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4"/>
  </p:notesMasterIdLst>
  <p:handoutMasterIdLst>
    <p:handoutMasterId r:id="rId25"/>
  </p:handoutMasterIdLst>
  <p:sldIdLst>
    <p:sldId id="413" r:id="rId4"/>
    <p:sldId id="279" r:id="rId5"/>
    <p:sldId id="309" r:id="rId6"/>
    <p:sldId id="311" r:id="rId7"/>
    <p:sldId id="273" r:id="rId8"/>
    <p:sldId id="276" r:id="rId9"/>
    <p:sldId id="286" r:id="rId10"/>
    <p:sldId id="287" r:id="rId11"/>
    <p:sldId id="288" r:id="rId12"/>
    <p:sldId id="289" r:id="rId13"/>
    <p:sldId id="307" r:id="rId14"/>
    <p:sldId id="312" r:id="rId15"/>
    <p:sldId id="308" r:id="rId16"/>
    <p:sldId id="303" r:id="rId17"/>
    <p:sldId id="305" r:id="rId18"/>
    <p:sldId id="277" r:id="rId19"/>
    <p:sldId id="352" r:id="rId20"/>
    <p:sldId id="362" r:id="rId21"/>
    <p:sldId id="396" r:id="rId22"/>
    <p:sldId id="412" r:id="rId2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09C"/>
    <a:srgbClr val="99FF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B9F28F-B268-4E08-92F0-80FB99A71779}" v="5" dt="2020-06-22T12:07:57.004"/>
    <p1510:client id="{353DC453-CBF3-430C-99B0-584AC7E9BB6F}" v="7" dt="2020-06-22T12:02:33.447"/>
    <p1510:client id="{5D05121C-17F7-E565-E992-DF4E77CBE644}" v="1" dt="2020-06-23T12:09:03.831"/>
    <p1510:client id="{A81BCDAF-8123-48A7-A9B7-616EF924E9D8}" v="4" dt="2020-06-30T20:13:49.664"/>
    <p1510:client id="{C545836E-56FC-3634-A70E-C7B7F85FEAFD}" v="1" dt="2020-06-25T17:38:56.977"/>
    <p1510:client id="{DA95E638-22B2-4951-ACAC-620B2E861781}" v="3" dt="2020-06-22T19:32:26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37"/>
  </p:normalViewPr>
  <p:slideViewPr>
    <p:cSldViewPr snapToGrid="0">
      <p:cViewPr varScale="1">
        <p:scale>
          <a:sx n="92" d="100"/>
          <a:sy n="92" d="100"/>
        </p:scale>
        <p:origin x="16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35" cy="496253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56" y="0"/>
            <a:ext cx="2946135" cy="496253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94620169-3E59-4EE4-B48D-D86ED48A3225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801"/>
            <a:ext cx="2946135" cy="49625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56" y="9428801"/>
            <a:ext cx="2946135" cy="49625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9ACDC3BB-26BC-477E-ADE2-AC45152C0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778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923288B8-A493-4AC7-927F-DAD73745DFDF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4B357053-489D-4AF0-9DE0-0DE15CC73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6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14" descr="National College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8" y="6094974"/>
            <a:ext cx="1679786" cy="574386"/>
          </a:xfrm>
          <a:prstGeom prst="rect">
            <a:avLst/>
          </a:prstGeom>
          <a:noFill/>
          <a:ln>
            <a:noFill/>
          </a:ln>
          <a:effectLst>
            <a:glow rad="177800">
              <a:schemeClr val="bg1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Q:\LOGOS\LOGOs\Ofsted\OutstandingLogo09-10_RGB_50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103" y="6094974"/>
            <a:ext cx="574385" cy="57438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2051720" y="6094974"/>
            <a:ext cx="6192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“An outstanding school providing an excellent quality of education and care for its students”</a:t>
            </a:r>
            <a:r>
              <a:rPr lang="en-GB" sz="1600" b="1" baseline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GB" sz="1600" b="1" i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Ofsted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10" name="Picture 9" descr="Y:\staff only\HHHS T&amp;L Dev Prog\File intro and accountability sheets\gingerbread_hawkley.jp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33" y="44624"/>
            <a:ext cx="1079963" cy="13681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1806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33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20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355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519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8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836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032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534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843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5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326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4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389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74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631235" y="25235"/>
            <a:ext cx="55234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0" u="none">
                <a:solidFill>
                  <a:srgbClr val="01347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Hawkley Hall High School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021" y="1"/>
            <a:ext cx="1567979" cy="249190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256539" y="687615"/>
            <a:ext cx="42547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50"/>
              <a:t>‘An outstanding</a:t>
            </a:r>
            <a:r>
              <a:rPr lang="en-GB" sz="1350" baseline="0"/>
              <a:t> school providing an excellent quality of education and care for its students’.</a:t>
            </a:r>
            <a:endParaRPr lang="en-GB" sz="135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7780"/>
            <a:ext cx="1935614" cy="153022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266027" y="2934092"/>
            <a:ext cx="6643688" cy="160496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 b="0" baseline="0">
                <a:solidFill>
                  <a:srgbClr val="013473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405536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90" y="0"/>
            <a:ext cx="879410" cy="139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0964" r="5842" b="12379"/>
          <a:stretch/>
        </p:blipFill>
        <p:spPr>
          <a:xfrm>
            <a:off x="8213271" y="5443370"/>
            <a:ext cx="930729" cy="139717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3615" y="1397600"/>
            <a:ext cx="7886700" cy="5152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3615" y="360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68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90" y="0"/>
            <a:ext cx="879410" cy="139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0964" r="5842" b="12379"/>
          <a:stretch/>
        </p:blipFill>
        <p:spPr>
          <a:xfrm>
            <a:off x="8213271" y="5443370"/>
            <a:ext cx="930729" cy="1397177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3615" y="360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016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90" y="0"/>
            <a:ext cx="879410" cy="139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0964" r="5842" b="12379"/>
          <a:stretch/>
        </p:blipFill>
        <p:spPr>
          <a:xfrm>
            <a:off x="8213271" y="5443370"/>
            <a:ext cx="930729" cy="1397177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3615" y="360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53591" y="1492250"/>
            <a:ext cx="7886700" cy="527208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78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90" y="0"/>
            <a:ext cx="879410" cy="139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0964" r="5842" b="12379"/>
          <a:stretch/>
        </p:blipFill>
        <p:spPr>
          <a:xfrm>
            <a:off x="8213271" y="5443370"/>
            <a:ext cx="930729" cy="1397177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3615" y="360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3591" y="1511301"/>
            <a:ext cx="5186363" cy="5216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155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90" y="0"/>
            <a:ext cx="879410" cy="139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0964" r="5842" b="12379"/>
          <a:stretch/>
        </p:blipFill>
        <p:spPr>
          <a:xfrm>
            <a:off x="8213271" y="5443370"/>
            <a:ext cx="930729" cy="13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22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97CE-E972-424F-9AFE-D38CFBD2F079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FB7F-8234-4E36-AF64-9992595692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09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96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7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19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8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36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8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 l="2000" t="2000" r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D71BB-3C22-4517-A2E1-E823C670ABF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C2AE8-07A6-422A-9789-74DEC7E4B7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85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18000"/>
            <a:lum/>
          </a:blip>
          <a:srcRect/>
          <a:stretch>
            <a:fillRect l="2000" t="2000" r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14376-9178-4A73-A346-8C3EA261FC02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C319F-A436-45B8-BA73-7AA9236F1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1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FA597-62DD-4D4C-9084-1627ABD58461}" type="datetimeFigureOut">
              <a:rPr lang="en-GB" smtClean="0"/>
              <a:t>02/07/2020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785FD-CE14-4A37-98E7-D85E4F617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83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rgbClr val="0134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jpeg"/><Relationship Id="rId3" Type="http://schemas.microsoft.com/office/2007/relationships/media" Target="../media/media8.m4a"/><Relationship Id="rId7" Type="http://schemas.openxmlformats.org/officeDocument/2006/relationships/image" Target="../media/image40.png"/><Relationship Id="rId12" Type="http://schemas.openxmlformats.org/officeDocument/2006/relationships/image" Target="../media/image4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9.png"/><Relationship Id="rId11" Type="http://schemas.openxmlformats.org/officeDocument/2006/relationships/image" Target="../media/image4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8.m4a"/><Relationship Id="rId9" Type="http://schemas.openxmlformats.org/officeDocument/2006/relationships/image" Target="../media/image37.png"/><Relationship Id="rId1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hyperlink" Target="mailto:transition2020@hhhs.net" TargetMode="Externa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u="sng"/>
              <a:t>Welcome to </a:t>
            </a:r>
            <a:r>
              <a:rPr lang="en-GB" b="1" u="sng" err="1"/>
              <a:t>Hawkley</a:t>
            </a:r>
            <a:r>
              <a:rPr lang="en-GB" b="1" u="sng"/>
              <a:t> Hall High School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This power point will provide you with extra information about life at </a:t>
            </a:r>
            <a:r>
              <a:rPr lang="en-GB" err="1"/>
              <a:t>Hawkley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Where you see the       icon, there will be some spoken information for you to listen to. </a:t>
            </a:r>
          </a:p>
          <a:p>
            <a:endParaRPr lang="en-GB"/>
          </a:p>
          <a:p>
            <a:r>
              <a:rPr lang="en-GB"/>
              <a:t>Look out for more information being uploaded to the website.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76AC6E-3CE9-4159-8EC0-74E05A6C6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3253581"/>
            <a:ext cx="537592" cy="5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en-GB">
                <a:latin typeface="Comic Sans MS" panose="030F0702030302020204" pitchFamily="66" charset="0"/>
              </a:rPr>
              <a:t>Bags and equipment</a:t>
            </a:r>
            <a:r>
              <a:rPr lang="en-GB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859" y="3479278"/>
            <a:ext cx="2147454" cy="3221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577" y="3814839"/>
            <a:ext cx="2853680" cy="2853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936" y="4000762"/>
            <a:ext cx="2305260" cy="2481833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>
            <a:off x="5195609" y="3905271"/>
            <a:ext cx="1295140" cy="103139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4164" y="5661248"/>
            <a:ext cx="774259" cy="77425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6C53CD-452F-4D2A-86A1-EA13A3F0F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208" y="2921599"/>
            <a:ext cx="609600" cy="609600"/>
          </a:xfrm>
          <a:prstGeom prst="rect">
            <a:avLst/>
          </a:prstGeom>
        </p:spPr>
      </p:pic>
      <p:pic>
        <p:nvPicPr>
          <p:cNvPr id="1026" name="Picture 2" descr="Pen, Pencil And Ruler Royalty Free Cliparts, Vectors, And Stock ...">
            <a:extLst>
              <a:ext uri="{FF2B5EF4-FFF2-40B4-BE49-F238E27FC236}">
                <a16:creationId xmlns:a16="http://schemas.microsoft.com/office/drawing/2014/main" id="{B227A2E0-D100-4C09-BB3D-E49745322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052" y="540782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11560" y="5684300"/>
            <a:ext cx="774259" cy="774259"/>
          </a:xfrm>
          <a:prstGeom prst="rect">
            <a:avLst/>
          </a:prstGeom>
        </p:spPr>
      </p:pic>
      <p:pic>
        <p:nvPicPr>
          <p:cNvPr id="1028" name="Picture 4" descr="Highlighters | Stationery | Products | YPO">
            <a:extLst>
              <a:ext uri="{FF2B5EF4-FFF2-40B4-BE49-F238E27FC236}">
                <a16:creationId xmlns:a16="http://schemas.microsoft.com/office/drawing/2014/main" id="{BB379F95-EDD9-43A3-9A2B-89364424D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05" y="487283"/>
            <a:ext cx="1591787" cy="15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Erasers from Pelikan">
            <a:extLst>
              <a:ext uri="{FF2B5EF4-FFF2-40B4-BE49-F238E27FC236}">
                <a16:creationId xmlns:a16="http://schemas.microsoft.com/office/drawing/2014/main" id="{B61EDF0B-8EC0-492B-AC63-B19E0CC9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128" y="2241009"/>
            <a:ext cx="1436300" cy="9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74689F-AAD7-40B0-971A-4BB270267A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208" y="1774270"/>
            <a:ext cx="609600" cy="609600"/>
          </a:xfrm>
          <a:prstGeom prst="rect">
            <a:avLst/>
          </a:prstGeom>
        </p:spPr>
      </p:pic>
      <p:pic>
        <p:nvPicPr>
          <p:cNvPr id="1032" name="Picture 8" descr="Maomaoyu Large Capacity Pencil Case for Boys and Girls, Zippered ...">
            <a:extLst>
              <a:ext uri="{FF2B5EF4-FFF2-40B4-BE49-F238E27FC236}">
                <a16:creationId xmlns:a16="http://schemas.microsoft.com/office/drawing/2014/main" id="{B3551B3B-0138-4180-86F1-156A8E10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23" y="2222293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68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9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Jewellery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Any sort of jewellery not permitted</a:t>
            </a:r>
          </a:p>
          <a:p>
            <a:pPr marL="0" indent="0">
              <a:buNone/>
            </a:pPr>
            <a:r>
              <a:rPr lang="en-GB"/>
              <a:t>(if getting ears pierced, students must be able to remove their earrings)</a:t>
            </a:r>
          </a:p>
          <a:p>
            <a:r>
              <a:rPr lang="en-GB"/>
              <a:t>Wrist watch is fine</a:t>
            </a:r>
          </a:p>
        </p:txBody>
      </p:sp>
    </p:spTree>
    <p:extLst>
      <p:ext uri="{BB962C8B-B14F-4D97-AF65-F5344CB8AC3E}">
        <p14:creationId xmlns:p14="http://schemas.microsoft.com/office/powerpoint/2010/main" val="2256159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Calculator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2870887" y="1417638"/>
            <a:ext cx="3779912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2800"/>
              <a:t>Casio FX83 ES  </a:t>
            </a:r>
          </a:p>
          <a:p>
            <a:r>
              <a:rPr lang="en-GB" sz="2800"/>
              <a:t>The cost in stores vary</a:t>
            </a:r>
          </a:p>
          <a:p>
            <a:r>
              <a:rPr lang="en-GB" sz="2800"/>
              <a:t>Post office - £9</a:t>
            </a:r>
            <a:endParaRPr lang="en-GB"/>
          </a:p>
        </p:txBody>
      </p:sp>
      <p:pic>
        <p:nvPicPr>
          <p:cNvPr id="1026" name="Picture 2" descr="https://attachments.office.net/owa/l.holland%40hhhs.net/service.svc/s/GetFileAttachment?id=AAMkADg5YzU4OTY0LWQ4MTQtNDljYi04YjY2LTcxNDA3NGY2ODU0ZgBGAAAAAAAbKXZC04EURKHlxN2VL4yVBwDBx6%2BFBEilRKk%2BuzdNvqPYAAAAAAEMAADBx6%2BFBEilRKk%2BuzdNvqPYAAR1%2B7EKAAABEgAQABR%2BAWaMofRJmmTCa19MM%2B8%3D&amp;X-OWA-CANARY=IplOmKzyjUaa5ykAhXZXOkD33eQe-tYYAI2_DO-69ZXvTSNINsXfjKdP9aWa2SK4MhScxq9SkWo.&amp;token=eyJhbGciOiJSUzI1NiIsImtpZCI6IjA2MDBGOUY2NzQ2MjA3MzdFNzM0MDRFMjg3QzQ1QTgxOENCN0NFQjgiLCJ4NXQiOiJCZ0Q1OW5SaUJ6Zm5OQVRpaDhSYWdZeTN6cmciLCJ0eXAiOiJKV1QifQ.eyJ2ZXIiOiJFeGNoYW5nZS5DYWxsYmFjay5WMSIsImFwcGN0eHNlbmRlciI6Ik93YURvd25sb2FkQGI2MTliYjcwLTk3ZDEtNDc1Mi05NmQ3LTE3YWRkZDAxOTgyNiIsImFwcGN0eCI6IntcIm1zZXhjaHByb3RcIjpcIm93YVwiLFwicHJpbWFyeXNpZFwiOlwiUy0xLTUtMjEtMzE0MDgyNTYzNS0yNDIxMDg1OTI0LTE1NTYyNzU1NDAtNTA1ODU3OVwiLFwicHVpZFwiOlwiMTE1Mzc2NTkzMTg3NDIxODExN1wiLFwib2lkXCI6XCJhYWEyMGU5NC1iMDBhLTQ3MzMtYjczMi04MTRjZWEwN2E0OWFcIixcInNjb3BlXCI6XCJPd2FEb3dubG9hZFwifSIsIm5iZiI6MTU2MTU0Mzc0NiwiZXhwIjoxNTYxNTQ0MzQ2LCJpc3MiOiIwMDAwMDAwMi0wMDAwLTBmZjEtY2UwMC0wMDAwMDAwMDAwMDBAYjYxOWJiNzAtOTdkMS00NzUyLTk2ZDctMTdhZGRkMDE5ODI2IiwiYXVkIjoiMDAwMDAwMDItMDAwMC0wZmYxLWNlMDAtMDAwMDAwMDAwMDAwL2F0dGFjaG1lbnRzLm9mZmljZS5uZXRAYjYxOWJiNzAtOTdkMS00NzUyLTk2ZDctMTdhZGRkMDE5ODI2In0.MXtIExJgUc_Y7jzQWa_Xl01_WZ5ZIo7CNsPEa00Idm9HDHh-DiasufhWMMbdCAFx1GPeX9lf6YGjOB4HXnTSJRdlPhJW5BjsRKMUH6FJAStv189Wh_J2wkYyGucwQOsuUTxJDJ49m6EVHio3lltV48ldtJmWHiipgdmfEOMif1gMTSvSUG5wFfGAIbj-Rvk7xHrYqs67yR-ONcUw7bo6eSxzRfAdj0WdFnOUcWbKhsm6jCoN3ftrwsl3mbnZj3WIjJGKHUUM5EcP3_XdKCYtqQFPv-PcaQheMVh_Q0iKg585XQfbaG1zqKrdMtEWpDMYdLJMNYHaq6hUpEzkW-BhOQ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28981"/>
            <a:ext cx="27813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83" y="3177027"/>
            <a:ext cx="1266825" cy="2676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4" y="2577087"/>
            <a:ext cx="131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Old Version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0152" y="2577087"/>
            <a:ext cx="1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New Version </a:t>
            </a:r>
          </a:p>
        </p:txBody>
      </p:sp>
    </p:spTree>
    <p:extLst>
      <p:ext uri="{BB962C8B-B14F-4D97-AF65-F5344CB8AC3E}">
        <p14:creationId xmlns:p14="http://schemas.microsoft.com/office/powerpoint/2010/main" val="945047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90% in a test is considered as excellent, but 90% attendance isn’t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772816"/>
            <a:ext cx="6216691" cy="466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2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Comic Sans MS" panose="030F0702030302020204" pitchFamily="66" charset="0"/>
              </a:rPr>
              <a:t>Year 7 worries leading to absence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Forgotten to do homework and worried about getting a detention/ getting ‘shouted at’.</a:t>
            </a:r>
          </a:p>
          <a:p>
            <a:r>
              <a:rPr lang="en-GB"/>
              <a:t>Friendship issues/ worried about being bullied</a:t>
            </a:r>
          </a:p>
          <a:p>
            <a:r>
              <a:rPr lang="en-GB"/>
              <a:t>Issues caused through social media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58D09A-117E-42CA-9C5A-20F4E78D2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Mobile Phones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Not to be brought to school</a:t>
            </a:r>
          </a:p>
          <a:p>
            <a:r>
              <a:rPr lang="en-GB" b="1" u="sng"/>
              <a:t>Must be kept out of sight and kept switched off</a:t>
            </a:r>
          </a:p>
          <a:p>
            <a:r>
              <a:rPr lang="en-GB" b="1" u="sng"/>
              <a:t>Will be confiscated if seen or heard </a:t>
            </a:r>
            <a:r>
              <a:rPr lang="en-GB"/>
              <a:t>(includes breaks, lunches and between lessons/before school)</a:t>
            </a:r>
          </a:p>
          <a:p>
            <a:r>
              <a:rPr lang="en-GB"/>
              <a:t>Parents will be required to collect them if they are confiscated</a:t>
            </a:r>
          </a:p>
        </p:txBody>
      </p:sp>
    </p:spTree>
    <p:extLst>
      <p:ext uri="{BB962C8B-B14F-4D97-AF65-F5344CB8AC3E}">
        <p14:creationId xmlns:p14="http://schemas.microsoft.com/office/powerpoint/2010/main" val="239280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9585" y="274638"/>
            <a:ext cx="6275040" cy="706090"/>
          </a:xfrm>
        </p:spPr>
        <p:txBody>
          <a:bodyPr>
            <a:normAutofit fontScale="90000"/>
          </a:bodyPr>
          <a:lstStyle/>
          <a:p>
            <a:r>
              <a:rPr lang="en-GB">
                <a:latin typeface="Comic Sans MS" panose="030F0702030302020204" pitchFamily="66" charset="0"/>
              </a:rPr>
              <a:t>‘Show My Homework’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08911" cy="4525963"/>
          </a:xfrm>
        </p:spPr>
        <p:txBody>
          <a:bodyPr>
            <a:normAutofit/>
          </a:bodyPr>
          <a:lstStyle/>
          <a:p>
            <a:r>
              <a:rPr lang="en-GB"/>
              <a:t>You will be given a unique ‘log in’.</a:t>
            </a:r>
          </a:p>
          <a:p>
            <a:r>
              <a:rPr lang="en-GB"/>
              <a:t>Teachers will set homework tasks on-line</a:t>
            </a:r>
          </a:p>
          <a:p>
            <a:r>
              <a:rPr lang="en-GB"/>
              <a:t>Check deadlines</a:t>
            </a:r>
          </a:p>
          <a:p>
            <a:r>
              <a:rPr lang="en-GB"/>
              <a:t>Resources uploaded</a:t>
            </a:r>
          </a:p>
          <a:p>
            <a:r>
              <a:rPr lang="en-GB"/>
              <a:t>Teachers may still ask for you to complete homework in exercise books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33747"/>
            <a:ext cx="1495053" cy="149505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91AEE5-B081-4FF7-9DC1-8D0F1D986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1209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8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r>
              <a:rPr lang="en-GB"/>
              <a:t>‘</a:t>
            </a:r>
            <a:r>
              <a:rPr lang="en-GB" err="1"/>
              <a:t>Classcharts</a:t>
            </a:r>
            <a:r>
              <a:rPr lang="en-GB"/>
              <a:t>’ – points given by all staff</a:t>
            </a:r>
          </a:p>
          <a:p>
            <a:r>
              <a:rPr lang="en-GB"/>
              <a:t>Effort / work in lessons, homework, correct equipment, uniform, resilience, citizenship, attendance and punctuality</a:t>
            </a:r>
          </a:p>
          <a:p>
            <a:r>
              <a:rPr lang="en-GB"/>
              <a:t>Xmas trip </a:t>
            </a:r>
          </a:p>
          <a:p>
            <a:r>
              <a:rPr lang="en-GB"/>
              <a:t>Summer trip </a:t>
            </a:r>
          </a:p>
          <a:p>
            <a:r>
              <a:rPr lang="en-GB"/>
              <a:t>Individual rewards – vouchers, certificates, praise postcards, phone calls home </a:t>
            </a:r>
          </a:p>
          <a:p>
            <a:r>
              <a:rPr lang="en-GB"/>
              <a:t>Form rewards – pizza party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61E456-676F-4184-9CBF-DA72645D1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3"/>
            <a:ext cx="3672408" cy="482216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135349-21F5-41F6-B30D-783448487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346" y="3518338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A6CE4-5556-4384-B726-A19803979BD8}"/>
              </a:ext>
            </a:extLst>
          </p:cNvPr>
          <p:cNvSpPr txBox="1"/>
          <p:nvPr/>
        </p:nvSpPr>
        <p:spPr>
          <a:xfrm>
            <a:off x="1979712" y="404664"/>
            <a:ext cx="5390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/>
              <a:t>What will my first day be like? </a:t>
            </a:r>
          </a:p>
        </p:txBody>
      </p:sp>
    </p:spTree>
    <p:extLst>
      <p:ext uri="{BB962C8B-B14F-4D97-AF65-F5344CB8AC3E}">
        <p14:creationId xmlns:p14="http://schemas.microsoft.com/office/powerpoint/2010/main" val="270848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390" y="1508125"/>
            <a:ext cx="5143500" cy="3841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8612" y="1508124"/>
            <a:ext cx="5143500" cy="3841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396714-0FFB-4E84-A97E-602A05BA6E33}"/>
              </a:ext>
            </a:extLst>
          </p:cNvPr>
          <p:cNvSpPr/>
          <p:nvPr/>
        </p:nvSpPr>
        <p:spPr>
          <a:xfrm>
            <a:off x="7164288" y="1772816"/>
            <a:ext cx="1008112" cy="64807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D3A561-FF45-493B-9C31-C1CD44815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2974" y="128373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3FE40F-A0CC-4A1C-A5C9-5883324EB6AE}"/>
              </a:ext>
            </a:extLst>
          </p:cNvPr>
          <p:cNvSpPr txBox="1"/>
          <p:nvPr/>
        </p:nvSpPr>
        <p:spPr>
          <a:xfrm>
            <a:off x="899592" y="404664"/>
            <a:ext cx="606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 Block – The Year 7 building is where you will line up each day</a:t>
            </a:r>
          </a:p>
        </p:txBody>
      </p:sp>
    </p:spTree>
    <p:extLst>
      <p:ext uri="{BB962C8B-B14F-4D97-AF65-F5344CB8AC3E}">
        <p14:creationId xmlns:p14="http://schemas.microsoft.com/office/powerpoint/2010/main" val="25296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>
                <a:latin typeface="Comic Sans MS" panose="030F0702030302020204" pitchFamily="66" charset="0"/>
              </a:rPr>
              <a:t>How are form groups arranged?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1556792"/>
            <a:ext cx="5616624" cy="4525963"/>
          </a:xfrm>
        </p:spPr>
        <p:txBody>
          <a:bodyPr>
            <a:normAutofit/>
          </a:bodyPr>
          <a:lstStyle/>
          <a:p>
            <a:r>
              <a:rPr lang="en-GB"/>
              <a:t>Close liaison with primary schools</a:t>
            </a:r>
          </a:p>
          <a:p>
            <a:r>
              <a:rPr lang="en-GB"/>
              <a:t>Friendship groups</a:t>
            </a:r>
          </a:p>
          <a:p>
            <a:r>
              <a:rPr lang="en-GB"/>
              <a:t>Gender split</a:t>
            </a:r>
          </a:p>
          <a:p>
            <a:r>
              <a:rPr lang="en-GB"/>
              <a:t>Distribution of children of different abilities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328735-BBB3-4459-A8F5-337A65F08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2680" y="2492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957" y="2577758"/>
            <a:ext cx="1457279" cy="1733171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237" y="1819972"/>
            <a:ext cx="2560611" cy="90581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>
                <a:latin typeface="Franklin Gothic Demi Cond" panose="020B0706030402020204" pitchFamily="34" charset="0"/>
              </a:rPr>
              <a:t>“I’m really looking forward to September.” </a:t>
            </a: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5559186" y="4298749"/>
            <a:ext cx="2428315" cy="7546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>
                <a:latin typeface="Franklin Gothic Demi Cond" panose="020B0706030402020204" pitchFamily="34" charset="0"/>
              </a:rPr>
              <a:t>“It’s been the best day ever!”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774522" y="974227"/>
            <a:ext cx="1847290" cy="90581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>
                <a:latin typeface="Franklin Gothic Demi Cond" panose="020B0706030402020204" pitchFamily="34" charset="0"/>
              </a:rPr>
              <a:t>“You won’t get away with much in this school.”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01191" y="2877003"/>
            <a:ext cx="3903636" cy="90581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>
                <a:latin typeface="Franklin Gothic Demi Cond" panose="020B0706030402020204" pitchFamily="34" charset="0"/>
              </a:rPr>
              <a:t>“I love my form teacher.”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146005" y="4161739"/>
            <a:ext cx="2351061" cy="90581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>
                <a:latin typeface="Franklin Gothic Demi Cond" panose="020B0706030402020204" pitchFamily="34" charset="0"/>
              </a:rPr>
              <a:t>“I’ve made new friends already.”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055478" y="5216744"/>
            <a:ext cx="5234234" cy="90581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>
                <a:latin typeface="Franklin Gothic Demi Cond" panose="020B0706030402020204" pitchFamily="34" charset="0"/>
              </a:rPr>
              <a:t>“A lot of my nerves have gone.”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824485" y="1219034"/>
            <a:ext cx="4199949" cy="90581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>
                <a:latin typeface="Franklin Gothic Demi Cond" panose="020B0706030402020204" pitchFamily="34" charset="0"/>
              </a:rPr>
              <a:t>“It’s been an amazing day!”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5240364" y="3323284"/>
            <a:ext cx="3903636" cy="90581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375">
                <a:latin typeface="Franklin Gothic Demi Cond" panose="020B0706030402020204" pitchFamily="34" charset="0"/>
              </a:rPr>
              <a:t>“I’m just really happy!”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7206167" y="2563387"/>
            <a:ext cx="1818267" cy="6436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>
                <a:latin typeface="Franklin Gothic Demi Cond" panose="020B0706030402020204" pitchFamily="34" charset="0"/>
              </a:rPr>
              <a:t>“It wasn’t that scary.”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C169D-DDF6-40B5-A463-931ED3296511}"/>
              </a:ext>
            </a:extLst>
          </p:cNvPr>
          <p:cNvSpPr txBox="1"/>
          <p:nvPr/>
        </p:nvSpPr>
        <p:spPr>
          <a:xfrm>
            <a:off x="1028328" y="5991448"/>
            <a:ext cx="2586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hlinkClick r:id="rId5"/>
              </a:rPr>
              <a:t>transition2020@hhhs.net</a:t>
            </a:r>
            <a:endParaRPr lang="en-GB"/>
          </a:p>
          <a:p>
            <a:r>
              <a:rPr lang="en-GB"/>
              <a:t>Mrs Holland 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FD20E6-289D-4D29-B445-B2B0C917D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605" y="3996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9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759" y="33265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b="1"/>
              <a:t>The Hawkley Way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5759" y="1064350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We believe that good </a:t>
            </a:r>
            <a:r>
              <a:rPr lang="en-US" sz="2400" err="1"/>
              <a:t>behaviour</a:t>
            </a:r>
            <a:r>
              <a:rPr lang="en-US" sz="2400"/>
              <a:t> based on mutual respect is crucial to the success of every member of our school </a:t>
            </a:r>
            <a:r>
              <a:rPr lang="en-US" sz="2000"/>
              <a:t>community. </a:t>
            </a:r>
          </a:p>
          <a:p>
            <a:pPr algn="ctr"/>
            <a:endParaRPr lang="en-US" sz="2000"/>
          </a:p>
          <a:p>
            <a:pPr algn="ctr"/>
            <a:r>
              <a:rPr lang="en-US" sz="2000" b="1"/>
              <a:t>We do things “The Hawkley Way”.</a:t>
            </a:r>
          </a:p>
          <a:p>
            <a:pPr algn="ctr"/>
            <a:endParaRPr lang="en-US" sz="2000" b="1"/>
          </a:p>
          <a:p>
            <a:pPr algn="ctr"/>
            <a:r>
              <a:rPr lang="en-US" sz="2000" b="1"/>
              <a:t>“Right to Teach, Right to Learn”</a:t>
            </a:r>
            <a:endParaRPr lang="en-GB" sz="2000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126326"/>
            <a:ext cx="823031" cy="1005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60" y="146733"/>
            <a:ext cx="823031" cy="10059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620" y="3224065"/>
            <a:ext cx="2520280" cy="323598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259699-A46B-4AF3-B314-A6E7C8A1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3299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3527" y="188640"/>
            <a:ext cx="4330824" cy="29523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At all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Do not discriminate and respect individuality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Treat others as you would like to be treated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Always try your best – have pride in yourself and in your achievements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Take pride in your appearance and wear uniform correctly at ALL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Respect the environment, recycle whenever possible and put all litter in the bins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Have all your equipment for the day including your planner in your school bag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Move around school in a calm, quiet, orderly manner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95183" y="169038"/>
            <a:ext cx="4200360" cy="3096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Expectations in the Classroom</a:t>
            </a:r>
          </a:p>
          <a:p>
            <a:pPr algn="ctr"/>
            <a:r>
              <a:rPr lang="en-US" sz="1400"/>
              <a:t>Be punctual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Enter the classroom in a calm, orderly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Don’t shout out during the lesson – Voice opinion respectfully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Do not </a:t>
            </a:r>
            <a:r>
              <a:rPr lang="en-US" sz="1400" err="1"/>
              <a:t>jeopardise</a:t>
            </a:r>
            <a:r>
              <a:rPr lang="en-US" sz="1400"/>
              <a:t> the learning of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Be supportive of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Listen carefully and follow instructions – Don’t answer back!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Respect equipment, each others and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Complete tasks set to the best of your ability – have pride in your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Maintain high standards at all times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3527" y="3409683"/>
            <a:ext cx="3055655" cy="3187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Expectations in the Dining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Arrive at the correct sitting time for your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Queue in an orderly manner and don’t keep places for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Sit down to 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Eat properly using correct table manners and do not talk with food in your mouth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Don’t push in the queue if you to return to buy more food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40784" y="3383096"/>
            <a:ext cx="5551696" cy="142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Expectations for movement around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Go straight to the lesson, do not stop to chat with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Keep to the left on stairs and corridors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Do not drop litter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Treat others as you would like to be treated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23299" y="4926611"/>
            <a:ext cx="5690377" cy="158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Expectations when travelling to/from school</a:t>
            </a:r>
          </a:p>
          <a:p>
            <a:pPr algn="ctr"/>
            <a:r>
              <a:rPr lang="en-US" sz="1400"/>
              <a:t>Wear the correct uniform and wear it properly</a:t>
            </a:r>
          </a:p>
          <a:p>
            <a:pPr algn="ctr"/>
            <a:r>
              <a:rPr lang="en-US" sz="1400"/>
              <a:t>Respect and do not disturb your local community – Be polite – Be sensible</a:t>
            </a:r>
          </a:p>
          <a:p>
            <a:pPr algn="ctr"/>
            <a:r>
              <a:rPr lang="en-US" sz="1400"/>
              <a:t>Walk on the pavement and don’t interfere with other people’s property</a:t>
            </a:r>
          </a:p>
          <a:p>
            <a:pPr algn="ctr"/>
            <a:r>
              <a:rPr lang="en-US" sz="1400"/>
              <a:t>Do not obstruct traffic by walking or cycling in the middle of the road</a:t>
            </a:r>
          </a:p>
        </p:txBody>
      </p:sp>
    </p:spTree>
    <p:extLst>
      <p:ext uri="{BB962C8B-B14F-4D97-AF65-F5344CB8AC3E}">
        <p14:creationId xmlns:p14="http://schemas.microsoft.com/office/powerpoint/2010/main" val="2124061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oolk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8581" y="1327686"/>
            <a:ext cx="1953467" cy="146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67" y="4298571"/>
            <a:ext cx="2209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Ambitious </a:t>
            </a:r>
            <a:r>
              <a:rPr lang="en-GB" sz="135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081" y="1814955"/>
            <a:ext cx="1676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Competitive</a:t>
            </a:r>
            <a:r>
              <a:rPr lang="en-GB" sz="135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038" y="3069311"/>
            <a:ext cx="1676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Articulate</a:t>
            </a:r>
            <a:r>
              <a:rPr lang="en-GB" sz="135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2715" y="2242509"/>
            <a:ext cx="2057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Seek new challenges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0437" y="1763763"/>
            <a:ext cx="152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Mature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7440" y="948613"/>
            <a:ext cx="2133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Honest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7238" y="2351710"/>
            <a:ext cx="1676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Responsible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8765" y="1502745"/>
            <a:ext cx="2209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Reliable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3207" y="3200258"/>
            <a:ext cx="2667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Dedicated</a:t>
            </a:r>
            <a:r>
              <a:rPr lang="en-GB" sz="135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174" y="3915062"/>
            <a:ext cx="2438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/>
              <a:t>Well organised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68403" y="4503826"/>
            <a:ext cx="1676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Good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88619" y="3453883"/>
            <a:ext cx="1371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/>
              <a:t>Show empathy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0942" y="1984507"/>
            <a:ext cx="1905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Motivated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3631" y="1655480"/>
            <a:ext cx="1676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Adaptable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67715" y="4497007"/>
            <a:ext cx="1828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Determined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16190" y="2796930"/>
            <a:ext cx="1447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Literate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7850" y="3728423"/>
            <a:ext cx="1371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Numerate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7103" y="4978419"/>
            <a:ext cx="2667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Problem solvers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38515" y="5061369"/>
            <a:ext cx="1371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Patient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29181" y="2509314"/>
            <a:ext cx="1600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Creative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79167" y="991878"/>
            <a:ext cx="17430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Effective Leaders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20100" y="901179"/>
            <a:ext cx="2286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Team players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2767" y="4973892"/>
            <a:ext cx="1828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Excellent attenders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08713" y="2811919"/>
            <a:ext cx="152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Confident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245" y="2606278"/>
            <a:ext cx="1828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Courteous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67481" y="4239771"/>
            <a:ext cx="1981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Passionate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88368" y="1362739"/>
            <a:ext cx="1905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Pro-active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81115" y="3852520"/>
            <a:ext cx="2743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/>
              <a:t> Time efficient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90094" y="3307797"/>
            <a:ext cx="16764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Enthusiastic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05" y="-32255"/>
            <a:ext cx="8230313" cy="1243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57070">
            <a:off x="4505912" y="2144917"/>
            <a:ext cx="365237" cy="44640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32071" y="5588763"/>
            <a:ext cx="8283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Comic Sans MS" panose="030F0702030302020204" pitchFamily="66" charset="0"/>
              </a:rPr>
              <a:t>Our aim is to ensure that </a:t>
            </a:r>
            <a:r>
              <a:rPr lang="en-GB" err="1">
                <a:latin typeface="Comic Sans MS" panose="030F0702030302020204" pitchFamily="66" charset="0"/>
              </a:rPr>
              <a:t>Hawkley</a:t>
            </a:r>
            <a:r>
              <a:rPr lang="en-GB">
                <a:latin typeface="Comic Sans MS" panose="030F0702030302020204" pitchFamily="66" charset="0"/>
              </a:rPr>
              <a:t> students have all of these attributes in their ‘toolkit’ by the time they leave in Year 11 so that they are in a position to compete with their peers.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42822" y="981888"/>
            <a:ext cx="17010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/>
              <a:t>Punctual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40" y="57521"/>
            <a:ext cx="969348" cy="19569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2" y="74455"/>
            <a:ext cx="783462" cy="17108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242" y="2849823"/>
            <a:ext cx="2848532" cy="208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41200"/>
      </p:ext>
    </p:extLst>
  </p:cSld>
  <p:clrMapOvr>
    <a:masterClrMapping/>
  </p:clrMapOvr>
  <p:transition>
    <p:plu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14" y="16317"/>
            <a:ext cx="8229600" cy="1143000"/>
          </a:xfrm>
        </p:spPr>
        <p:txBody>
          <a:bodyPr/>
          <a:lstStyle/>
          <a:p>
            <a:r>
              <a:rPr lang="en-GB">
                <a:latin typeface="Comic Sans MS" panose="030F0702030302020204" pitchFamily="66" charset="0"/>
              </a:rPr>
              <a:t>Uniform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45" y="980728"/>
            <a:ext cx="8229600" cy="4525963"/>
          </a:xfrm>
        </p:spPr>
        <p:txBody>
          <a:bodyPr>
            <a:normAutofit/>
          </a:bodyPr>
          <a:lstStyle/>
          <a:p>
            <a:r>
              <a:rPr lang="en-GB"/>
              <a:t>High standards and expectations regarding uniform leads to better behaviour </a:t>
            </a:r>
          </a:p>
          <a:p>
            <a:r>
              <a:rPr lang="en-GB"/>
              <a:t>Use of ‘uniform card’ promotes smart uniform through reward</a:t>
            </a:r>
          </a:p>
          <a:p>
            <a:r>
              <a:rPr lang="en-GB"/>
              <a:t>Full uniform list on website</a:t>
            </a:r>
          </a:p>
          <a:p>
            <a:r>
              <a:rPr lang="en-GB"/>
              <a:t>Please ensure names are in all items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4156" t="21473" r="14156" b="21472"/>
          <a:stretch/>
        </p:blipFill>
        <p:spPr>
          <a:xfrm rot="16200000">
            <a:off x="7340826" y="5178849"/>
            <a:ext cx="1665579" cy="9084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663520">
            <a:off x="7797902" y="5402266"/>
            <a:ext cx="7514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Uniform </a:t>
            </a:r>
          </a:p>
          <a:p>
            <a:pPr algn="ctr"/>
            <a:r>
              <a:rPr lang="en-US" sz="1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Card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81C118-163A-4DCA-9AAB-30A1CDE08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4365104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ACE406-3A95-4CC2-9F91-E07EB117B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616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273"/>
            <a:ext cx="3034680" cy="562074"/>
          </a:xfrm>
        </p:spPr>
        <p:txBody>
          <a:bodyPr>
            <a:normAutofit fontScale="90000"/>
          </a:bodyPr>
          <a:lstStyle/>
          <a:p>
            <a:r>
              <a:rPr lang="en-GB">
                <a:latin typeface="Comic Sans MS" panose="030F0702030302020204" pitchFamily="66" charset="0"/>
              </a:rPr>
              <a:t>Uniform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08" y="2232201"/>
            <a:ext cx="5410944" cy="4525963"/>
          </a:xfrm>
        </p:spPr>
        <p:txBody>
          <a:bodyPr/>
          <a:lstStyle/>
          <a:p>
            <a:r>
              <a:rPr lang="en-GB"/>
              <a:t>Plain black coat</a:t>
            </a:r>
          </a:p>
          <a:p>
            <a:r>
              <a:rPr lang="en-GB"/>
              <a:t>No grey</a:t>
            </a:r>
          </a:p>
          <a:p>
            <a:r>
              <a:rPr lang="en-GB"/>
              <a:t>No logos</a:t>
            </a:r>
          </a:p>
          <a:p>
            <a:r>
              <a:rPr lang="en-GB"/>
              <a:t>No hoodies or tracksuit tops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235" t="-1235" r="1235" b="1235"/>
          <a:stretch/>
        </p:blipFill>
        <p:spPr>
          <a:xfrm>
            <a:off x="5823053" y="3378191"/>
            <a:ext cx="2686050" cy="2686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7004"/>
          <a:stretch/>
        </p:blipFill>
        <p:spPr>
          <a:xfrm>
            <a:off x="5786302" y="132800"/>
            <a:ext cx="2883901" cy="2673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5683208"/>
            <a:ext cx="865707" cy="762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496" y="2418265"/>
            <a:ext cx="865707" cy="762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680" y="4596090"/>
            <a:ext cx="2575833" cy="20721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628" y="5916279"/>
            <a:ext cx="865707" cy="7620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782" y="4659309"/>
            <a:ext cx="17145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7683" y="6158049"/>
            <a:ext cx="490206" cy="4315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3920" y="1246121"/>
            <a:ext cx="775420" cy="775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7873" y="260690"/>
            <a:ext cx="1920576" cy="286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44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1143000"/>
          </a:xfrm>
        </p:spPr>
        <p:txBody>
          <a:bodyPr>
            <a:normAutofit/>
          </a:bodyPr>
          <a:lstStyle/>
          <a:p>
            <a:r>
              <a:rPr lang="en-GB">
                <a:latin typeface="Comic Sans MS" panose="030F0702030302020204" pitchFamily="66" charset="0"/>
              </a:rPr>
              <a:t>Uniform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62" y="1600199"/>
            <a:ext cx="5410944" cy="4525963"/>
          </a:xfrm>
        </p:spPr>
        <p:txBody>
          <a:bodyPr/>
          <a:lstStyle/>
          <a:p>
            <a:r>
              <a:rPr lang="en-GB"/>
              <a:t>Not shorter than than ‘No.2’</a:t>
            </a:r>
          </a:p>
          <a:p>
            <a:r>
              <a:rPr lang="en-GB"/>
              <a:t>No extreme styles or ‘Mohican’ styles</a:t>
            </a:r>
          </a:p>
          <a:p>
            <a:r>
              <a:rPr lang="en-GB"/>
              <a:t>No lines shaved</a:t>
            </a:r>
          </a:p>
          <a:p>
            <a:r>
              <a:rPr lang="en-GB"/>
              <a:t>No un-natural colours/ obvious streaks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0" b="56406"/>
          <a:stretch/>
        </p:blipFill>
        <p:spPr>
          <a:xfrm>
            <a:off x="5341846" y="2094342"/>
            <a:ext cx="2863828" cy="2496875"/>
          </a:xfrm>
          <a:prstGeom prst="rect">
            <a:avLst/>
          </a:prstGeom>
        </p:spPr>
      </p:pic>
      <p:pic>
        <p:nvPicPr>
          <p:cNvPr id="1026" name="Picture 2" descr="Image result for girls coloured ha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67" y="157293"/>
            <a:ext cx="2119579" cy="211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067" y="4360053"/>
            <a:ext cx="2097456" cy="2097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275" y="3863181"/>
            <a:ext cx="865707" cy="762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626" y="5878620"/>
            <a:ext cx="865707" cy="762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626" y="455016"/>
            <a:ext cx="86570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52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8539"/>
            <a:ext cx="3034680" cy="1143000"/>
          </a:xfrm>
        </p:spPr>
        <p:txBody>
          <a:bodyPr>
            <a:normAutofit/>
          </a:bodyPr>
          <a:lstStyle/>
          <a:p>
            <a:r>
              <a:rPr lang="en-GB">
                <a:latin typeface="Comic Sans MS" panose="030F0702030302020204" pitchFamily="66" charset="0"/>
              </a:rPr>
              <a:t>Uniform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134" y="3147264"/>
            <a:ext cx="2780928" cy="2780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24" y="3631573"/>
            <a:ext cx="2337048" cy="2337048"/>
          </a:xfrm>
          <a:prstGeom prst="rect">
            <a:avLst/>
          </a:prstGeom>
        </p:spPr>
      </p:pic>
      <p:pic>
        <p:nvPicPr>
          <p:cNvPr id="11" name="Picture 2" descr="Image result for school sho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43" y="2362550"/>
            <a:ext cx="2563788" cy="192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8779" y="291838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-3525" t="37179" r="3525" b="427"/>
          <a:stretch/>
        </p:blipFill>
        <p:spPr>
          <a:xfrm>
            <a:off x="6470166" y="303658"/>
            <a:ext cx="2324100" cy="1450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415" y="967256"/>
            <a:ext cx="2356388" cy="18079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1553" y="3186687"/>
            <a:ext cx="865707" cy="76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4847" y="3827617"/>
            <a:ext cx="865707" cy="7620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9251" y="3703850"/>
            <a:ext cx="865707" cy="7620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475" y="2388096"/>
            <a:ext cx="774259" cy="7742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5390" y="1911982"/>
            <a:ext cx="774259" cy="7742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0647" y="1510589"/>
            <a:ext cx="774259" cy="7742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8115" y="4417477"/>
            <a:ext cx="2143125" cy="21431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8993" y="5369425"/>
            <a:ext cx="865707" cy="762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900" y="5954244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Students lose break times and lunchtimes until they come to school in the correct footwear or with the correct hair style.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99D128-DFF4-43B6-84B6-D19E5FB4A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90453" y="1143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Microsoft Macintosh PowerPoint</Application>
  <PresentationFormat>On-screen Show (4:3)</PresentationFormat>
  <Paragraphs>148</Paragraphs>
  <Slides>20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Comic Sans MS</vt:lpstr>
      <vt:lpstr>Franklin Gothic Demi Cond</vt:lpstr>
      <vt:lpstr>Tahoma</vt:lpstr>
      <vt:lpstr>Office Theme</vt:lpstr>
      <vt:lpstr>Custom Design</vt:lpstr>
      <vt:lpstr>1_Office Theme</vt:lpstr>
      <vt:lpstr>Welcome to Hawkley Hall High School </vt:lpstr>
      <vt:lpstr>How are form groups arranged?</vt:lpstr>
      <vt:lpstr>The Hawkley Way </vt:lpstr>
      <vt:lpstr>PowerPoint Presentation</vt:lpstr>
      <vt:lpstr>PowerPoint Presentation</vt:lpstr>
      <vt:lpstr>Uniform </vt:lpstr>
      <vt:lpstr>Uniform  </vt:lpstr>
      <vt:lpstr>Uniform  </vt:lpstr>
      <vt:lpstr>Uniform  </vt:lpstr>
      <vt:lpstr>Bags and equipment </vt:lpstr>
      <vt:lpstr>Jewellery </vt:lpstr>
      <vt:lpstr>PowerPoint Presentation</vt:lpstr>
      <vt:lpstr>90% in a test is considered as excellent, but 90% attendance isn’t</vt:lpstr>
      <vt:lpstr>Year 7 worries leading to absence </vt:lpstr>
      <vt:lpstr>Mobile Phones</vt:lpstr>
      <vt:lpstr>‘Show My Homework’</vt:lpstr>
      <vt:lpstr>Rewards</vt:lpstr>
      <vt:lpstr>PowerPoint Presentation</vt:lpstr>
      <vt:lpstr>PowerPoint Presentation</vt:lpstr>
      <vt:lpstr>PowerPoint Presentation</vt:lpstr>
    </vt:vector>
  </TitlesOfParts>
  <Company>Hawkley Hall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Rimmer P</dc:creator>
  <cp:lastModifiedBy>Thomas-Lawson E</cp:lastModifiedBy>
  <cp:revision>3</cp:revision>
  <cp:lastPrinted>2019-06-26T10:18:31Z</cp:lastPrinted>
  <dcterms:created xsi:type="dcterms:W3CDTF">2011-09-19T08:49:53Z</dcterms:created>
  <dcterms:modified xsi:type="dcterms:W3CDTF">2020-07-02T11:57:07Z</dcterms:modified>
</cp:coreProperties>
</file>