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85" r:id="rId3"/>
    <p:sldId id="28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 id="293" r:id="rId34"/>
    <p:sldId id="288" r:id="rId35"/>
    <p:sldId id="289" r:id="rId36"/>
    <p:sldId id="290" r:id="rId37"/>
    <p:sldId id="291" r:id="rId38"/>
    <p:sldId id="292" r:id="rId39"/>
    <p:sldId id="294" r:id="rId40"/>
    <p:sldId id="308" r:id="rId41"/>
    <p:sldId id="309" r:id="rId42"/>
    <p:sldId id="295" r:id="rId43"/>
    <p:sldId id="296" r:id="rId44"/>
    <p:sldId id="297" r:id="rId45"/>
    <p:sldId id="298" r:id="rId46"/>
    <p:sldId id="299" r:id="rId47"/>
    <p:sldId id="301" r:id="rId48"/>
    <p:sldId id="303" r:id="rId49"/>
    <p:sldId id="304" r:id="rId50"/>
    <p:sldId id="305" r:id="rId51"/>
    <p:sldId id="306" r:id="rId52"/>
    <p:sldId id="307" r:id="rId5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5" autoAdjust="0"/>
    <p:restoredTop sz="95401" autoAdjust="0"/>
  </p:normalViewPr>
  <p:slideViewPr>
    <p:cSldViewPr>
      <p:cViewPr varScale="1">
        <p:scale>
          <a:sx n="74" d="100"/>
          <a:sy n="74" d="100"/>
        </p:scale>
        <p:origin x="2568" y="8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7182"/>
    </p:cViewPr>
  </p:sorterViewPr>
  <p:notesViewPr>
    <p:cSldViewPr>
      <p:cViewPr varScale="1">
        <p:scale>
          <a:sx n="69" d="100"/>
          <a:sy n="69" d="100"/>
        </p:scale>
        <p:origin x="2784"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EDFDDB-18A3-43E6-9D6A-38270FE238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6F974E-01C8-4103-9EEF-06073C00D11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88AE44-B54F-4B2B-968A-49B6F573D467}" type="datetimeFigureOut">
              <a:rPr lang="en-GB" smtClean="0"/>
              <a:t>02/03/2020</a:t>
            </a:fld>
            <a:endParaRPr lang="en-GB"/>
          </a:p>
        </p:txBody>
      </p:sp>
      <p:sp>
        <p:nvSpPr>
          <p:cNvPr id="4" name="Slide Image Placeholder 3">
            <a:extLst>
              <a:ext uri="{FF2B5EF4-FFF2-40B4-BE49-F238E27FC236}">
                <a16:creationId xmlns:a16="http://schemas.microsoft.com/office/drawing/2014/main" id="{7E64B9DD-CE6F-4C25-9EAF-A88D15F59C9F}"/>
              </a:ext>
            </a:extLst>
          </p:cNvPr>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DB54A1CB-8BE4-4D62-A605-C193E52F249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DFD60B79-3767-4DB7-A625-D77B3A2A083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808BD3A9-DBE8-438A-8993-641E010C5AC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4C5252-8435-4795-87D2-53D6559D810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1CCB2F-C584-4D1C-8A3B-525D71EBDD5D}" type="slidenum">
              <a:rPr lang="en-GB" smtClean="0"/>
              <a:t>1</a:t>
            </a:fld>
            <a:endParaRPr lang="en-GB"/>
          </a:p>
        </p:txBody>
      </p:sp>
    </p:spTree>
    <p:extLst>
      <p:ext uri="{BB962C8B-B14F-4D97-AF65-F5344CB8AC3E}">
        <p14:creationId xmlns:p14="http://schemas.microsoft.com/office/powerpoint/2010/main" val="307796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4C5252-8435-4795-87D2-53D6559D8107}" type="slidenum">
              <a:rPr lang="en-GB" smtClean="0"/>
              <a:t>26</a:t>
            </a:fld>
            <a:endParaRPr lang="en-GB"/>
          </a:p>
        </p:txBody>
      </p:sp>
    </p:spTree>
    <p:extLst>
      <p:ext uri="{BB962C8B-B14F-4D97-AF65-F5344CB8AC3E}">
        <p14:creationId xmlns:p14="http://schemas.microsoft.com/office/powerpoint/2010/main" val="225549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4C5252-8435-4795-87D2-53D6559D8107}" type="slidenum">
              <a:rPr lang="en-GB" smtClean="0"/>
              <a:t>30</a:t>
            </a:fld>
            <a:endParaRPr lang="en-GB"/>
          </a:p>
        </p:txBody>
      </p:sp>
    </p:spTree>
    <p:extLst>
      <p:ext uri="{BB962C8B-B14F-4D97-AF65-F5344CB8AC3E}">
        <p14:creationId xmlns:p14="http://schemas.microsoft.com/office/powerpoint/2010/main" val="86903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4C5252-8435-4795-87D2-53D6559D8107}" type="slidenum">
              <a:rPr lang="en-GB" smtClean="0"/>
              <a:t>36</a:t>
            </a:fld>
            <a:endParaRPr lang="en-GB"/>
          </a:p>
        </p:txBody>
      </p:sp>
    </p:spTree>
    <p:extLst>
      <p:ext uri="{BB962C8B-B14F-4D97-AF65-F5344CB8AC3E}">
        <p14:creationId xmlns:p14="http://schemas.microsoft.com/office/powerpoint/2010/main" val="128516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8F03FE-8C24-4152-99A2-F1498B449AAB}" type="datetime1">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41773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1D6BB5-3071-4014-A42C-E064F396BC3E}" type="datetime1">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3867319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3CDBDC-D742-445E-B871-D5A3F59CBB7B}" type="datetime1">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8877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603D12-7790-4311-91F7-913A2021A6F8}" type="datetime1">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4037119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26F38F-1246-4718-BF3D-7CB94E7A6D9D}" type="datetime1">
              <a:rPr lang="en-GB" smtClean="0"/>
              <a:t>02/03/2020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335555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546AEAC-F08A-47F9-95F2-FA8B3520C15C}" type="datetime1">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32130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361352-FB29-447B-BF0C-F322D7CC5679}" type="datetime1">
              <a:rPr lang="en-GB" smtClean="0"/>
              <a:t>02/03/2020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3621721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D4B0C9-F0C8-454D-9DCE-1AECB670554E}" type="datetime1">
              <a:rPr lang="en-GB" smtClean="0"/>
              <a:t>02/03/2020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72748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B6E932-C622-4B48-84B7-1103043D53AD}" type="datetime1">
              <a:rPr lang="en-GB" smtClean="0"/>
              <a:t>02/03/2020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36456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495A26-1F3C-4807-80F8-E211406E36A9}" type="datetime1">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78972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01B3C-C32E-413D-AE7F-7E72804CD008}" type="datetime1">
              <a:rPr lang="en-GB" smtClean="0"/>
              <a:t>02/03/2020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19A377-BB9A-4097-BC5F-23F0FB64397F}" type="slidenum">
              <a:rPr lang="en-GB" smtClean="0"/>
              <a:t>‹#›</a:t>
            </a:fld>
            <a:endParaRPr lang="en-GB"/>
          </a:p>
        </p:txBody>
      </p:sp>
    </p:spTree>
    <p:extLst>
      <p:ext uri="{BB962C8B-B14F-4D97-AF65-F5344CB8AC3E}">
        <p14:creationId xmlns:p14="http://schemas.microsoft.com/office/powerpoint/2010/main" val="306620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72B8DDD-CB52-4F7C-BF3A-FAA6F3346735}" type="datetime1">
              <a:rPr lang="en-GB" smtClean="0"/>
              <a:t>02/03/2020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819A377-BB9A-4097-BC5F-23F0FB64397F}" type="slidenum">
              <a:rPr lang="en-GB" smtClean="0"/>
              <a:t>‹#›</a:t>
            </a:fld>
            <a:endParaRPr lang="en-GB"/>
          </a:p>
        </p:txBody>
      </p:sp>
    </p:spTree>
    <p:extLst>
      <p:ext uri="{BB962C8B-B14F-4D97-AF65-F5344CB8AC3E}">
        <p14:creationId xmlns:p14="http://schemas.microsoft.com/office/powerpoint/2010/main" val="3817299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late.com/articles/business/the_dismal_science/2013/06/the_rise_of_nazi_germany_did_the_prevalence_of_hunting_and_singing_clubs.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hyperlink" Target="https://www.google.co.uk/url?sa=i&amp;rct=j&amp;q=&amp;esrc=s&amp;source=images&amp;cd=&amp;cad=rja&amp;uact=8&amp;ved=0ahUKEwiQ1t2-1O_UAhVEWxoKHdYJDpcQjRwIBw&amp;url=https://www.emaze.com/@ATRWWLCF/The-Pendulum-of-Women's-Jobs&amp;psig=AFQjCNGWFaVxDbNIrkCD84mwRMKWSbKnYQ&amp;ust=1499258815011290" TargetMode="External"/><Relationship Id="rId1" Type="http://schemas.openxmlformats.org/officeDocument/2006/relationships/slideLayout" Target="../slideLayouts/slideLayout2.xml"/><Relationship Id="rId6" Type="http://schemas.openxmlformats.org/officeDocument/2006/relationships/hyperlink" Target="https://www.facinghistory.org/holocaust-and-human-behavior/chapter-4/women-weimar-republic" TargetMode="External"/><Relationship Id="rId5" Type="http://schemas.openxmlformats.org/officeDocument/2006/relationships/image" Target="../media/image16.jpeg"/><Relationship Id="rId4" Type="http://schemas.openxmlformats.org/officeDocument/2006/relationships/hyperlink" Target="https://www.pinterest.com/pin/196258496231797578/"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The_Cat_and_the_Canary_(1927_film)" TargetMode="External"/><Relationship Id="rId13"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hyperlink" Target="http://www.architecturaldigest.com/story/bauhaus-dessau-campus-architecture" TargetMode="External"/><Relationship Id="rId2" Type="http://schemas.openxmlformats.org/officeDocument/2006/relationships/hyperlink" Target="http://www.akg-images.co.uk/archive/-2UMDHUJTWUGA.html" TargetMode="External"/><Relationship Id="rId1" Type="http://schemas.openxmlformats.org/officeDocument/2006/relationships/slideLayout" Target="../slideLayouts/slideLayout2.xml"/><Relationship Id="rId6" Type="http://schemas.openxmlformats.org/officeDocument/2006/relationships/hyperlink" Target="http://geekade.com/newsfeed/2016/5/20/uvtptrrft56f7euexmi9zb82gcmb45"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www.gettyimages.co.uk/detail/news-photo/dietrich-marlene-actress-germany-27-12-1992-scene-from-the-news-photo/541053023" TargetMode="External"/><Relationship Id="rId4" Type="http://schemas.openxmlformats.org/officeDocument/2006/relationships/hyperlink" Target="http://www.gablescinema.com/events/fritz-lang-metropolis/" TargetMode="External"/><Relationship Id="rId9" Type="http://schemas.openxmlformats.org/officeDocument/2006/relationships/image" Target="../media/image21.jpeg"/><Relationship Id="rId14" Type="http://schemas.openxmlformats.org/officeDocument/2006/relationships/image" Target="../media/image5.tiff"/></Relationships>
</file>

<file path=ppt/slides/_rels/slide13.xml.rels><?xml version="1.0" encoding="UTF-8" standalone="yes"?>
<Relationships xmlns="http://schemas.openxmlformats.org/package/2006/relationships"><Relationship Id="rId3" Type="http://schemas.openxmlformats.org/officeDocument/2006/relationships/hyperlink" Target="http://skepticism.org/timeline/october-history/9265-the-sturmabteilung-sa-created-nazi-party.html" TargetMode="External"/><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historyplace.com/worldwar2/riseofhitler/putsch.htm"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eg"/><Relationship Id="rId7" Type="http://schemas.openxmlformats.org/officeDocument/2006/relationships/hyperlink" Target="http://www.alamy.com/stock-photo/great-depression-1931.html" TargetMode="External"/><Relationship Id="rId2" Type="http://schemas.openxmlformats.org/officeDocument/2006/relationships/hyperlink" Target="http://tvtropes.org/pmwiki/pmwiki.php/UsefulNotes/AdolfHitler"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hyperlink" Target="http://www.gettyimages.co.uk/detail/news-photo/great-depression-1929-32-bank-panic-1931-crowd-outside-of-a-news-photo/545961347" TargetMode="External"/><Relationship Id="rId10" Type="http://schemas.openxmlformats.org/officeDocument/2006/relationships/image" Target="../media/image29.jpeg"/><Relationship Id="rId4" Type="http://schemas.openxmlformats.org/officeDocument/2006/relationships/image" Target="../media/image5.tiff"/><Relationship Id="rId9" Type="http://schemas.openxmlformats.org/officeDocument/2006/relationships/hyperlink" Target="http://www.historyplace.com/worldwar2/riseofhitler/begins.ht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Franz_von_Papen" TargetMode="External"/><Relationship Id="rId3" Type="http://schemas.openxmlformats.org/officeDocument/2006/relationships/image" Target="../media/image30.jpeg"/><Relationship Id="rId7" Type="http://schemas.openxmlformats.org/officeDocument/2006/relationships/image" Target="../media/image32.jpeg"/><Relationship Id="rId2" Type="http://schemas.openxmlformats.org/officeDocument/2006/relationships/hyperlink" Target="http://www.google.co.uk/url?sa=i&amp;rct=j&amp;q=&amp;esrc=s&amp;source=images&amp;cd=&amp;cad=rja&amp;uact=8&amp;ved=0ahUKEwiJmKn3gJjVAhWBWBoKHXb6B0IQjRwIBw&amp;url=http://www.historyinanhour.com/2012/10/02/paul-von-hindenburg-summary/&amp;psig=AFQjCNG4dhU_aqraFIrM0KXKk9yl6d9MWw&amp;ust=1500645127271689" TargetMode="External"/><Relationship Id="rId1" Type="http://schemas.openxmlformats.org/officeDocument/2006/relationships/slideLayout" Target="../slideLayouts/slideLayout2.xml"/><Relationship Id="rId6" Type="http://schemas.openxmlformats.org/officeDocument/2006/relationships/hyperlink" Target="https://www.findagrave.com/cgi-bin/fg.cgi?page=gr&amp;GRid=31774317" TargetMode="External"/><Relationship Id="rId5" Type="http://schemas.openxmlformats.org/officeDocument/2006/relationships/image" Target="../media/image31.jpeg"/><Relationship Id="rId10" Type="http://schemas.openxmlformats.org/officeDocument/2006/relationships/image" Target="../media/image5.tiff"/><Relationship Id="rId4" Type="http://schemas.openxmlformats.org/officeDocument/2006/relationships/hyperlink" Target="https://www.google.co.uk/url?sa=i&amp;rct=j&amp;q=&amp;esrc=s&amp;source=images&amp;cd=&amp;cad=rja&amp;uact=8&amp;ved=0ahUKEwjw8qKLgZjVAhUIzRQKHVhcBRUQjRwIBw&amp;url=https://www.britannica.com/biography/Heinrich-Bruning&amp;psig=AFQjCNHAO6cFDQr0BXGMvGo8z0s21LQyzw&amp;ust=1500645178514276" TargetMode="External"/><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pinterest.com/pin/221380137914104934/"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deadliestblogpage.wordpress.com/2017/05/05/the-devils-guard-hitlers-waffen-s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ushmm.org/wlc/en/article.php?ModuleId=10005214"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alphahistory.com/nazigermany/religion-in-nazi-german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design-is-fine.org/post/126904132399/walter-maria-kersting-volksempf%C3%A4nger-peoples" TargetMode="External"/><Relationship Id="rId13"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0.jpeg"/><Relationship Id="rId12" Type="http://schemas.openxmlformats.org/officeDocument/2006/relationships/hyperlink" Target="https://www.pinterest.com/mariejason/nazi-propaganda-machine/" TargetMode="External"/><Relationship Id="rId2" Type="http://schemas.openxmlformats.org/officeDocument/2006/relationships/hyperlink" Target="https://en.wikiquote.org/wiki/Joseph_Goebbels" TargetMode="External"/><Relationship Id="rId1" Type="http://schemas.openxmlformats.org/officeDocument/2006/relationships/slideLayout" Target="../slideLayouts/slideLayout2.xml"/><Relationship Id="rId6" Type="http://schemas.openxmlformats.org/officeDocument/2006/relationships/hyperlink" Target="http://100photos.time.com/photos/heinrich-hoffmann-hitler-nazi-party-rally" TargetMode="External"/><Relationship Id="rId11" Type="http://schemas.openxmlformats.org/officeDocument/2006/relationships/image" Target="../media/image42.jpeg"/><Relationship Id="rId5" Type="http://schemas.openxmlformats.org/officeDocument/2006/relationships/image" Target="../media/image39.jpeg"/><Relationship Id="rId15" Type="http://schemas.openxmlformats.org/officeDocument/2006/relationships/image" Target="../media/image44.jpeg"/><Relationship Id="rId10" Type="http://schemas.openxmlformats.org/officeDocument/2006/relationships/hyperlink" Target="https://www.britannica.com/event/Berlin-1936-Olympic-Games" TargetMode="External"/><Relationship Id="rId4" Type="http://schemas.openxmlformats.org/officeDocument/2006/relationships/hyperlink" Target="https://www.pinterest.com/pin/361202832587701916/" TargetMode="External"/><Relationship Id="rId9" Type="http://schemas.openxmlformats.org/officeDocument/2006/relationships/image" Target="../media/image41.jpeg"/><Relationship Id="rId14" Type="http://schemas.openxmlformats.org/officeDocument/2006/relationships/hyperlink" Target="http://bulcranium.blogspot.com/2013/09/nazi-era-war-crimes-cases-mad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genius.com/Martin-niemoller-first-they-came-annotated"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pinterest.com/pin/566609196842731767/"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hyperlink" Target="https://sites.google.com/site/mrmooreswhsemesterii/vocabulary-pictures/swing-kids-nazi-german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nfspanish.blogspot.com/2010/08/hans-gunther-pueblo-y-estado-seleccion.html"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histclo.com/youth/youth/org/nat/hitler/hitleru.htm" TargetMode="Externa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50.jpeg"/><Relationship Id="rId4" Type="http://schemas.openxmlformats.org/officeDocument/2006/relationships/hyperlink" Target="https://www.pinterest.com/pin/482870391271644464/"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intellectualtakeout.org/blog/nazi-germany-was-highly-educat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tiff"/><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hitler.org/artifacts/autobahn/" TargetMode="Externa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www.quora.com/How-effective-was-allied-strategic-bombing-in-curbing-the-war-effort-of-both-Nazi-Germany-and-Imperial-Japa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alamy.com/stock-photo/kdf.html?blackwhite=1" TargetMode="Externa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55.jpeg"/><Relationship Id="rId4" Type="http://schemas.openxmlformats.org/officeDocument/2006/relationships/hyperlink" Target="https://www.pinterest.co.uk/pin/469148486163719745/"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ginnyandthemoon.wordpress.com/tag/fascist-art/"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interest.com/caracoltigre/alemania-1933-194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alamy.com/stock-photo/adolf-hitler-nuremberg-rally.html" TargetMode="Externa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hyperlink" Target="https://www.pinterest.com/Michfabs/kristallnacht/"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pinterest.com/pin/38695779296038587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hyperlink" Target="https://za.pinterest.com/explore/philipp-scheidemann/" TargetMode="External"/><Relationship Id="rId1" Type="http://schemas.openxmlformats.org/officeDocument/2006/relationships/slideLayout" Target="../slideLayouts/slideLayout2.xml"/><Relationship Id="rId6" Type="http://schemas.openxmlformats.org/officeDocument/2006/relationships/hyperlink" Target="https://www.pinterest.com/explore/poppies/" TargetMode="External"/><Relationship Id="rId5" Type="http://schemas.openxmlformats.org/officeDocument/2006/relationships/image" Target="../media/image3.jpeg"/><Relationship Id="rId4" Type="http://schemas.openxmlformats.org/officeDocument/2006/relationships/hyperlink" Target="http://www.google.co.uk/url?sa=i&amp;rct=j&amp;q=&amp;esrc=s&amp;source=images&amp;cd=&amp;cad=rja&amp;uact=8&amp;ved=0ahUKEwiA0ITZxuzUAhUF1BoKHdnVAuUQjRwIBw&amp;url=http://home.bt.com/news/on-this-day/november-11-1918-world-war-i-ends-as-armistice-is-signed-11363943081953&amp;psig=AFQjCNENs8rWEog4bhrI50HHZ0pMkvRDcg&amp;ust=1499152038307368"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alamy.com/stock-photo/nazi-poster.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hyperlink" Target="https://encyclopedia.1914-1918-online.net/article/stab-in-the-back_myth" TargetMode="External"/><Relationship Id="rId2" Type="http://schemas.openxmlformats.org/officeDocument/2006/relationships/hyperlink" Target="http://www.alamy.com/stock-photo/war-treaty.html" TargetMode="Externa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gif"/><Relationship Id="rId4" Type="http://schemas.openxmlformats.org/officeDocument/2006/relationships/hyperlink" Target="https://www.pinterest.com/pin/46809295499745225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eimarandnazigermany.co.uk/1919-spartacist-uprising/" TargetMode="Externa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11.jpeg"/><Relationship Id="rId4" Type="http://schemas.openxmlformats.org/officeDocument/2006/relationships/hyperlink" Target="http://www.google.co.uk/url?sa=i&amp;rct=j&amp;q=&amp;esrc=s&amp;source=images&amp;cd=&amp;cad=rja&amp;uact=8&amp;ved=0ahUKEwic7s2WqO3UAhUCrRQKHdKLAZcQjRwIBw&amp;url=http://www.clipartpanda.com/categories/punch-clipart&amp;psig=AFQjCNHLJRV9xjqJF_EOqNO_8USk7gxZJw&amp;ust=149917820240736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www.clipartpanda.com/categories/bread-clipart" TargetMode="Externa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13.jpeg"/><Relationship Id="rId4" Type="http://schemas.openxmlformats.org/officeDocument/2006/relationships/hyperlink" Target="http://rarehistoricalphotos.com/hyperinflation-weimar-republic-19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lamy.com/stock-photo/gustav-stresemann.html" TargetMode="External"/><Relationship Id="rId1" Type="http://schemas.openxmlformats.org/officeDocument/2006/relationships/slideLayout" Target="../slideLayouts/slideLayout2.xml"/><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imar and nazi german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 y="15864"/>
            <a:ext cx="6862046" cy="91281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6632" y="179512"/>
            <a:ext cx="6624736" cy="1960033"/>
          </a:xfrm>
        </p:spPr>
        <p:style>
          <a:lnRef idx="2">
            <a:schemeClr val="dk1"/>
          </a:lnRef>
          <a:fillRef idx="1">
            <a:schemeClr val="lt1"/>
          </a:fillRef>
          <a:effectRef idx="0">
            <a:schemeClr val="dk1"/>
          </a:effectRef>
          <a:fontRef idx="minor">
            <a:schemeClr val="dk1"/>
          </a:fontRef>
        </p:style>
        <p:txBody>
          <a:bodyPr>
            <a:noAutofit/>
          </a:bodyPr>
          <a:lstStyle/>
          <a:p>
            <a:br>
              <a:rPr lang="en-GB" dirty="0"/>
            </a:br>
            <a:r>
              <a:rPr lang="en-GB" dirty="0"/>
              <a:t>Weimar and Nazi Germany, </a:t>
            </a:r>
            <a:br>
              <a:rPr lang="en-GB" dirty="0"/>
            </a:br>
            <a:r>
              <a:rPr lang="en-GB" dirty="0"/>
              <a:t>1918 – 39</a:t>
            </a:r>
            <a:br>
              <a:rPr lang="en-GB" dirty="0"/>
            </a:br>
            <a:endParaRPr lang="en-GB" dirty="0"/>
          </a:p>
        </p:txBody>
      </p:sp>
      <p:sp>
        <p:nvSpPr>
          <p:cNvPr id="3" name="Subtitle 2"/>
          <p:cNvSpPr>
            <a:spLocks noGrp="1"/>
          </p:cNvSpPr>
          <p:nvPr>
            <p:ph type="subTitle" idx="1"/>
          </p:nvPr>
        </p:nvSpPr>
        <p:spPr>
          <a:xfrm>
            <a:off x="92297" y="6660232"/>
            <a:ext cx="6669360" cy="2336800"/>
          </a:xfrm>
        </p:spPr>
        <p:style>
          <a:lnRef idx="2">
            <a:schemeClr val="dk1"/>
          </a:lnRef>
          <a:fillRef idx="1">
            <a:schemeClr val="lt1"/>
          </a:fillRef>
          <a:effectRef idx="0">
            <a:schemeClr val="dk1"/>
          </a:effectRef>
          <a:fontRef idx="minor">
            <a:schemeClr val="dk1"/>
          </a:fontRef>
        </p:style>
        <p:txBody>
          <a:bodyPr>
            <a:normAutofit/>
          </a:bodyPr>
          <a:lstStyle/>
          <a:p>
            <a:r>
              <a:rPr lang="en-GB" sz="3600" dirty="0">
                <a:solidFill>
                  <a:schemeClr val="tx1"/>
                </a:solidFill>
              </a:rPr>
              <a:t>GCSE History Revision Guide</a:t>
            </a:r>
          </a:p>
          <a:p>
            <a:r>
              <a:rPr lang="en-GB" sz="3600" dirty="0">
                <a:solidFill>
                  <a:schemeClr val="tx1"/>
                </a:solidFill>
              </a:rPr>
              <a:t>Name: ___________</a:t>
            </a:r>
          </a:p>
          <a:p>
            <a:r>
              <a:rPr lang="en-GB" sz="3600" dirty="0">
                <a:solidFill>
                  <a:schemeClr val="tx1"/>
                </a:solidFill>
              </a:rPr>
              <a:t>Form: ____________</a:t>
            </a:r>
          </a:p>
        </p:txBody>
      </p:sp>
      <p:sp>
        <p:nvSpPr>
          <p:cNvPr id="4" name="Slide Number Placeholder 3">
            <a:extLst>
              <a:ext uri="{FF2B5EF4-FFF2-40B4-BE49-F238E27FC236}">
                <a16:creationId xmlns:a16="http://schemas.microsoft.com/office/drawing/2014/main" id="{3B0985E5-A285-4666-8A5B-54E45260A1AB}"/>
              </a:ext>
            </a:extLst>
          </p:cNvPr>
          <p:cNvSpPr>
            <a:spLocks noGrp="1"/>
          </p:cNvSpPr>
          <p:nvPr>
            <p:ph type="sldNum" sz="quarter" idx="12"/>
          </p:nvPr>
        </p:nvSpPr>
        <p:spPr/>
        <p:txBody>
          <a:bodyPr/>
          <a:lstStyle/>
          <a:p>
            <a:fld id="{5819A377-BB9A-4097-BC5F-23F0FB64397F}" type="slidenum">
              <a:rPr lang="en-GB" smtClean="0"/>
              <a:t>1</a:t>
            </a:fld>
            <a:endParaRPr lang="en-GB"/>
          </a:p>
        </p:txBody>
      </p:sp>
    </p:spTree>
    <p:extLst>
      <p:ext uri="{BB962C8B-B14F-4D97-AF65-F5344CB8AC3E}">
        <p14:creationId xmlns:p14="http://schemas.microsoft.com/office/powerpoint/2010/main" val="4121010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8720" y="-36512"/>
            <a:ext cx="5297797" cy="400110"/>
          </a:xfrm>
          <a:prstGeom prst="rect">
            <a:avLst/>
          </a:prstGeom>
          <a:noFill/>
        </p:spPr>
        <p:txBody>
          <a:bodyPr wrap="none" rtlCol="0">
            <a:spAutoFit/>
          </a:bodyPr>
          <a:lstStyle/>
          <a:p>
            <a:r>
              <a:rPr lang="en-GB" sz="2000" b="1" u="sng" dirty="0">
                <a:latin typeface="Candy Round BTN" panose="020F0604020102040306" pitchFamily="34" charset="0"/>
              </a:rPr>
              <a:t>What were Stresemann’s successes at home and abroad?</a:t>
            </a:r>
          </a:p>
        </p:txBody>
      </p:sp>
      <p:sp>
        <p:nvSpPr>
          <p:cNvPr id="2" name="Rectangle 1"/>
          <p:cNvSpPr/>
          <p:nvPr/>
        </p:nvSpPr>
        <p:spPr>
          <a:xfrm>
            <a:off x="-32026" y="238511"/>
            <a:ext cx="6890026" cy="468783"/>
          </a:xfrm>
          <a:prstGeom prst="rect">
            <a:avLst/>
          </a:prstGeom>
        </p:spPr>
        <p:txBody>
          <a:bodyPr wrap="square">
            <a:spAutoFit/>
          </a:bodyPr>
          <a:lstStyle/>
          <a:p>
            <a:pPr>
              <a:lnSpc>
                <a:spcPct val="115000"/>
              </a:lnSpc>
              <a:spcAft>
                <a:spcPts val="1000"/>
              </a:spcAft>
            </a:pPr>
            <a:r>
              <a:rPr lang="en-GB" sz="1100" dirty="0">
                <a:latin typeface="Candy Round BTN" panose="020F0604020102040306" pitchFamily="34" charset="0"/>
                <a:ea typeface="Calibri" panose="020F0502020204030204" pitchFamily="34" charset="0"/>
                <a:cs typeface="Times New Roman" panose="02020603050405020304" pitchFamily="18" charset="0"/>
              </a:rPr>
              <a:t>Stresemann’s most important achievements were in economic and foreign policy. However, his main aim was to stabilise the political situation in Germany.</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6610" y="673660"/>
            <a:ext cx="3066163" cy="21254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050" b="1" u="sng" dirty="0">
                <a:latin typeface="Candy Round BTN" panose="020F0604020102040306" pitchFamily="34" charset="0"/>
                <a:ea typeface="Calibri" panose="020F0502020204030204" pitchFamily="34" charset="0"/>
                <a:cs typeface="Times New Roman" panose="02020603050405020304" pitchFamily="18" charset="0"/>
              </a:rPr>
              <a:t>Stresemann’s success</a:t>
            </a:r>
            <a:br>
              <a:rPr lang="en-GB" sz="1050" b="1" u="sng"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Gustav Stresemann resigned the chancellorship in November 1923, but stayed as foreign secretary until 1929. His work in foreign affairs:</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-Strengthened the confidence of the German people in the Weimar Republic</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-Reduced the support for extremist political parties like the Nazis and the communists</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-Increased support for moderate parties</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-Reduced the economic hardships of the German people</a:t>
            </a:r>
            <a:endParaRPr lang="en-GB" sz="1050" dirty="0">
              <a:latin typeface="Candy Round BTN" panose="020F0604020102040306" pitchFamily="34" charset="0"/>
            </a:endParaRPr>
          </a:p>
        </p:txBody>
      </p:sp>
      <p:sp>
        <p:nvSpPr>
          <p:cNvPr id="5" name="Rectangle 4"/>
          <p:cNvSpPr/>
          <p:nvPr/>
        </p:nvSpPr>
        <p:spPr>
          <a:xfrm>
            <a:off x="12138" y="2915816"/>
            <a:ext cx="3110636" cy="8356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050" dirty="0">
                <a:latin typeface="Candy Round BTN" panose="020F0604020102040306" pitchFamily="34" charset="0"/>
                <a:ea typeface="Calibri" panose="020F0502020204030204" pitchFamily="34" charset="0"/>
                <a:cs typeface="Times New Roman" panose="02020603050405020304" pitchFamily="18" charset="0"/>
              </a:rPr>
              <a:t>Stresemann was instrumental in making sure Germany was member of three important international pacts or agreements: The Locarno Pact, the League of Nations and the Kellogg – Briand Pact.</a:t>
            </a:r>
            <a:endParaRPr lang="en-GB" sz="105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6" name="Down Arrow 5"/>
          <p:cNvSpPr/>
          <p:nvPr/>
        </p:nvSpPr>
        <p:spPr>
          <a:xfrm rot="10800000">
            <a:off x="1510613" y="2627784"/>
            <a:ext cx="216024"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3324351" y="499831"/>
            <a:ext cx="3429000" cy="1831463"/>
          </a:xfrm>
          <a:prstGeom prst="rect">
            <a:avLst/>
          </a:prstGeom>
        </p:spPr>
        <p:txBody>
          <a:bodyPr>
            <a:spAutoFit/>
          </a:bodyPr>
          <a:lstStyle/>
          <a:p>
            <a:pPr>
              <a:lnSpc>
                <a:spcPct val="115000"/>
              </a:lnSpc>
              <a:spcAft>
                <a:spcPts val="1000"/>
              </a:spcAft>
            </a:pPr>
            <a:r>
              <a:rPr lang="en-GB" sz="1100" dirty="0">
                <a:latin typeface="Candy Round BTN" panose="020F0604020102040306" pitchFamily="34" charset="0"/>
                <a:ea typeface="Calibri" panose="020F0502020204030204" pitchFamily="34" charset="0"/>
                <a:cs typeface="Times New Roman" panose="02020603050405020304" pitchFamily="18" charset="0"/>
              </a:rPr>
              <a:t> </a:t>
            </a:r>
            <a:r>
              <a:rPr lang="en-GB" sz="1100" b="1" u="sng" dirty="0">
                <a:latin typeface="Candy Round BTN" panose="020F0604020102040306" pitchFamily="34" charset="0"/>
                <a:ea typeface="Calibri" panose="020F0502020204030204" pitchFamily="34" charset="0"/>
                <a:cs typeface="Times New Roman" panose="02020603050405020304" pitchFamily="18" charset="0"/>
              </a:rPr>
              <a:t>Locarno Pact, 1925</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This was an agreement between Germany, Britain, France, Italy and Belgium. In it:</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-Germany agreed to its new border with France improving relations with the French</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-The Allies and Germany agreed to the permanent demilitarisation of the Rhineland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-German membership of the League of Nations was up for discussion</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8" name="Down Arrow 7"/>
          <p:cNvSpPr/>
          <p:nvPr/>
        </p:nvSpPr>
        <p:spPr>
          <a:xfrm rot="10800000">
            <a:off x="6347732" y="2043262"/>
            <a:ext cx="216024"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p:cNvSpPr/>
          <p:nvPr/>
        </p:nvSpPr>
        <p:spPr>
          <a:xfrm>
            <a:off x="3217342" y="2356634"/>
            <a:ext cx="3596034" cy="12072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050" b="1" u="sng" dirty="0">
                <a:latin typeface="Candy Round BTN" panose="020F0604020102040306" pitchFamily="34" charset="0"/>
                <a:ea typeface="Calibri" panose="020F0502020204030204" pitchFamily="34" charset="0"/>
                <a:cs typeface="Times New Roman" panose="02020603050405020304" pitchFamily="18" charset="0"/>
              </a:rPr>
              <a:t>Why was it a success for Germany?</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-It improved relations with France with the border agreement</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-The Locarno Pact was not imposed on Germany, unlike the Treaty of Versailles</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-It increased the status and popularity of the Weimar Republic</a:t>
            </a:r>
            <a:br>
              <a:rPr lang="en-GB" sz="1050" dirty="0">
                <a:latin typeface="Candy Round BTN" panose="020F0604020102040306" pitchFamily="34" charset="0"/>
                <a:ea typeface="Calibri" panose="020F0502020204030204" pitchFamily="34" charset="0"/>
                <a:cs typeface="Times New Roman" panose="02020603050405020304" pitchFamily="18" charset="0"/>
              </a:rPr>
            </a:br>
            <a:r>
              <a:rPr lang="en-GB" sz="1050" dirty="0">
                <a:latin typeface="Candy Round BTN" panose="020F0604020102040306" pitchFamily="34" charset="0"/>
                <a:ea typeface="Calibri" panose="020F0502020204030204" pitchFamily="34" charset="0"/>
                <a:cs typeface="Times New Roman" panose="02020603050405020304" pitchFamily="18" charset="0"/>
              </a:rPr>
              <a:t>-It helped boost confidence in more moderate political parties. </a:t>
            </a:r>
            <a:endParaRPr lang="en-GB" sz="1050" dirty="0">
              <a:effectLst/>
              <a:latin typeface="Candy Round BTN" panose="020F0604020102040306" pitchFamily="34" charset="0"/>
              <a:ea typeface="Calibri" panose="020F0502020204030204" pitchFamily="34" charset="0"/>
              <a:cs typeface="Times New Roman" panose="02020603050405020304" pitchFamily="18" charset="0"/>
            </a:endParaRPr>
          </a:p>
        </p:txBody>
      </p:sp>
      <p:cxnSp>
        <p:nvCxnSpPr>
          <p:cNvPr id="10" name="Straight Connector 9"/>
          <p:cNvCxnSpPr/>
          <p:nvPr/>
        </p:nvCxnSpPr>
        <p:spPr>
          <a:xfrm flipV="1">
            <a:off x="0" y="3851920"/>
            <a:ext cx="6753351" cy="2341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3" name="Rectangle 12"/>
          <p:cNvSpPr/>
          <p:nvPr/>
        </p:nvSpPr>
        <p:spPr>
          <a:xfrm>
            <a:off x="56610" y="3851920"/>
            <a:ext cx="3255758" cy="1065676"/>
          </a:xfrm>
          <a:prstGeom prst="rect">
            <a:avLst/>
          </a:prstGeom>
        </p:spPr>
        <p:txBody>
          <a:bodyPr wrap="square">
            <a:spAutoFit/>
          </a:bodyPr>
          <a:lstStyle/>
          <a:p>
            <a:pPr>
              <a:lnSpc>
                <a:spcPct val="115000"/>
              </a:lnSpc>
              <a:spcAft>
                <a:spcPts val="1000"/>
              </a:spcAft>
            </a:pPr>
            <a:r>
              <a:rPr lang="en-GB" sz="1100" dirty="0">
                <a:latin typeface="Candy Round BTN" panose="020F0604020102040306" pitchFamily="34" charset="0"/>
                <a:ea typeface="Calibri" panose="020F0502020204030204" pitchFamily="34" charset="0"/>
                <a:cs typeface="Times New Roman" panose="02020603050405020304" pitchFamily="18" charset="0"/>
              </a:rPr>
              <a:t> </a:t>
            </a:r>
            <a:r>
              <a:rPr lang="en-GB" sz="1100" b="1" u="sng" dirty="0">
                <a:latin typeface="Candy Round BTN" panose="020F0604020102040306" pitchFamily="34" charset="0"/>
                <a:ea typeface="Calibri" panose="020F0502020204030204" pitchFamily="34" charset="0"/>
                <a:cs typeface="Times New Roman" panose="02020603050405020304" pitchFamily="18" charset="0"/>
              </a:rPr>
              <a:t>League of Nations</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This was a new international body that hoped to discuss world problems in order to avoid resorting to war. It was set up in 1920 but Germany was initially excluded. In 1926, they were invited to join and become a member of the council. </a:t>
            </a:r>
          </a:p>
        </p:txBody>
      </p:sp>
      <p:sp>
        <p:nvSpPr>
          <p:cNvPr id="14" name="Rectangle 13"/>
          <p:cNvSpPr/>
          <p:nvPr/>
        </p:nvSpPr>
        <p:spPr>
          <a:xfrm>
            <a:off x="3382335" y="3823653"/>
            <a:ext cx="3429000" cy="676339"/>
          </a:xfrm>
          <a:prstGeom prst="rect">
            <a:avLst/>
          </a:prstGeom>
        </p:spPr>
        <p:txBody>
          <a:bodyPr>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Kellogg – Briand Pact, 1928</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This was an agreement between 62 nations. It committed countries to avoiding the use of war to achieve foreign policy objectives.</a:t>
            </a:r>
          </a:p>
        </p:txBody>
      </p:sp>
      <p:sp>
        <p:nvSpPr>
          <p:cNvPr id="15" name="Rectangle 14"/>
          <p:cNvSpPr/>
          <p:nvPr/>
        </p:nvSpPr>
        <p:spPr>
          <a:xfrm>
            <a:off x="555052" y="5089189"/>
            <a:ext cx="2657923" cy="8710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 Why was it a success for Germany?</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-It showed Germany’s views counted</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-It boosted the confidence held by most Germans in the Weimar government </a:t>
            </a:r>
          </a:p>
        </p:txBody>
      </p:sp>
      <p:sp>
        <p:nvSpPr>
          <p:cNvPr id="16" name="Down Arrow 15"/>
          <p:cNvSpPr/>
          <p:nvPr/>
        </p:nvSpPr>
        <p:spPr>
          <a:xfrm rot="10800000">
            <a:off x="2564904" y="4887036"/>
            <a:ext cx="216024"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p:cNvSpPr/>
          <p:nvPr/>
        </p:nvSpPr>
        <p:spPr>
          <a:xfrm>
            <a:off x="3359774" y="4802468"/>
            <a:ext cx="3429000" cy="124893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Why was it a success for Germany?</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-It showed that Germany was once again a major power.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-It showed that moderate political parties could build Germany’s strength internationally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-In increased public confidence in how Germany was being led. </a:t>
            </a:r>
          </a:p>
        </p:txBody>
      </p:sp>
      <p:sp>
        <p:nvSpPr>
          <p:cNvPr id="18" name="Down Arrow 17"/>
          <p:cNvSpPr/>
          <p:nvPr/>
        </p:nvSpPr>
        <p:spPr>
          <a:xfrm rot="10800000">
            <a:off x="6455744" y="4494625"/>
            <a:ext cx="216024"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9" name="Straight Connector 18"/>
          <p:cNvCxnSpPr/>
          <p:nvPr/>
        </p:nvCxnSpPr>
        <p:spPr>
          <a:xfrm flipV="1">
            <a:off x="23478" y="6084318"/>
            <a:ext cx="6753351" cy="2341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34358" y="6096025"/>
            <a:ext cx="7063758" cy="1065676"/>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It wasn’t all a success</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-There were still some areas of discontent in spite of Stresemann’s work</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-The hated terms of the Treaty of Versailles were still in place.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-The League of Nations was, for some, a symbol of the unpopular Treaty of Versailles.</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-Some didn’t like the confirmation of the new border with France</a:t>
            </a:r>
          </a:p>
        </p:txBody>
      </p:sp>
      <p:sp>
        <p:nvSpPr>
          <p:cNvPr id="21" name="Rectangle 20"/>
          <p:cNvSpPr/>
          <p:nvPr/>
        </p:nvSpPr>
        <p:spPr>
          <a:xfrm>
            <a:off x="4349557" y="6172385"/>
            <a:ext cx="2414676" cy="48167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100" dirty="0">
                <a:latin typeface="Candy Round BTN" panose="020F0604020102040306" pitchFamily="34" charset="0"/>
                <a:ea typeface="Calibri" panose="020F0502020204030204" pitchFamily="34" charset="0"/>
                <a:cs typeface="Times New Roman" panose="02020603050405020304" pitchFamily="18" charset="0"/>
              </a:rPr>
              <a:t>Think about Stresemann’s position, his achievements and their results</a:t>
            </a:r>
          </a:p>
        </p:txBody>
      </p:sp>
      <p:sp>
        <p:nvSpPr>
          <p:cNvPr id="22" name="Down Arrow 21"/>
          <p:cNvSpPr/>
          <p:nvPr/>
        </p:nvSpPr>
        <p:spPr>
          <a:xfrm>
            <a:off x="6206517" y="6413220"/>
            <a:ext cx="141215" cy="74848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3" name="Straight Connector 22"/>
          <p:cNvCxnSpPr/>
          <p:nvPr/>
        </p:nvCxnSpPr>
        <p:spPr>
          <a:xfrm flipV="1">
            <a:off x="77876" y="7122655"/>
            <a:ext cx="6753351" cy="23415"/>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24" name="Picture 23"/>
          <p:cNvPicPr>
            <a:picLocks noChangeAspect="1"/>
          </p:cNvPicPr>
          <p:nvPr/>
        </p:nvPicPr>
        <p:blipFill>
          <a:blip r:embed="rId2"/>
          <a:stretch>
            <a:fillRect/>
          </a:stretch>
        </p:blipFill>
        <p:spPr>
          <a:xfrm>
            <a:off x="102550" y="7160999"/>
            <a:ext cx="452503" cy="551827"/>
          </a:xfrm>
          <a:prstGeom prst="rect">
            <a:avLst/>
          </a:prstGeom>
        </p:spPr>
      </p:pic>
      <p:sp>
        <p:nvSpPr>
          <p:cNvPr id="25" name="TextBox 24"/>
          <p:cNvSpPr txBox="1"/>
          <p:nvPr/>
        </p:nvSpPr>
        <p:spPr>
          <a:xfrm>
            <a:off x="56610" y="7164288"/>
            <a:ext cx="6774617" cy="1938992"/>
          </a:xfrm>
          <a:prstGeom prst="rect">
            <a:avLst/>
          </a:prstGeom>
          <a:noFill/>
        </p:spPr>
        <p:txBody>
          <a:bodyPr wrap="square" rtlCol="0">
            <a:spAutoFit/>
          </a:bodyPr>
          <a:lstStyle/>
          <a:p>
            <a:r>
              <a:rPr lang="en-GB" sz="1200" dirty="0">
                <a:latin typeface="Candy Round BTN" panose="020F0604020102040306" pitchFamily="34" charset="0"/>
              </a:rPr>
              <a:t>          Explain how Stresemann’s foreign policy helped to stabilise Germany</a:t>
            </a:r>
            <a:br>
              <a:rPr lang="en-GB" sz="1200" dirty="0">
                <a:latin typeface="Candy Round BTN" panose="020F0604020102040306" pitchFamily="34" charset="0"/>
              </a:rPr>
            </a:br>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Slide Number Placeholder 10">
            <a:extLst>
              <a:ext uri="{FF2B5EF4-FFF2-40B4-BE49-F238E27FC236}">
                <a16:creationId xmlns:a16="http://schemas.microsoft.com/office/drawing/2014/main" id="{20FC2E47-FB0D-4DA7-ADEE-EF11B9F7AB3E}"/>
              </a:ext>
            </a:extLst>
          </p:cNvPr>
          <p:cNvSpPr>
            <a:spLocks noGrp="1"/>
          </p:cNvSpPr>
          <p:nvPr>
            <p:ph type="sldNum" sz="quarter" idx="12"/>
          </p:nvPr>
        </p:nvSpPr>
        <p:spPr/>
        <p:txBody>
          <a:bodyPr/>
          <a:lstStyle/>
          <a:p>
            <a:fld id="{5819A377-BB9A-4097-BC5F-23F0FB64397F}" type="slidenum">
              <a:rPr lang="en-GB" smtClean="0"/>
              <a:t>10</a:t>
            </a:fld>
            <a:endParaRPr lang="en-GB"/>
          </a:p>
        </p:txBody>
      </p:sp>
    </p:spTree>
    <p:extLst>
      <p:ext uri="{BB962C8B-B14F-4D97-AF65-F5344CB8AC3E}">
        <p14:creationId xmlns:p14="http://schemas.microsoft.com/office/powerpoint/2010/main" val="168956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8720" y="-36512"/>
            <a:ext cx="4535216" cy="400110"/>
          </a:xfrm>
          <a:prstGeom prst="rect">
            <a:avLst/>
          </a:prstGeom>
          <a:noFill/>
        </p:spPr>
        <p:txBody>
          <a:bodyPr wrap="none" rtlCol="0">
            <a:spAutoFit/>
          </a:bodyPr>
          <a:lstStyle/>
          <a:p>
            <a:r>
              <a:rPr lang="en-GB" sz="2000" b="1" u="sng" dirty="0">
                <a:latin typeface="Candy Round BTN" panose="020F0604020102040306" pitchFamily="34" charset="0"/>
              </a:rPr>
              <a:t>What were the changes for workers and women?</a:t>
            </a:r>
          </a:p>
        </p:txBody>
      </p:sp>
      <p:sp>
        <p:nvSpPr>
          <p:cNvPr id="5" name="Rectangle 4"/>
          <p:cNvSpPr/>
          <p:nvPr/>
        </p:nvSpPr>
        <p:spPr>
          <a:xfrm>
            <a:off x="0" y="214785"/>
            <a:ext cx="7101408" cy="468783"/>
          </a:xfrm>
          <a:prstGeom prst="rect">
            <a:avLst/>
          </a:prstGeom>
        </p:spPr>
        <p:txBody>
          <a:bodyPr wrap="square">
            <a:spAutoFit/>
          </a:bodyPr>
          <a:lstStyle/>
          <a:p>
            <a:pPr>
              <a:lnSpc>
                <a:spcPct val="115000"/>
              </a:lnSpc>
              <a:spcAft>
                <a:spcPts val="1000"/>
              </a:spcAft>
            </a:pPr>
            <a:r>
              <a:rPr lang="en-GB" sz="1100" dirty="0">
                <a:latin typeface="Candy Round BTN" panose="020F0604020102040306" pitchFamily="34" charset="0"/>
                <a:ea typeface="Calibri" panose="020F0502020204030204" pitchFamily="34" charset="0"/>
                <a:cs typeface="Times New Roman" panose="02020603050405020304" pitchFamily="18" charset="0"/>
              </a:rPr>
              <a:t>The period 1924 – 29 saw some important improvements for workers and women in Germany, but there were still underlying problems in German society.</a:t>
            </a:r>
          </a:p>
        </p:txBody>
      </p:sp>
      <p:sp>
        <p:nvSpPr>
          <p:cNvPr id="6" name="Rectangle 5"/>
          <p:cNvSpPr/>
          <p:nvPr/>
        </p:nvSpPr>
        <p:spPr>
          <a:xfrm>
            <a:off x="0" y="539552"/>
            <a:ext cx="7101408" cy="517065"/>
          </a:xfrm>
          <a:prstGeom prst="rect">
            <a:avLst/>
          </a:prstGeom>
        </p:spPr>
        <p:txBody>
          <a:bodyPr wrap="square">
            <a:spAutoFit/>
          </a:bodyPr>
          <a:lstStyle/>
          <a:p>
            <a:pPr>
              <a:lnSpc>
                <a:spcPct val="115000"/>
              </a:lnSpc>
              <a:spcAft>
                <a:spcPts val="1000"/>
              </a:spcAft>
            </a:pPr>
            <a:r>
              <a:rPr lang="en-GB" sz="1200" b="1" u="sng" dirty="0">
                <a:latin typeface="Candy Round BTN" panose="020F0604020102040306" pitchFamily="34" charset="0"/>
                <a:ea typeface="Calibri" panose="020F0502020204030204" pitchFamily="34" charset="0"/>
                <a:cs typeface="Times New Roman" panose="02020603050405020304" pitchFamily="18" charset="0"/>
              </a:rPr>
              <a:t>Changes in living standards</a:t>
            </a:r>
            <a:br>
              <a:rPr lang="en-GB" sz="1200" b="1" u="sng" dirty="0">
                <a:latin typeface="Candy Round BTN" panose="020F0604020102040306" pitchFamily="34" charset="0"/>
                <a:ea typeface="Calibri" panose="020F0502020204030204" pitchFamily="34" charset="0"/>
                <a:cs typeface="Times New Roman" panose="02020603050405020304" pitchFamily="18" charset="0"/>
              </a:rPr>
            </a:br>
            <a:r>
              <a:rPr lang="en-GB" sz="1200" dirty="0">
                <a:latin typeface="Candy Round BTN" panose="020F0604020102040306" pitchFamily="34" charset="0"/>
                <a:ea typeface="Calibri" panose="020F0502020204030204" pitchFamily="34" charset="0"/>
                <a:cs typeface="Times New Roman" panose="02020603050405020304" pitchFamily="18" charset="0"/>
              </a:rPr>
              <a:t>Living standards improved after 1924, brought about by government funding and policies</a:t>
            </a:r>
          </a:p>
        </p:txBody>
      </p:sp>
      <p:sp>
        <p:nvSpPr>
          <p:cNvPr id="7" name="Rounded Rectangle 6"/>
          <p:cNvSpPr/>
          <p:nvPr/>
        </p:nvSpPr>
        <p:spPr>
          <a:xfrm>
            <a:off x="2636912" y="1691680"/>
            <a:ext cx="1440160"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latin typeface="Candy Round BTN" panose="020F0604020102040306" pitchFamily="34" charset="0"/>
              </a:rPr>
              <a:t>Standard of living</a:t>
            </a:r>
          </a:p>
        </p:txBody>
      </p:sp>
      <p:cxnSp>
        <p:nvCxnSpPr>
          <p:cNvPr id="9" name="Straight Connector 8"/>
          <p:cNvCxnSpPr/>
          <p:nvPr/>
        </p:nvCxnSpPr>
        <p:spPr>
          <a:xfrm flipH="1" flipV="1">
            <a:off x="1628800" y="1475656"/>
            <a:ext cx="1368152" cy="216024"/>
          </a:xfrm>
          <a:prstGeom prst="line">
            <a:avLst/>
          </a:prstGeom>
        </p:spPr>
        <p:style>
          <a:lnRef idx="1">
            <a:schemeClr val="dk1"/>
          </a:lnRef>
          <a:fillRef idx="0">
            <a:schemeClr val="dk1"/>
          </a:fillRef>
          <a:effectRef idx="0">
            <a:schemeClr val="dk1"/>
          </a:effectRef>
          <a:fontRef idx="minor">
            <a:schemeClr val="tx1"/>
          </a:fontRef>
        </p:style>
      </p:cxnSp>
      <p:sp>
        <p:nvSpPr>
          <p:cNvPr id="10" name="Rectangle 9"/>
          <p:cNvSpPr/>
          <p:nvPr/>
        </p:nvSpPr>
        <p:spPr>
          <a:xfrm>
            <a:off x="149088" y="1367439"/>
            <a:ext cx="2847864" cy="1260345"/>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Wages and work </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-Working hours reduced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-Wages rose</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-Working conditions improved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-Hyperinflation made unemployment insecure</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-Well – off Germans resented seeing workers benefit</a:t>
            </a:r>
          </a:p>
        </p:txBody>
      </p:sp>
      <p:cxnSp>
        <p:nvCxnSpPr>
          <p:cNvPr id="13" name="Straight Connector 12"/>
          <p:cNvCxnSpPr/>
          <p:nvPr/>
        </p:nvCxnSpPr>
        <p:spPr>
          <a:xfrm flipV="1">
            <a:off x="3140969" y="1381384"/>
            <a:ext cx="1048900" cy="310296"/>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4193704" y="931496"/>
            <a:ext cx="2664296" cy="1065676"/>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Unemployment Insurance</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3% of workers’ earnings were deducted to be put towards insurance that would give them a basic amount of benefits if they became unemployed or sick</a:t>
            </a:r>
          </a:p>
        </p:txBody>
      </p:sp>
      <p:cxnSp>
        <p:nvCxnSpPr>
          <p:cNvPr id="20" name="Straight Connector 19"/>
          <p:cNvCxnSpPr/>
          <p:nvPr/>
        </p:nvCxnSpPr>
        <p:spPr>
          <a:xfrm>
            <a:off x="2845995" y="2051720"/>
            <a:ext cx="510997" cy="180488"/>
          </a:xfrm>
          <a:prstGeom prst="line">
            <a:avLst/>
          </a:prstGeom>
        </p:spPr>
        <p:style>
          <a:lnRef idx="1">
            <a:schemeClr val="dk1"/>
          </a:lnRef>
          <a:fillRef idx="0">
            <a:schemeClr val="dk1"/>
          </a:fillRef>
          <a:effectRef idx="0">
            <a:schemeClr val="dk1"/>
          </a:effectRef>
          <a:fontRef idx="minor">
            <a:schemeClr val="tx1"/>
          </a:fontRef>
        </p:style>
      </p:cxnSp>
      <p:sp>
        <p:nvSpPr>
          <p:cNvPr id="21" name="Rectangle 20"/>
          <p:cNvSpPr/>
          <p:nvPr/>
        </p:nvSpPr>
        <p:spPr>
          <a:xfrm>
            <a:off x="3206035" y="2016447"/>
            <a:ext cx="3651965" cy="871008"/>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Housing </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-15% rent tax was introduced to fund building associations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-Between 1925 and 1929, 101000 homes were built</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-There was still a housing shortage but things had improved</a:t>
            </a:r>
          </a:p>
        </p:txBody>
      </p:sp>
      <p:cxnSp>
        <p:nvCxnSpPr>
          <p:cNvPr id="23" name="Straight Connector 22"/>
          <p:cNvCxnSpPr/>
          <p:nvPr/>
        </p:nvCxnSpPr>
        <p:spPr>
          <a:xfrm flipV="1">
            <a:off x="69706" y="2864040"/>
            <a:ext cx="6753351" cy="23415"/>
          </a:xfrm>
          <a:prstGeom prst="line">
            <a:avLst/>
          </a:prstGeom>
          <a:ln w="28575">
            <a:prstDash val="dashDot"/>
          </a:ln>
        </p:spPr>
        <p:style>
          <a:lnRef idx="1">
            <a:schemeClr val="dk1"/>
          </a:lnRef>
          <a:fillRef idx="0">
            <a:schemeClr val="dk1"/>
          </a:fillRef>
          <a:effectRef idx="0">
            <a:schemeClr val="dk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3376791443"/>
              </p:ext>
            </p:extLst>
          </p:nvPr>
        </p:nvGraphicFramePr>
        <p:xfrm>
          <a:off x="69706" y="2993368"/>
          <a:ext cx="6671661" cy="5860328"/>
        </p:xfrm>
        <a:graphic>
          <a:graphicData uri="http://schemas.openxmlformats.org/drawingml/2006/table">
            <a:tbl>
              <a:tblPr firstRow="1" bandRow="1">
                <a:tableStyleId>{5940675A-B579-460E-94D1-54222C63F5DA}</a:tableStyleId>
              </a:tblPr>
              <a:tblGrid>
                <a:gridCol w="2223887">
                  <a:extLst>
                    <a:ext uri="{9D8B030D-6E8A-4147-A177-3AD203B41FA5}">
                      <a16:colId xmlns:a16="http://schemas.microsoft.com/office/drawing/2014/main" val="2558945846"/>
                    </a:ext>
                  </a:extLst>
                </a:gridCol>
                <a:gridCol w="2223887">
                  <a:extLst>
                    <a:ext uri="{9D8B030D-6E8A-4147-A177-3AD203B41FA5}">
                      <a16:colId xmlns:a16="http://schemas.microsoft.com/office/drawing/2014/main" val="2806334600"/>
                    </a:ext>
                  </a:extLst>
                </a:gridCol>
                <a:gridCol w="2223887">
                  <a:extLst>
                    <a:ext uri="{9D8B030D-6E8A-4147-A177-3AD203B41FA5}">
                      <a16:colId xmlns:a16="http://schemas.microsoft.com/office/drawing/2014/main" val="290077822"/>
                    </a:ext>
                  </a:extLst>
                </a:gridCol>
              </a:tblGrid>
              <a:tr h="282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Candy Round BTN" panose="020F0604020102040306" pitchFamily="34" charset="0"/>
                          <a:ea typeface="+mn-ea"/>
                          <a:cs typeface="+mn-cs"/>
                        </a:rPr>
                        <a:t>Women at 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Candy Round BTN" panose="020F0604020102040306" pitchFamily="34" charset="0"/>
                          <a:ea typeface="+mn-ea"/>
                          <a:cs typeface="+mn-cs"/>
                        </a:rPr>
                        <a:t>Women at leisure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Candy Round BTN" panose="020F0604020102040306" pitchFamily="34" charset="0"/>
                          <a:ea typeface="+mn-ea"/>
                          <a:cs typeface="+mn-cs"/>
                        </a:rPr>
                        <a:t>Women in politics</a:t>
                      </a:r>
                    </a:p>
                  </a:txBody>
                  <a:tcPr/>
                </a:tc>
                <a:extLst>
                  <a:ext uri="{0D108BD9-81ED-4DB2-BD59-A6C34878D82A}">
                    <a16:rowId xmlns:a16="http://schemas.microsoft.com/office/drawing/2014/main" val="1127463824"/>
                  </a:ext>
                </a:extLst>
              </a:tr>
              <a:tr h="1617408">
                <a:tc>
                  <a:txBody>
                    <a:bodyPr/>
                    <a:lstStyle/>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Some of the gains in equality brought about the war were lost</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Most women gave up work after they married there was a drop in women working from 75% in 1918 to 36% in 1925.</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Few women secured high status jobs</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There was an increase in part – time work</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Some professions, like teaching and medicine, offered new opportunities to women</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Women were encouraged to go to university</a:t>
                      </a:r>
                    </a:p>
                    <a:p>
                      <a:pPr marL="171450" indent="-171450">
                        <a:buFont typeface="Arial" panose="020B0604020202020204" pitchFamily="34" charset="0"/>
                        <a:buChar char="•"/>
                      </a:pPr>
                      <a:endParaRPr lang="en-GB" sz="1200" kern="1200" dirty="0">
                        <a:solidFill>
                          <a:schemeClr val="tx1"/>
                        </a:solidFill>
                        <a:effectLst/>
                        <a:latin typeface="Candy Round BTN" panose="020F0604020102040306" pitchFamily="34" charset="0"/>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Candy Round BTN" panose="020F0604020102040306" pitchFamily="34" charset="0"/>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Candy Round BTN" panose="020F0604020102040306" pitchFamily="34" charset="0"/>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Candy Round BTN" panose="020F0604020102040306" pitchFamily="34" charset="0"/>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Candy Round BTN" panose="020F0604020102040306" pitchFamily="34" charset="0"/>
                        <a:ea typeface="+mn-ea"/>
                        <a:cs typeface="+mn-cs"/>
                      </a:endParaRPr>
                    </a:p>
                    <a:p>
                      <a:pPr marL="171450" indent="-171450">
                        <a:buFont typeface="Arial" panose="020B0604020202020204" pitchFamily="34" charset="0"/>
                        <a:buChar char="•"/>
                      </a:pPr>
                      <a:endParaRPr lang="en-GB" sz="1200" kern="1200" dirty="0">
                        <a:solidFill>
                          <a:schemeClr val="tx1"/>
                        </a:solidFill>
                        <a:effectLst/>
                        <a:latin typeface="Candy Round BTN" panose="020F0604020102040306" pitchFamily="34" charset="0"/>
                        <a:ea typeface="+mn-ea"/>
                        <a:cs typeface="+mn-cs"/>
                      </a:endParaRPr>
                    </a:p>
                    <a:p>
                      <a:pPr marL="0" indent="0">
                        <a:buFont typeface="Arial" panose="020B0604020202020204" pitchFamily="34" charset="0"/>
                        <a:buNone/>
                      </a:pPr>
                      <a:endParaRPr lang="en-GB" sz="1200" kern="1200" dirty="0">
                        <a:solidFill>
                          <a:schemeClr val="tx1"/>
                        </a:solidFill>
                        <a:effectLst/>
                        <a:latin typeface="Candy Round BTN" panose="020F0604020102040306" pitchFamily="34" charset="0"/>
                        <a:ea typeface="+mn-ea"/>
                        <a:cs typeface="+mn-cs"/>
                      </a:endParaRPr>
                    </a:p>
                    <a:p>
                      <a:pPr marL="0" indent="0">
                        <a:buFont typeface="Arial" panose="020B0604020202020204" pitchFamily="34" charset="0"/>
                        <a:buNone/>
                      </a:pPr>
                      <a:endParaRPr lang="en-GB" sz="1200" kern="1200" dirty="0">
                        <a:solidFill>
                          <a:schemeClr val="tx1"/>
                        </a:solidFill>
                        <a:effectLst/>
                        <a:latin typeface="Candy Round BTN" panose="020F0604020102040306" pitchFamily="34" charset="0"/>
                        <a:ea typeface="+mn-ea"/>
                        <a:cs typeface="+mn-cs"/>
                      </a:endParaRPr>
                    </a:p>
                    <a:p>
                      <a:pPr marL="0" indent="0">
                        <a:buFont typeface="Arial" panose="020B0604020202020204" pitchFamily="34" charset="0"/>
                        <a:buNone/>
                      </a:pPr>
                      <a:endParaRPr lang="en-GB" sz="1200" kern="1200" dirty="0">
                        <a:solidFill>
                          <a:schemeClr val="tx1"/>
                        </a:solidFill>
                        <a:effectLst/>
                        <a:latin typeface="Candy Round BTN" panose="020F0604020102040306" pitchFamily="34" charset="0"/>
                        <a:ea typeface="+mn-ea"/>
                        <a:cs typeface="+mn-cs"/>
                      </a:endParaRPr>
                    </a:p>
                    <a:p>
                      <a:pPr marL="0" indent="0">
                        <a:buFont typeface="Arial" panose="020B0604020202020204" pitchFamily="34" charset="0"/>
                        <a:buNone/>
                      </a:pPr>
                      <a:endParaRPr lang="en-GB" sz="1200" kern="1200" dirty="0">
                        <a:solidFill>
                          <a:schemeClr val="tx1"/>
                        </a:solidFill>
                        <a:effectLst/>
                        <a:latin typeface="Candy Round BTN" panose="020F0604020102040306" pitchFamily="34" charset="0"/>
                        <a:ea typeface="+mn-ea"/>
                        <a:cs typeface="+mn-cs"/>
                      </a:endParaRPr>
                    </a:p>
                    <a:p>
                      <a:pPr marL="0" indent="0">
                        <a:buFont typeface="Arial" panose="020B0604020202020204" pitchFamily="34" charset="0"/>
                        <a:buNone/>
                      </a:pPr>
                      <a:endParaRPr lang="en-GB" sz="1200" kern="1200" dirty="0">
                        <a:solidFill>
                          <a:schemeClr val="tx1"/>
                        </a:solidFill>
                        <a:effectLst/>
                        <a:latin typeface="Candy Round BTN" panose="020F0604020102040306" pitchFamily="34" charset="0"/>
                        <a:ea typeface="+mn-ea"/>
                        <a:cs typeface="+mn-cs"/>
                      </a:endParaRPr>
                    </a:p>
                    <a:p>
                      <a:endParaRPr lang="en-GB" sz="1200" dirty="0">
                        <a:latin typeface="Candy Round BTN" panose="020F0604020102040306" pitchFamily="34" charset="0"/>
                      </a:endParaRPr>
                    </a:p>
                  </a:txBody>
                  <a:tcPr/>
                </a:tc>
                <a:tc>
                  <a:txBody>
                    <a:bodyPr/>
                    <a:lstStyle/>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Greater earning power led to more independence for younger, single women</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Women were less interested in marriage and family and more interested in having a ‘good time’ </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The behaviour of ‘new women’ was not liked by some men and women who felt traditional values were being eroded. </a:t>
                      </a:r>
                    </a:p>
                    <a:p>
                      <a:endParaRPr lang="en-GB" sz="1200" dirty="0">
                        <a:latin typeface="Candy Round BTN" panose="020F0604020102040306" pitchFamily="34" charset="0"/>
                      </a:endParaRPr>
                    </a:p>
                  </a:txBody>
                  <a:tcPr/>
                </a:tc>
                <a:tc>
                  <a:txBody>
                    <a:bodyPr/>
                    <a:lstStyle/>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Women earned the vote in 1918 and could stand for elections.</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90% turned out at elections.</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Article 109 of the constitution stated that women had equal rights with men and could enter professions on an equal basis. </a:t>
                      </a:r>
                    </a:p>
                    <a:p>
                      <a:pPr marL="171450" indent="-171450">
                        <a:buFont typeface="Arial" panose="020B0604020202020204" pitchFamily="34" charset="0"/>
                        <a:buChar char="•"/>
                      </a:pPr>
                      <a:r>
                        <a:rPr lang="en-GB" sz="1200" kern="1200" dirty="0">
                          <a:solidFill>
                            <a:schemeClr val="tx1"/>
                          </a:solidFill>
                          <a:effectLst/>
                          <a:latin typeface="Candy Round BTN" panose="020F0604020102040306" pitchFamily="34" charset="0"/>
                          <a:ea typeface="+mn-ea"/>
                          <a:cs typeface="+mn-cs"/>
                        </a:rPr>
                        <a:t>Marriage was an equal partnership</a:t>
                      </a:r>
                    </a:p>
                    <a:p>
                      <a:endParaRPr lang="en-GB" sz="1200" dirty="0">
                        <a:latin typeface="Candy Round BTN" panose="020F0604020102040306" pitchFamily="34" charset="0"/>
                      </a:endParaRPr>
                    </a:p>
                  </a:txBody>
                  <a:tcPr/>
                </a:tc>
                <a:extLst>
                  <a:ext uri="{0D108BD9-81ED-4DB2-BD59-A6C34878D82A}">
                    <a16:rowId xmlns:a16="http://schemas.microsoft.com/office/drawing/2014/main" val="1678661791"/>
                  </a:ext>
                </a:extLst>
              </a:tr>
            </a:tbl>
          </a:graphicData>
        </a:graphic>
      </p:graphicFrame>
      <p:pic>
        <p:nvPicPr>
          <p:cNvPr id="1026" name="Picture 2" descr="Image result for women at work in factories germany 1923">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088" y="6660232"/>
            <a:ext cx="198376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erman women weimar golden 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872" y="5724128"/>
            <a:ext cx="2081328" cy="2648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eimar women voti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1101" y="5596270"/>
            <a:ext cx="1965365" cy="26481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B659C496-DFD6-4AD7-8F0B-C7520EC935AE}"/>
              </a:ext>
            </a:extLst>
          </p:cNvPr>
          <p:cNvSpPr>
            <a:spLocks noGrp="1"/>
          </p:cNvSpPr>
          <p:nvPr>
            <p:ph type="sldNum" sz="quarter" idx="12"/>
          </p:nvPr>
        </p:nvSpPr>
        <p:spPr/>
        <p:txBody>
          <a:bodyPr/>
          <a:lstStyle/>
          <a:p>
            <a:fld id="{5819A377-BB9A-4097-BC5F-23F0FB64397F}" type="slidenum">
              <a:rPr lang="en-GB" smtClean="0"/>
              <a:t>11</a:t>
            </a:fld>
            <a:endParaRPr lang="en-GB"/>
          </a:p>
        </p:txBody>
      </p:sp>
    </p:spTree>
    <p:extLst>
      <p:ext uri="{BB962C8B-B14F-4D97-AF65-F5344CB8AC3E}">
        <p14:creationId xmlns:p14="http://schemas.microsoft.com/office/powerpoint/2010/main" val="175451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8720" y="0"/>
            <a:ext cx="4224105" cy="400110"/>
          </a:xfrm>
          <a:prstGeom prst="rect">
            <a:avLst/>
          </a:prstGeom>
          <a:noFill/>
        </p:spPr>
        <p:txBody>
          <a:bodyPr wrap="none" rtlCol="0">
            <a:spAutoFit/>
          </a:bodyPr>
          <a:lstStyle/>
          <a:p>
            <a:r>
              <a:rPr lang="en-GB" sz="2000" b="1" u="sng" dirty="0">
                <a:latin typeface="Candy Round BTN" panose="020F0604020102040306" pitchFamily="34" charset="0"/>
              </a:rPr>
              <a:t>What were the cultural changes in 1924 – 29?</a:t>
            </a:r>
          </a:p>
        </p:txBody>
      </p:sp>
      <p:sp>
        <p:nvSpPr>
          <p:cNvPr id="5" name="Rectangle 4"/>
          <p:cNvSpPr/>
          <p:nvPr/>
        </p:nvSpPr>
        <p:spPr>
          <a:xfrm>
            <a:off x="41598" y="252553"/>
            <a:ext cx="6816402" cy="503023"/>
          </a:xfrm>
          <a:prstGeom prst="rect">
            <a:avLst/>
          </a:prstGeom>
        </p:spPr>
        <p:txBody>
          <a:bodyPr wrap="square">
            <a:spAutoFit/>
          </a:bodyPr>
          <a:lstStyle/>
          <a:p>
            <a:pPr>
              <a:lnSpc>
                <a:spcPct val="115000"/>
              </a:lnSpc>
              <a:spcAft>
                <a:spcPts val="1000"/>
              </a:spcAft>
            </a:pPr>
            <a:r>
              <a:rPr lang="en-GB" sz="1200" dirty="0">
                <a:latin typeface="Candy Round BTN" panose="020F0604020102040306" pitchFamily="34" charset="0"/>
                <a:ea typeface="Calibri" panose="020F0502020204030204" pitchFamily="34" charset="0"/>
                <a:cs typeface="Times New Roman" panose="02020603050405020304" pitchFamily="18" charset="0"/>
              </a:rPr>
              <a:t>A variety of factors led to a rise in cultural changes and experimentation in Germany between 1924 and 1929. The main driving force in art and cinema was the movement called Expressionism.</a:t>
            </a:r>
          </a:p>
        </p:txBody>
      </p:sp>
      <p:sp>
        <p:nvSpPr>
          <p:cNvPr id="6" name="Rectangle 5"/>
          <p:cNvSpPr/>
          <p:nvPr/>
        </p:nvSpPr>
        <p:spPr>
          <a:xfrm>
            <a:off x="52460" y="652663"/>
            <a:ext cx="3160516" cy="2215991"/>
          </a:xfrm>
          <a:prstGeom prst="rect">
            <a:avLst/>
          </a:prstGeom>
        </p:spPr>
        <p:txBody>
          <a:bodyPr wrap="square">
            <a:spAutoFit/>
          </a:bodyPr>
          <a:lstStyle/>
          <a:p>
            <a:pPr>
              <a:lnSpc>
                <a:spcPct val="115000"/>
              </a:lnSpc>
              <a:spcAft>
                <a:spcPts val="1000"/>
              </a:spcAft>
            </a:pPr>
            <a:r>
              <a:rPr lang="en-GB" sz="1200" b="1" u="sng" dirty="0">
                <a:latin typeface="Candy Round BTN" panose="020F0604020102040306" pitchFamily="34" charset="0"/>
                <a:ea typeface="Calibri" panose="020F0502020204030204" pitchFamily="34" charset="0"/>
                <a:cs typeface="Times New Roman" panose="02020603050405020304" pitchFamily="18" charset="0"/>
              </a:rPr>
              <a:t>Art</a:t>
            </a:r>
            <a:br>
              <a:rPr lang="en-GB" sz="1200" b="1" u="sng" dirty="0">
                <a:latin typeface="Candy Round BTN" panose="020F0604020102040306" pitchFamily="34" charset="0"/>
                <a:ea typeface="Calibri" panose="020F0502020204030204" pitchFamily="34" charset="0"/>
                <a:cs typeface="Times New Roman" panose="02020603050405020304" pitchFamily="18" charset="0"/>
              </a:rPr>
            </a:br>
            <a:r>
              <a:rPr lang="en-GB" sz="1200" dirty="0">
                <a:latin typeface="Candy Round BTN" panose="020F0604020102040306" pitchFamily="34" charset="0"/>
                <a:ea typeface="Calibri" panose="020F0502020204030204" pitchFamily="34" charset="0"/>
                <a:cs typeface="Times New Roman" panose="02020603050405020304" pitchFamily="18" charset="0"/>
              </a:rPr>
              <a:t>Weimar artists painted everyday life so that everyone could have access to their art. They wanted to make art that commented on problems in German society, or to make people think. Their style of work was called Expressionism, which was concerned with raw emotion, the seedier side of everyday life and confronting the disaster of the First World War. Artists like Otto Dix and George Grosz were influential to the movement, as was Paul Klee. </a:t>
            </a:r>
          </a:p>
        </p:txBody>
      </p:sp>
      <p:sp>
        <p:nvSpPr>
          <p:cNvPr id="7" name="Rectangle 6"/>
          <p:cNvSpPr/>
          <p:nvPr/>
        </p:nvSpPr>
        <p:spPr>
          <a:xfrm>
            <a:off x="3393006" y="652663"/>
            <a:ext cx="3429000" cy="1352486"/>
          </a:xfrm>
          <a:prstGeom prst="rect">
            <a:avLst/>
          </a:prstGeom>
        </p:spPr>
        <p:txBody>
          <a:bodyPr>
            <a:spAutoFit/>
          </a:bodyPr>
          <a:lstStyle/>
          <a:p>
            <a:pPr>
              <a:lnSpc>
                <a:spcPct val="115000"/>
              </a:lnSpc>
              <a:spcAft>
                <a:spcPts val="1000"/>
              </a:spcAft>
            </a:pPr>
            <a:r>
              <a:rPr lang="en-GB" sz="1200" b="1" u="sng" dirty="0">
                <a:latin typeface="Candy Round BTN" panose="020F0604020102040306" pitchFamily="34" charset="0"/>
                <a:ea typeface="Calibri" panose="020F0502020204030204" pitchFamily="34" charset="0"/>
                <a:cs typeface="Times New Roman" panose="02020603050405020304" pitchFamily="18" charset="0"/>
              </a:rPr>
              <a:t>Cinema</a:t>
            </a:r>
            <a:br>
              <a:rPr lang="en-GB" sz="1200" b="1" u="sng" dirty="0">
                <a:latin typeface="Candy Round BTN" panose="020F0604020102040306" pitchFamily="34" charset="0"/>
                <a:ea typeface="Calibri" panose="020F0502020204030204" pitchFamily="34" charset="0"/>
                <a:cs typeface="Times New Roman" panose="02020603050405020304" pitchFamily="18" charset="0"/>
              </a:rPr>
            </a:br>
            <a:r>
              <a:rPr lang="en-GB" sz="1200" dirty="0">
                <a:latin typeface="Candy Round BTN" panose="020F0604020102040306" pitchFamily="34" charset="0"/>
                <a:ea typeface="Calibri" panose="020F0502020204030204" pitchFamily="34" charset="0"/>
                <a:cs typeface="Times New Roman" panose="02020603050405020304" pitchFamily="18" charset="0"/>
              </a:rPr>
              <a:t>Films became popular all over the world in the 1920s. Expressionism flourished in film making, particularly in Weimar Germany due to fewer restrictions. Some German films were very new and exciting in how they challenged traditional cinema. </a:t>
            </a:r>
          </a:p>
        </p:txBody>
      </p:sp>
      <p:pic>
        <p:nvPicPr>
          <p:cNvPr id="1026" name="Picture 2" descr="Image result for cave flowers by paul kle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12" y="2976214"/>
            <a:ext cx="2450612" cy="156183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16330" y="4981732"/>
            <a:ext cx="6753351" cy="2341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413722" y="4283749"/>
            <a:ext cx="2444301" cy="5086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latin typeface="Candy Round BTN" panose="020F0604020102040306" pitchFamily="34" charset="0"/>
              </a:rPr>
              <a:t>Cave Flowers by Paul Klee, 1926. Klee taught at the Bauhaus school. </a:t>
            </a:r>
          </a:p>
        </p:txBody>
      </p:sp>
      <p:pic>
        <p:nvPicPr>
          <p:cNvPr id="1028" name="Picture 4" descr="Image result for metropolis fritz la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314088">
            <a:off x="3347636" y="2040487"/>
            <a:ext cx="746461" cy="10678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cabinet of dr caligari robert wien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29288" y="1995102"/>
            <a:ext cx="578218" cy="848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he cat and the canary paul leni">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32012">
            <a:off x="5874098" y="2077734"/>
            <a:ext cx="698813" cy="9402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81128" y="3107740"/>
            <a:ext cx="2016224" cy="600164"/>
          </a:xfrm>
          <a:prstGeom prst="rect">
            <a:avLst/>
          </a:prstGeom>
          <a:noFill/>
        </p:spPr>
        <p:txBody>
          <a:bodyPr wrap="square" rtlCol="0">
            <a:spAutoFit/>
          </a:bodyPr>
          <a:lstStyle/>
          <a:p>
            <a:r>
              <a:rPr lang="en-GB" sz="1100" dirty="0">
                <a:latin typeface="Candy Round BTN" panose="020F0604020102040306" pitchFamily="34" charset="0"/>
              </a:rPr>
              <a:t>All these films were marked by dark shadows, dramatic lighting and grotesque characters </a:t>
            </a:r>
          </a:p>
        </p:txBody>
      </p:sp>
      <p:pic>
        <p:nvPicPr>
          <p:cNvPr id="1034" name="Picture 10" descr="Image result for the woman one longs for">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84984" y="3247771"/>
            <a:ext cx="1208413" cy="161226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29288" y="3772361"/>
            <a:ext cx="2240393" cy="1015663"/>
          </a:xfrm>
          <a:prstGeom prst="rect">
            <a:avLst/>
          </a:prstGeom>
          <a:noFill/>
        </p:spPr>
        <p:txBody>
          <a:bodyPr wrap="square" rtlCol="0">
            <a:spAutoFit/>
          </a:bodyPr>
          <a:lstStyle/>
          <a:p>
            <a:r>
              <a:rPr lang="en-GB" sz="1200" dirty="0">
                <a:latin typeface="Candy Round BTN" panose="020F0604020102040306" pitchFamily="34" charset="0"/>
              </a:rPr>
              <a:t>A famous and very popular German actress of the time was Marlene Dietrich. Here she is in the film The Woman One Longs For, directed by Curtis Bernhardt in 1929. </a:t>
            </a:r>
          </a:p>
        </p:txBody>
      </p:sp>
      <p:sp>
        <p:nvSpPr>
          <p:cNvPr id="10" name="Rectangle 9"/>
          <p:cNvSpPr/>
          <p:nvPr/>
        </p:nvSpPr>
        <p:spPr>
          <a:xfrm>
            <a:off x="-39917" y="4981732"/>
            <a:ext cx="6809598" cy="481670"/>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Architecture</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New designers and architects challenged traditional ideas and practices in building and interiors. </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flipH="1" flipV="1">
            <a:off x="1700808" y="5652120"/>
            <a:ext cx="864096" cy="360040"/>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26068" y="5448826"/>
            <a:ext cx="2157492" cy="646331"/>
          </a:xfrm>
          <a:prstGeom prst="rect">
            <a:avLst/>
          </a:prstGeom>
          <a:noFill/>
        </p:spPr>
        <p:txBody>
          <a:bodyPr wrap="square" rtlCol="0">
            <a:spAutoFit/>
          </a:bodyPr>
          <a:lstStyle/>
          <a:p>
            <a:r>
              <a:rPr lang="en-GB" sz="1200" dirty="0">
                <a:latin typeface="Candy Round BTN" panose="020F0604020102040306" pitchFamily="34" charset="0"/>
              </a:rPr>
              <a:t>The Bauhaus school was set up in Weimar, in 1919, by the architect Walter Gropius. </a:t>
            </a:r>
          </a:p>
        </p:txBody>
      </p:sp>
      <p:cxnSp>
        <p:nvCxnSpPr>
          <p:cNvPr id="15" name="Straight Connector 14"/>
          <p:cNvCxnSpPr/>
          <p:nvPr/>
        </p:nvCxnSpPr>
        <p:spPr>
          <a:xfrm flipV="1">
            <a:off x="1700808" y="6505967"/>
            <a:ext cx="864096" cy="298281"/>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16330" y="6228184"/>
            <a:ext cx="2157492" cy="646331"/>
          </a:xfrm>
          <a:prstGeom prst="rect">
            <a:avLst/>
          </a:prstGeom>
          <a:noFill/>
        </p:spPr>
        <p:txBody>
          <a:bodyPr wrap="square" rtlCol="0">
            <a:spAutoFit/>
          </a:bodyPr>
          <a:lstStyle/>
          <a:p>
            <a:r>
              <a:rPr lang="en-GB" sz="1200" dirty="0">
                <a:latin typeface="Candy Round BTN" panose="020F0604020102040306" pitchFamily="34" charset="0"/>
              </a:rPr>
              <a:t>Gropius wanted to bring together all the disciplines (art, architecture, design, typography, sculpture, etc.)</a:t>
            </a:r>
          </a:p>
        </p:txBody>
      </p:sp>
      <p:cxnSp>
        <p:nvCxnSpPr>
          <p:cNvPr id="17" name="Straight Connector 16"/>
          <p:cNvCxnSpPr/>
          <p:nvPr/>
        </p:nvCxnSpPr>
        <p:spPr>
          <a:xfrm flipV="1">
            <a:off x="3720866" y="5652120"/>
            <a:ext cx="716246" cy="443037"/>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422981" y="5340054"/>
            <a:ext cx="2346700" cy="461665"/>
          </a:xfrm>
          <a:prstGeom prst="rect">
            <a:avLst/>
          </a:prstGeom>
          <a:noFill/>
        </p:spPr>
        <p:txBody>
          <a:bodyPr wrap="square" rtlCol="0">
            <a:spAutoFit/>
          </a:bodyPr>
          <a:lstStyle/>
          <a:p>
            <a:r>
              <a:rPr lang="en-GB" sz="1200" dirty="0">
                <a:latin typeface="Candy Round BTN" panose="020F0604020102040306" pitchFamily="34" charset="0"/>
              </a:rPr>
              <a:t>The school attracted many talented artists and designers</a:t>
            </a:r>
          </a:p>
        </p:txBody>
      </p:sp>
      <p:sp>
        <p:nvSpPr>
          <p:cNvPr id="26" name="TextBox 25"/>
          <p:cNvSpPr txBox="1"/>
          <p:nvPr/>
        </p:nvSpPr>
        <p:spPr>
          <a:xfrm>
            <a:off x="4437112" y="5990437"/>
            <a:ext cx="2157492" cy="646331"/>
          </a:xfrm>
          <a:prstGeom prst="rect">
            <a:avLst/>
          </a:prstGeom>
          <a:noFill/>
        </p:spPr>
        <p:txBody>
          <a:bodyPr wrap="square" rtlCol="0">
            <a:spAutoFit/>
          </a:bodyPr>
          <a:lstStyle/>
          <a:p>
            <a:r>
              <a:rPr lang="en-GB" sz="1200" dirty="0">
                <a:latin typeface="Candy Round BTN" panose="020F0604020102040306" pitchFamily="34" charset="0"/>
              </a:rPr>
              <a:t>Their ideas challenged traditional styles that had been popular before the war. </a:t>
            </a:r>
          </a:p>
        </p:txBody>
      </p:sp>
      <p:sp>
        <p:nvSpPr>
          <p:cNvPr id="27" name="TextBox 26"/>
          <p:cNvSpPr txBox="1"/>
          <p:nvPr/>
        </p:nvSpPr>
        <p:spPr>
          <a:xfrm>
            <a:off x="4437112" y="6742277"/>
            <a:ext cx="2157492" cy="461665"/>
          </a:xfrm>
          <a:prstGeom prst="rect">
            <a:avLst/>
          </a:prstGeom>
          <a:noFill/>
        </p:spPr>
        <p:txBody>
          <a:bodyPr wrap="square" rtlCol="0">
            <a:spAutoFit/>
          </a:bodyPr>
          <a:lstStyle/>
          <a:p>
            <a:r>
              <a:rPr lang="en-GB" sz="1200" dirty="0">
                <a:latin typeface="Candy Round BTN" panose="020F0604020102040306" pitchFamily="34" charset="0"/>
              </a:rPr>
              <a:t>Their approaches looked radical compared to what had come before. </a:t>
            </a:r>
          </a:p>
        </p:txBody>
      </p:sp>
      <p:cxnSp>
        <p:nvCxnSpPr>
          <p:cNvPr id="19" name="Straight Connector 18"/>
          <p:cNvCxnSpPr/>
          <p:nvPr/>
        </p:nvCxnSpPr>
        <p:spPr>
          <a:xfrm flipV="1">
            <a:off x="3858300" y="6231305"/>
            <a:ext cx="670988" cy="82297"/>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endCxn id="27" idx="1"/>
          </p:cNvCxnSpPr>
          <p:nvPr/>
        </p:nvCxnSpPr>
        <p:spPr>
          <a:xfrm>
            <a:off x="3889190" y="6825486"/>
            <a:ext cx="547922" cy="147624"/>
          </a:xfrm>
          <a:prstGeom prst="line">
            <a:avLst/>
          </a:prstGeom>
        </p:spPr>
        <p:style>
          <a:lnRef idx="1">
            <a:schemeClr val="dk1"/>
          </a:lnRef>
          <a:fillRef idx="0">
            <a:schemeClr val="dk1"/>
          </a:fillRef>
          <a:effectRef idx="0">
            <a:schemeClr val="dk1"/>
          </a:effectRef>
          <a:fontRef idx="minor">
            <a:schemeClr val="tx1"/>
          </a:fontRef>
        </p:style>
      </p:cxnSp>
      <p:pic>
        <p:nvPicPr>
          <p:cNvPr id="1036" name="Picture 12" descr="Image result for the bauhaus school in dessau">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04864" y="5750250"/>
            <a:ext cx="2016224" cy="1511435"/>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V="1">
            <a:off x="-39917" y="7369245"/>
            <a:ext cx="6753351" cy="23415"/>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33" name="Picture 32"/>
          <p:cNvPicPr>
            <a:picLocks noChangeAspect="1"/>
          </p:cNvPicPr>
          <p:nvPr/>
        </p:nvPicPr>
        <p:blipFill>
          <a:blip r:embed="rId14"/>
          <a:stretch>
            <a:fillRect/>
          </a:stretch>
        </p:blipFill>
        <p:spPr>
          <a:xfrm>
            <a:off x="0" y="7405830"/>
            <a:ext cx="452503" cy="551827"/>
          </a:xfrm>
          <a:prstGeom prst="rect">
            <a:avLst/>
          </a:prstGeom>
        </p:spPr>
      </p:pic>
      <p:sp>
        <p:nvSpPr>
          <p:cNvPr id="23" name="TextBox 22"/>
          <p:cNvSpPr txBox="1"/>
          <p:nvPr/>
        </p:nvSpPr>
        <p:spPr>
          <a:xfrm>
            <a:off x="188640" y="7495822"/>
            <a:ext cx="6624736" cy="1569660"/>
          </a:xfrm>
          <a:prstGeom prst="rect">
            <a:avLst/>
          </a:prstGeom>
          <a:noFill/>
        </p:spPr>
        <p:txBody>
          <a:bodyPr wrap="square" rtlCol="0">
            <a:spAutoFit/>
          </a:bodyPr>
          <a:lstStyle/>
          <a:p>
            <a:r>
              <a:rPr lang="en-GB" sz="1200" dirty="0">
                <a:latin typeface="Candy Round BTN" panose="020F0604020102040306" pitchFamily="34" charset="0"/>
              </a:rPr>
              <a:t>     How did the new Weimar culture challenge traditional attitudes and values in Germany?</a:t>
            </a:r>
          </a:p>
          <a:p>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Slide Number Placeholder 10">
            <a:extLst>
              <a:ext uri="{FF2B5EF4-FFF2-40B4-BE49-F238E27FC236}">
                <a16:creationId xmlns:a16="http://schemas.microsoft.com/office/drawing/2014/main" id="{DF26803E-298A-48D3-B1D3-521B37888247}"/>
              </a:ext>
            </a:extLst>
          </p:cNvPr>
          <p:cNvSpPr>
            <a:spLocks noGrp="1"/>
          </p:cNvSpPr>
          <p:nvPr>
            <p:ph type="sldNum" sz="quarter" idx="12"/>
          </p:nvPr>
        </p:nvSpPr>
        <p:spPr/>
        <p:txBody>
          <a:bodyPr/>
          <a:lstStyle/>
          <a:p>
            <a:fld id="{5819A377-BB9A-4097-BC5F-23F0FB64397F}" type="slidenum">
              <a:rPr lang="en-GB" smtClean="0"/>
              <a:t>12</a:t>
            </a:fld>
            <a:endParaRPr lang="en-GB"/>
          </a:p>
        </p:txBody>
      </p:sp>
    </p:spTree>
    <p:extLst>
      <p:ext uri="{BB962C8B-B14F-4D97-AF65-F5344CB8AC3E}">
        <p14:creationId xmlns:p14="http://schemas.microsoft.com/office/powerpoint/2010/main" val="242558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066" y="0"/>
            <a:ext cx="4982198" cy="338554"/>
          </a:xfrm>
          <a:prstGeom prst="rect">
            <a:avLst/>
          </a:prstGeom>
          <a:noFill/>
        </p:spPr>
        <p:txBody>
          <a:bodyPr wrap="none" rtlCol="0">
            <a:spAutoFit/>
          </a:bodyPr>
          <a:lstStyle/>
          <a:p>
            <a:r>
              <a:rPr lang="en-GB" sz="1600" b="1" u="sng" dirty="0">
                <a:latin typeface="Candy Round BTN" panose="020F0604020102040306" pitchFamily="34" charset="0"/>
              </a:rPr>
              <a:t>What was Hitler’s role in the early rise of the Nazi Party?</a:t>
            </a:r>
          </a:p>
        </p:txBody>
      </p:sp>
      <p:sp>
        <p:nvSpPr>
          <p:cNvPr id="3" name="Rectangle 2"/>
          <p:cNvSpPr/>
          <p:nvPr/>
        </p:nvSpPr>
        <p:spPr>
          <a:xfrm>
            <a:off x="0" y="236141"/>
            <a:ext cx="6858000" cy="663451"/>
          </a:xfrm>
          <a:prstGeom prst="rect">
            <a:avLst/>
          </a:prstGeom>
        </p:spPr>
        <p:txBody>
          <a:bodyPr wrap="square">
            <a:spAutoFit/>
          </a:bodyPr>
          <a:lstStyle/>
          <a:p>
            <a:pPr>
              <a:lnSpc>
                <a:spcPct val="115000"/>
              </a:lnSpc>
              <a:spcAft>
                <a:spcPts val="1000"/>
              </a:spcAft>
            </a:pPr>
            <a:r>
              <a:rPr lang="en-GB" sz="1100" dirty="0">
                <a:latin typeface="Candy Round BTN" panose="020F0604020102040306" pitchFamily="34" charset="0"/>
                <a:ea typeface="Calibri" panose="020F0502020204030204" pitchFamily="34" charset="0"/>
                <a:cs typeface="Times New Roman" panose="02020603050405020304" pitchFamily="18" charset="0"/>
              </a:rPr>
              <a:t>Adolf Hitler was born in Austria in 1889. He moved to Munich in 1913 and became obsessed with all things German. He fought in the First World War and his experience confirmed his views that Germany had a special destiny. He was shocked by Germany’s defeat and the outcome of the Treaty of Versailles. </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4" name="Rectangle 3"/>
          <p:cNvSpPr/>
          <p:nvPr/>
        </p:nvSpPr>
        <p:spPr>
          <a:xfrm>
            <a:off x="0" y="824959"/>
            <a:ext cx="1854162" cy="290657"/>
          </a:xfrm>
          <a:prstGeom prst="rect">
            <a:avLst/>
          </a:prstGeom>
        </p:spPr>
        <p:txBody>
          <a:bodyPr wrap="none">
            <a:spAutoFit/>
          </a:bodyPr>
          <a:lstStyle/>
          <a:p>
            <a:pPr>
              <a:lnSpc>
                <a:spcPct val="115000"/>
              </a:lnSpc>
              <a:spcAft>
                <a:spcPts val="1000"/>
              </a:spcAft>
            </a:pPr>
            <a:r>
              <a:rPr lang="en-GB" sz="1200" b="1" u="sng" dirty="0">
                <a:latin typeface="Candy Round BTN" panose="020F0604020102040306" pitchFamily="34" charset="0"/>
                <a:ea typeface="Calibri" panose="020F0502020204030204" pitchFamily="34" charset="0"/>
                <a:cs typeface="Times New Roman" panose="02020603050405020304" pitchFamily="18" charset="0"/>
              </a:rPr>
              <a:t>Hitler and the early DAP/ NSDAP</a:t>
            </a:r>
            <a:endParaRPr lang="en-GB" sz="1200" b="1" u="sng"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2008" y="1043608"/>
            <a:ext cx="3068960" cy="18986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7" name="Straight Connector 6"/>
          <p:cNvCxnSpPr/>
          <p:nvPr/>
        </p:nvCxnSpPr>
        <p:spPr>
          <a:xfrm>
            <a:off x="1484784" y="1161214"/>
            <a:ext cx="0" cy="1898618"/>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1518088" y="1043608"/>
            <a:ext cx="1454944" cy="517065"/>
          </a:xfrm>
          <a:prstGeom prst="rect">
            <a:avLst/>
          </a:prstGeom>
        </p:spPr>
        <p:txBody>
          <a:bodyPr wrap="square">
            <a:spAutoFit/>
          </a:bodyPr>
          <a:lstStyle/>
          <a:p>
            <a:pPr>
              <a:lnSpc>
                <a:spcPct val="115000"/>
              </a:lnSpc>
              <a:spcAft>
                <a:spcPts val="1000"/>
              </a:spcAft>
            </a:pPr>
            <a:r>
              <a:rPr lang="en-GB" sz="1200" b="1" dirty="0">
                <a:latin typeface="Candy Round BTN" panose="020F0604020102040306" pitchFamily="34" charset="0"/>
                <a:ea typeface="Calibri" panose="020F0502020204030204" pitchFamily="34" charset="0"/>
                <a:cs typeface="Times New Roman" panose="02020603050405020304" pitchFamily="18" charset="0"/>
              </a:rPr>
              <a:t>1919</a:t>
            </a:r>
            <a:r>
              <a:rPr lang="en-GB" sz="1200" dirty="0">
                <a:latin typeface="Candy Round BTN" panose="020F0604020102040306" pitchFamily="34" charset="0"/>
                <a:ea typeface="Calibri" panose="020F0502020204030204" pitchFamily="34" charset="0"/>
                <a:cs typeface="Times New Roman" panose="02020603050405020304" pitchFamily="18" charset="0"/>
              </a:rPr>
              <a:t> – Hitler joined the DAP</a:t>
            </a:r>
            <a:endParaRPr lang="en-GB" sz="12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9840" y="1233222"/>
            <a:ext cx="1488248" cy="729430"/>
          </a:xfrm>
          <a:prstGeom prst="rect">
            <a:avLst/>
          </a:prstGeom>
        </p:spPr>
        <p:txBody>
          <a:bodyPr wrap="square">
            <a:spAutoFit/>
          </a:bodyPr>
          <a:lstStyle/>
          <a:p>
            <a:pPr>
              <a:lnSpc>
                <a:spcPct val="115000"/>
              </a:lnSpc>
              <a:spcAft>
                <a:spcPts val="1000"/>
              </a:spcAft>
            </a:pPr>
            <a:r>
              <a:rPr lang="en-GB" sz="1200" b="1" dirty="0">
                <a:latin typeface="Candy Round BTN" panose="020F0604020102040306" pitchFamily="34" charset="0"/>
                <a:ea typeface="Calibri" panose="020F0502020204030204" pitchFamily="34" charset="0"/>
                <a:cs typeface="Times New Roman" panose="02020603050405020304" pitchFamily="18" charset="0"/>
              </a:rPr>
              <a:t>1920</a:t>
            </a:r>
            <a:r>
              <a:rPr lang="en-GB" sz="1200" dirty="0">
                <a:latin typeface="Candy Round BTN" panose="020F0604020102040306" pitchFamily="34" charset="0"/>
                <a:ea typeface="Calibri" panose="020F0502020204030204" pitchFamily="34" charset="0"/>
                <a:cs typeface="Times New Roman" panose="02020603050405020304" pitchFamily="18" charset="0"/>
              </a:rPr>
              <a:t> – Hitler was second in command of the DAP</a:t>
            </a:r>
            <a:endParaRPr lang="en-GB" sz="12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498476" y="1502066"/>
            <a:ext cx="1714500" cy="941796"/>
          </a:xfrm>
          <a:prstGeom prst="rect">
            <a:avLst/>
          </a:prstGeom>
        </p:spPr>
        <p:txBody>
          <a:bodyPr wrap="square">
            <a:spAutoFit/>
          </a:bodyPr>
          <a:lstStyle/>
          <a:p>
            <a:pPr>
              <a:lnSpc>
                <a:spcPct val="115000"/>
              </a:lnSpc>
              <a:spcAft>
                <a:spcPts val="1000"/>
              </a:spcAft>
            </a:pPr>
            <a:r>
              <a:rPr lang="en-GB" sz="1200" b="1" dirty="0">
                <a:latin typeface="Candy Round BTN" panose="020F0604020102040306" pitchFamily="34" charset="0"/>
                <a:ea typeface="Calibri" panose="020F0502020204030204" pitchFamily="34" charset="0"/>
                <a:cs typeface="Times New Roman" panose="02020603050405020304" pitchFamily="18" charset="0"/>
              </a:rPr>
              <a:t>1920</a:t>
            </a:r>
            <a:r>
              <a:rPr lang="en-GB" sz="1200" dirty="0">
                <a:latin typeface="Candy Round BTN" panose="020F0604020102040306" pitchFamily="34" charset="0"/>
                <a:ea typeface="Calibri" panose="020F0502020204030204" pitchFamily="34" charset="0"/>
                <a:cs typeface="Times New Roman" panose="02020603050405020304" pitchFamily="18" charset="0"/>
              </a:rPr>
              <a:t> – In August the DAP changed its name to the National Socialist German Worker’s Party</a:t>
            </a:r>
            <a:endParaRPr lang="en-GB" sz="12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9840" y="2284804"/>
            <a:ext cx="1488248" cy="729430"/>
          </a:xfrm>
          <a:prstGeom prst="rect">
            <a:avLst/>
          </a:prstGeom>
        </p:spPr>
        <p:txBody>
          <a:bodyPr wrap="square">
            <a:spAutoFit/>
          </a:bodyPr>
          <a:lstStyle/>
          <a:p>
            <a:pPr>
              <a:lnSpc>
                <a:spcPct val="115000"/>
              </a:lnSpc>
              <a:spcAft>
                <a:spcPts val="1000"/>
              </a:spcAft>
            </a:pPr>
            <a:r>
              <a:rPr lang="en-GB" sz="1200" b="1" dirty="0">
                <a:latin typeface="Candy Round BTN" panose="020F0604020102040306" pitchFamily="34" charset="0"/>
                <a:ea typeface="Calibri" panose="020F0502020204030204" pitchFamily="34" charset="0"/>
                <a:cs typeface="Times New Roman" panose="02020603050405020304" pitchFamily="18" charset="0"/>
              </a:rPr>
              <a:t>1921</a:t>
            </a:r>
            <a:r>
              <a:rPr lang="en-GB" sz="1200" dirty="0">
                <a:latin typeface="Candy Round BTN" panose="020F0604020102040306" pitchFamily="34" charset="0"/>
                <a:ea typeface="Calibri" panose="020F0502020204030204" pitchFamily="34" charset="0"/>
                <a:cs typeface="Times New Roman" panose="02020603050405020304" pitchFamily="18" charset="0"/>
              </a:rPr>
              <a:t> – Hitler took control of the Nazi Party from Drexler. </a:t>
            </a:r>
            <a:endParaRPr lang="en-GB" sz="12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2329528" y="2627784"/>
            <a:ext cx="792966" cy="3600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latin typeface="Candy Round BTN" panose="020F0604020102040306" pitchFamily="34" charset="0"/>
              </a:rPr>
              <a:t>Timeline</a:t>
            </a:r>
          </a:p>
        </p:txBody>
      </p:sp>
      <p:sp>
        <p:nvSpPr>
          <p:cNvPr id="12" name="Rectangle 11"/>
          <p:cNvSpPr/>
          <p:nvPr/>
        </p:nvSpPr>
        <p:spPr>
          <a:xfrm>
            <a:off x="3199962" y="864166"/>
            <a:ext cx="3617580" cy="2123658"/>
          </a:xfrm>
          <a:prstGeom prst="rect">
            <a:avLst/>
          </a:prstGeom>
        </p:spPr>
        <p:txBody>
          <a:bodyPr wrap="square">
            <a:spAutoFit/>
          </a:bodyPr>
          <a:lstStyle/>
          <a:p>
            <a:r>
              <a:rPr lang="en-GB" sz="1100" b="1" u="sng" dirty="0">
                <a:latin typeface="Candy Round BTN" panose="020F0604020102040306" pitchFamily="34" charset="0"/>
              </a:rPr>
              <a:t>Hitler’s early political career</a:t>
            </a:r>
          </a:p>
          <a:p>
            <a:pPr marL="342900" indent="-342900">
              <a:buFont typeface="+mj-lt"/>
              <a:buAutoNum type="arabicPeriod"/>
            </a:pPr>
            <a:r>
              <a:rPr lang="en-GB" sz="1100" dirty="0">
                <a:latin typeface="Candy Round BTN" panose="020F0604020102040306" pitchFamily="34" charset="0"/>
              </a:rPr>
              <a:t>The German Worker’s party (DAP) was set up by Anton Drexler in February 1919, in Munich; Hitler joined September 1919.</a:t>
            </a:r>
          </a:p>
          <a:p>
            <a:pPr marL="342900" indent="-342900">
              <a:buFont typeface="+mj-lt"/>
              <a:buAutoNum type="arabicPeriod"/>
            </a:pPr>
            <a:r>
              <a:rPr lang="en-GB" sz="1100" dirty="0">
                <a:latin typeface="Candy Round BTN" panose="020F0604020102040306" pitchFamily="34" charset="0"/>
              </a:rPr>
              <a:t>The DAP set up permanent headquarters, Hitler became second in command. </a:t>
            </a:r>
          </a:p>
          <a:p>
            <a:pPr marL="342900" indent="-342900">
              <a:buFont typeface="+mj-lt"/>
              <a:buAutoNum type="arabicPeriod"/>
            </a:pPr>
            <a:r>
              <a:rPr lang="en-GB" sz="1100" dirty="0">
                <a:latin typeface="Candy Round BTN" panose="020F0604020102040306" pitchFamily="34" charset="0"/>
              </a:rPr>
              <a:t>Hitler suggested a new name for the party – the National Socialist German Workers’ Party (NSDAP) or NAZI Party for short.</a:t>
            </a:r>
          </a:p>
          <a:p>
            <a:pPr marL="342900" indent="-342900">
              <a:buFont typeface="+mj-lt"/>
              <a:buAutoNum type="arabicPeriod"/>
            </a:pPr>
            <a:r>
              <a:rPr lang="en-GB" sz="1100" dirty="0">
                <a:latin typeface="Candy Round BTN" panose="020F0604020102040306" pitchFamily="34" charset="0"/>
              </a:rPr>
              <a:t>In July 1921, Hitler became leader of the Nazi Party.</a:t>
            </a:r>
          </a:p>
          <a:p>
            <a:pPr marL="342900" indent="-342900">
              <a:buFont typeface="+mj-lt"/>
              <a:buAutoNum type="arabicPeriod"/>
            </a:pPr>
            <a:r>
              <a:rPr lang="en-GB" sz="1100" dirty="0">
                <a:latin typeface="Candy Round BTN" panose="020F0604020102040306" pitchFamily="34" charset="0"/>
              </a:rPr>
              <a:t>Hess, Goering, </a:t>
            </a:r>
            <a:r>
              <a:rPr lang="en-GB" sz="1100" dirty="0" err="1">
                <a:latin typeface="Candy Round BTN" panose="020F0604020102040306" pitchFamily="34" charset="0"/>
              </a:rPr>
              <a:t>Streicher</a:t>
            </a:r>
            <a:r>
              <a:rPr lang="en-GB" sz="1100" dirty="0">
                <a:latin typeface="Candy Round BTN" panose="020F0604020102040306" pitchFamily="34" charset="0"/>
              </a:rPr>
              <a:t> and Rohm were selected as some of his party supporters. </a:t>
            </a:r>
          </a:p>
        </p:txBody>
      </p:sp>
      <p:cxnSp>
        <p:nvCxnSpPr>
          <p:cNvPr id="13" name="Straight Connector 12"/>
          <p:cNvCxnSpPr/>
          <p:nvPr/>
        </p:nvCxnSpPr>
        <p:spPr>
          <a:xfrm flipV="1">
            <a:off x="0" y="3150113"/>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27384" y="3186132"/>
            <a:ext cx="3429000" cy="2970044"/>
          </a:xfrm>
          <a:prstGeom prst="rect">
            <a:avLst/>
          </a:prstGeom>
        </p:spPr>
        <p:txBody>
          <a:bodyPr>
            <a:spAutoFit/>
          </a:bodyPr>
          <a:lstStyle/>
          <a:p>
            <a:r>
              <a:rPr lang="en-GB" sz="1100" b="1" u="sng" dirty="0">
                <a:latin typeface="Candy Round BTN" panose="020F0604020102040306" pitchFamily="34" charset="0"/>
              </a:rPr>
              <a:t>The 25 – point programme</a:t>
            </a:r>
          </a:p>
          <a:p>
            <a:r>
              <a:rPr lang="en-GB" sz="1100" dirty="0">
                <a:latin typeface="Candy Round BTN" panose="020F0604020102040306" pitchFamily="34" charset="0"/>
              </a:rPr>
              <a:t>The Nazi programme, written by Hitler and Drexler in 1920, included the following points.</a:t>
            </a:r>
          </a:p>
          <a:p>
            <a:pPr marL="171450" lvl="0" indent="-171450">
              <a:buFont typeface="Arial" panose="020B0604020202020204" pitchFamily="34" charset="0"/>
              <a:buChar char="•"/>
            </a:pPr>
            <a:r>
              <a:rPr lang="en-GB" sz="1100" dirty="0">
                <a:latin typeface="Candy Round BTN" panose="020F0604020102040306" pitchFamily="34" charset="0"/>
              </a:rPr>
              <a:t>Increase pensions for the elderly</a:t>
            </a:r>
          </a:p>
          <a:p>
            <a:pPr marL="171450" lvl="0" indent="-171450">
              <a:buFont typeface="Arial" panose="020B0604020202020204" pitchFamily="34" charset="0"/>
              <a:buChar char="•"/>
            </a:pPr>
            <a:r>
              <a:rPr lang="en-GB" sz="1100" dirty="0">
                <a:latin typeface="Candy Round BTN" panose="020F0604020102040306" pitchFamily="34" charset="0"/>
              </a:rPr>
              <a:t>Nationalise industry</a:t>
            </a:r>
          </a:p>
          <a:p>
            <a:pPr marL="171450" lvl="0" indent="-171450">
              <a:buFont typeface="Arial" panose="020B0604020202020204" pitchFamily="34" charset="0"/>
              <a:buChar char="•"/>
            </a:pPr>
            <a:r>
              <a:rPr lang="en-GB" sz="1100" dirty="0">
                <a:latin typeface="Candy Round BTN" panose="020F0604020102040306" pitchFamily="34" charset="0"/>
              </a:rPr>
              <a:t>Get rid of the Treaty of Versailles</a:t>
            </a:r>
          </a:p>
          <a:p>
            <a:pPr marL="171450" lvl="0" indent="-171450">
              <a:buFont typeface="Arial" panose="020B0604020202020204" pitchFamily="34" charset="0"/>
              <a:buChar char="•"/>
            </a:pPr>
            <a:r>
              <a:rPr lang="en-GB" sz="1100" dirty="0">
                <a:latin typeface="Candy Round BTN" panose="020F0604020102040306" pitchFamily="34" charset="0"/>
              </a:rPr>
              <a:t>Everybody should have a job</a:t>
            </a:r>
          </a:p>
          <a:p>
            <a:pPr marL="171450" lvl="0" indent="-171450">
              <a:buFont typeface="Arial" panose="020B0604020202020204" pitchFamily="34" charset="0"/>
              <a:buChar char="•"/>
            </a:pPr>
            <a:r>
              <a:rPr lang="en-GB" sz="1100" dirty="0">
                <a:latin typeface="Candy Round BTN" panose="020F0604020102040306" pitchFamily="34" charset="0"/>
              </a:rPr>
              <a:t>Build up Germany‘s armed forces</a:t>
            </a:r>
          </a:p>
          <a:p>
            <a:pPr marL="171450" lvl="0" indent="-171450">
              <a:buFont typeface="Arial" panose="020B0604020202020204" pitchFamily="34" charset="0"/>
              <a:buChar char="•"/>
            </a:pPr>
            <a:r>
              <a:rPr lang="en-GB" sz="1100" dirty="0">
                <a:latin typeface="Candy Round BTN" panose="020F0604020102040306" pitchFamily="34" charset="0"/>
              </a:rPr>
              <a:t>Only German races may be members of the nation. No Jew may be a citizen.</a:t>
            </a:r>
          </a:p>
          <a:p>
            <a:pPr marL="171450" lvl="0" indent="-171450">
              <a:buFont typeface="Arial" panose="020B0604020202020204" pitchFamily="34" charset="0"/>
              <a:buChar char="•"/>
            </a:pPr>
            <a:r>
              <a:rPr lang="en-GB" sz="1100" dirty="0">
                <a:latin typeface="Candy Round BTN" panose="020F0604020102040306" pitchFamily="34" charset="0"/>
              </a:rPr>
              <a:t>Expand Germany across new territory to feed the people and to settle surplus population (known as </a:t>
            </a:r>
            <a:r>
              <a:rPr lang="en-GB" sz="1100" dirty="0" err="1">
                <a:latin typeface="Candy Round BTN" panose="020F0604020102040306" pitchFamily="34" charset="0"/>
              </a:rPr>
              <a:t>Lebensraun</a:t>
            </a:r>
            <a:r>
              <a:rPr lang="en-GB" sz="1100" dirty="0">
                <a:latin typeface="Candy Round BTN" panose="020F0604020102040306" pitchFamily="34" charset="0"/>
              </a:rPr>
              <a:t>)</a:t>
            </a:r>
          </a:p>
          <a:p>
            <a:pPr marL="171450" lvl="0" indent="-171450">
              <a:buFont typeface="Arial" panose="020B0604020202020204" pitchFamily="34" charset="0"/>
              <a:buChar char="•"/>
            </a:pPr>
            <a:r>
              <a:rPr lang="en-GB" sz="1100" dirty="0">
                <a:latin typeface="Candy Round BTN" panose="020F0604020102040306" pitchFamily="34" charset="0"/>
              </a:rPr>
              <a:t>All citizens should have equal rights and duties</a:t>
            </a:r>
          </a:p>
          <a:p>
            <a:pPr marL="171450" lvl="0" indent="-171450">
              <a:buFont typeface="Arial" panose="020B0604020202020204" pitchFamily="34" charset="0"/>
              <a:buChar char="•"/>
            </a:pPr>
            <a:r>
              <a:rPr lang="en-GB" sz="1100" dirty="0">
                <a:latin typeface="Candy Round BTN" panose="020F0604020102040306" pitchFamily="34" charset="0"/>
              </a:rPr>
              <a:t>Every hard – working German to have the chance of higher education</a:t>
            </a:r>
          </a:p>
          <a:p>
            <a:pPr marL="171450" lvl="0" indent="-171450">
              <a:buFont typeface="Arial" panose="020B0604020202020204" pitchFamily="34" charset="0"/>
              <a:buChar char="•"/>
            </a:pPr>
            <a:r>
              <a:rPr lang="en-GB" sz="1100" dirty="0">
                <a:latin typeface="Candy Round BTN" panose="020F0604020102040306" pitchFamily="34" charset="0"/>
              </a:rPr>
              <a:t>State must protect mothers and infants, stop children working; make laws for compulsory sports.</a:t>
            </a:r>
          </a:p>
        </p:txBody>
      </p:sp>
      <p:sp>
        <p:nvSpPr>
          <p:cNvPr id="16" name="Rectangle 15"/>
          <p:cNvSpPr/>
          <p:nvPr/>
        </p:nvSpPr>
        <p:spPr>
          <a:xfrm>
            <a:off x="188640" y="6348100"/>
            <a:ext cx="4452852" cy="6001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dirty="0">
                <a:latin typeface="Candy Round BTN" panose="020F0604020102040306" pitchFamily="34" charset="0"/>
              </a:rPr>
              <a:t>The programme opposed: the Weimar politicians who agreed to the Treaty of Versailles; democracy, which they thought was weak; and Jews, who they felt undermined the German economy. </a:t>
            </a:r>
          </a:p>
        </p:txBody>
      </p:sp>
      <p:sp>
        <p:nvSpPr>
          <p:cNvPr id="17" name="Right Arrow 16"/>
          <p:cNvSpPr/>
          <p:nvPr/>
        </p:nvSpPr>
        <p:spPr>
          <a:xfrm rot="14195033">
            <a:off x="2892998" y="6124626"/>
            <a:ext cx="372062" cy="25202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TextBox 21"/>
          <p:cNvSpPr txBox="1"/>
          <p:nvPr/>
        </p:nvSpPr>
        <p:spPr>
          <a:xfrm>
            <a:off x="-27384" y="7020272"/>
            <a:ext cx="6885384" cy="2123658"/>
          </a:xfrm>
          <a:prstGeom prst="rect">
            <a:avLst/>
          </a:prstGeom>
          <a:noFill/>
        </p:spPr>
        <p:txBody>
          <a:bodyPr wrap="square" rtlCol="0">
            <a:spAutoFit/>
          </a:bodyPr>
          <a:lstStyle/>
          <a:p>
            <a:r>
              <a:rPr lang="en-GB" sz="1200" dirty="0">
                <a:latin typeface="Candy Round BTN" panose="020F0604020102040306" pitchFamily="34" charset="0"/>
              </a:rPr>
              <a:t>            Explain who the 25 Point Programme would appeal to and why?</a:t>
            </a:r>
          </a:p>
          <a:p>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8" name="Rectangle 17"/>
          <p:cNvSpPr/>
          <p:nvPr/>
        </p:nvSpPr>
        <p:spPr>
          <a:xfrm>
            <a:off x="3370226" y="3197458"/>
            <a:ext cx="3371142" cy="1446550"/>
          </a:xfrm>
          <a:prstGeom prst="rect">
            <a:avLst/>
          </a:prstGeom>
        </p:spPr>
        <p:txBody>
          <a:bodyPr wrap="square">
            <a:spAutoFit/>
          </a:bodyPr>
          <a:lstStyle/>
          <a:p>
            <a:r>
              <a:rPr lang="en-GB" sz="1100" dirty="0">
                <a:latin typeface="Candy Round BTN" panose="020F0604020102040306" pitchFamily="34" charset="0"/>
              </a:rPr>
              <a:t> </a:t>
            </a:r>
            <a:r>
              <a:rPr lang="en-GB" sz="1100" b="1" u="sng" dirty="0">
                <a:latin typeface="Candy Round BTN" panose="020F0604020102040306" pitchFamily="34" charset="0"/>
              </a:rPr>
              <a:t>The Sturmabteilung (SA)</a:t>
            </a:r>
          </a:p>
          <a:p>
            <a:r>
              <a:rPr lang="en-GB" sz="1100" dirty="0">
                <a:latin typeface="Candy Round BTN" panose="020F0604020102040306" pitchFamily="34" charset="0"/>
              </a:rPr>
              <a:t>The </a:t>
            </a:r>
            <a:r>
              <a:rPr lang="en-GB" sz="1100" dirty="0" err="1">
                <a:latin typeface="Candy Round BTN" panose="020F0604020102040306" pitchFamily="34" charset="0"/>
              </a:rPr>
              <a:t>stormtroopers</a:t>
            </a:r>
            <a:r>
              <a:rPr lang="en-GB" sz="1100" dirty="0">
                <a:latin typeface="Candy Round BTN" panose="020F0604020102040306" pitchFamily="34" charset="0"/>
              </a:rPr>
              <a:t> were a paramilitary force, made up of unemployed ex-soldiers. They were formed in August 1921 by Hitler and put under the command of Ernst Rohm. They wore brown uniforms and were nicknamed ‘</a:t>
            </a:r>
            <a:r>
              <a:rPr lang="en-GB" sz="1100" dirty="0" err="1">
                <a:latin typeface="Candy Round BTN" panose="020F0604020102040306" pitchFamily="34" charset="0"/>
              </a:rPr>
              <a:t>brownshirts</a:t>
            </a:r>
            <a:r>
              <a:rPr lang="en-GB" sz="1100" dirty="0">
                <a:latin typeface="Candy Round BTN" panose="020F0604020102040306" pitchFamily="34" charset="0"/>
              </a:rPr>
              <a:t>’. They were used to disrupt opposition meetings and to control crowds and any opposition to Hitler – often violently</a:t>
            </a:r>
          </a:p>
        </p:txBody>
      </p:sp>
      <p:cxnSp>
        <p:nvCxnSpPr>
          <p:cNvPr id="19" name="Straight Connector 18"/>
          <p:cNvCxnSpPr/>
          <p:nvPr/>
        </p:nvCxnSpPr>
        <p:spPr>
          <a:xfrm flipV="1">
            <a:off x="-39917" y="6948264"/>
            <a:ext cx="6997309"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a:blip r:embed="rId2"/>
          <a:stretch>
            <a:fillRect/>
          </a:stretch>
        </p:blipFill>
        <p:spPr>
          <a:xfrm>
            <a:off x="-27384" y="7020272"/>
            <a:ext cx="452503" cy="551827"/>
          </a:xfrm>
          <a:prstGeom prst="rect">
            <a:avLst/>
          </a:prstGeom>
        </p:spPr>
      </p:pic>
      <p:pic>
        <p:nvPicPr>
          <p:cNvPr id="1026" name="Picture 2" descr="Image result for  The Sturmabteilu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4550967"/>
            <a:ext cx="3096344" cy="162449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926169" y="6175462"/>
            <a:ext cx="1684307" cy="307777"/>
          </a:xfrm>
          <a:prstGeom prst="rect">
            <a:avLst/>
          </a:prstGeom>
        </p:spPr>
        <p:txBody>
          <a:bodyPr wrap="none">
            <a:spAutoFit/>
          </a:bodyPr>
          <a:lstStyle/>
          <a:p>
            <a:r>
              <a:rPr lang="en-GB" sz="1400" b="1" u="sng" dirty="0">
                <a:latin typeface="Candy Round BTN" panose="020F0604020102040306" pitchFamily="34" charset="0"/>
              </a:rPr>
              <a:t>The Sturmabteilung (SA)</a:t>
            </a:r>
          </a:p>
        </p:txBody>
      </p:sp>
      <p:sp>
        <p:nvSpPr>
          <p:cNvPr id="14" name="Slide Number Placeholder 13">
            <a:extLst>
              <a:ext uri="{FF2B5EF4-FFF2-40B4-BE49-F238E27FC236}">
                <a16:creationId xmlns:a16="http://schemas.microsoft.com/office/drawing/2014/main" id="{9ED4DD33-384C-4CCB-A720-BB3536EC41E0}"/>
              </a:ext>
            </a:extLst>
          </p:cNvPr>
          <p:cNvSpPr>
            <a:spLocks noGrp="1"/>
          </p:cNvSpPr>
          <p:nvPr>
            <p:ph type="sldNum" sz="quarter" idx="12"/>
          </p:nvPr>
        </p:nvSpPr>
        <p:spPr/>
        <p:txBody>
          <a:bodyPr/>
          <a:lstStyle/>
          <a:p>
            <a:fld id="{5819A377-BB9A-4097-BC5F-23F0FB64397F}" type="slidenum">
              <a:rPr lang="en-GB" smtClean="0"/>
              <a:t>13</a:t>
            </a:fld>
            <a:endParaRPr lang="en-GB"/>
          </a:p>
        </p:txBody>
      </p:sp>
    </p:spTree>
    <p:extLst>
      <p:ext uri="{BB962C8B-B14F-4D97-AF65-F5344CB8AC3E}">
        <p14:creationId xmlns:p14="http://schemas.microsoft.com/office/powerpoint/2010/main" val="22924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4744" y="-108520"/>
            <a:ext cx="5308697" cy="400110"/>
          </a:xfrm>
          <a:prstGeom prst="rect">
            <a:avLst/>
          </a:prstGeom>
          <a:noFill/>
        </p:spPr>
        <p:txBody>
          <a:bodyPr wrap="none" rtlCol="0">
            <a:spAutoFit/>
          </a:bodyPr>
          <a:lstStyle/>
          <a:p>
            <a:r>
              <a:rPr lang="en-GB" sz="2000" b="1" u="sng" dirty="0">
                <a:latin typeface="Candy Round BTN" panose="020F0604020102040306" pitchFamily="34" charset="0"/>
              </a:rPr>
              <a:t>What was the Munich Putsch and its aftermath?</a:t>
            </a:r>
          </a:p>
        </p:txBody>
      </p:sp>
      <p:sp>
        <p:nvSpPr>
          <p:cNvPr id="5" name="Rectangle 4"/>
          <p:cNvSpPr/>
          <p:nvPr/>
        </p:nvSpPr>
        <p:spPr>
          <a:xfrm>
            <a:off x="-28297" y="236422"/>
            <a:ext cx="6943126" cy="503023"/>
          </a:xfrm>
          <a:prstGeom prst="rect">
            <a:avLst/>
          </a:prstGeom>
        </p:spPr>
        <p:txBody>
          <a:bodyPr wrap="square">
            <a:spAutoFit/>
          </a:bodyPr>
          <a:lstStyle/>
          <a:p>
            <a:pPr>
              <a:lnSpc>
                <a:spcPct val="115000"/>
              </a:lnSpc>
              <a:spcAft>
                <a:spcPts val="1000"/>
              </a:spcAft>
            </a:pPr>
            <a:r>
              <a:rPr lang="en-GB" sz="1200" dirty="0">
                <a:latin typeface="Candy Round BTN" panose="020F0604020102040306" pitchFamily="34" charset="0"/>
                <a:ea typeface="Calibri" panose="020F0502020204030204" pitchFamily="34" charset="0"/>
                <a:cs typeface="Times New Roman" panose="02020603050405020304" pitchFamily="18" charset="0"/>
              </a:rPr>
              <a:t>Hitler attempted to overthrow the Weimar government in November 1923. This was known as the Munich Putsch. After this date, and up to 1928, the Nazi Party struggled to get support.</a:t>
            </a:r>
            <a:endParaRPr lang="en-GB" sz="12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6" name="Rectangle 5"/>
          <p:cNvSpPr/>
          <p:nvPr/>
        </p:nvSpPr>
        <p:spPr>
          <a:xfrm>
            <a:off x="0" y="654353"/>
            <a:ext cx="1844672" cy="290657"/>
          </a:xfrm>
          <a:prstGeom prst="rect">
            <a:avLst/>
          </a:prstGeom>
        </p:spPr>
        <p:txBody>
          <a:bodyPr wrap="none">
            <a:spAutoFit/>
          </a:bodyPr>
          <a:lstStyle/>
          <a:p>
            <a:pPr>
              <a:lnSpc>
                <a:spcPct val="115000"/>
              </a:lnSpc>
              <a:spcAft>
                <a:spcPts val="1000"/>
              </a:spcAft>
            </a:pPr>
            <a:r>
              <a:rPr lang="en-GB" sz="1200" b="1" u="sng" dirty="0">
                <a:latin typeface="Candy Round BTN" panose="020F0604020102040306" pitchFamily="34" charset="0"/>
                <a:ea typeface="Calibri" panose="020F0502020204030204" pitchFamily="34" charset="0"/>
                <a:cs typeface="Times New Roman" panose="02020603050405020304" pitchFamily="18" charset="0"/>
              </a:rPr>
              <a:t>Reasons for the Munich Putsch </a:t>
            </a:r>
            <a:endParaRPr lang="en-GB" sz="1200" b="1" u="sng" dirty="0">
              <a:effectLst/>
              <a:latin typeface="Candy Round BTN" panose="020F0604020102040306"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676213511"/>
              </p:ext>
            </p:extLst>
          </p:nvPr>
        </p:nvGraphicFramePr>
        <p:xfrm>
          <a:off x="44624" y="948721"/>
          <a:ext cx="6813375" cy="1431576"/>
        </p:xfrm>
        <a:graphic>
          <a:graphicData uri="http://schemas.openxmlformats.org/drawingml/2006/table">
            <a:tbl>
              <a:tblPr firstRow="1" bandRow="1">
                <a:tableStyleId>{5940675A-B579-460E-94D1-54222C63F5DA}</a:tableStyleId>
              </a:tblPr>
              <a:tblGrid>
                <a:gridCol w="2271125">
                  <a:extLst>
                    <a:ext uri="{9D8B030D-6E8A-4147-A177-3AD203B41FA5}">
                      <a16:colId xmlns:a16="http://schemas.microsoft.com/office/drawing/2014/main" val="20000"/>
                    </a:ext>
                  </a:extLst>
                </a:gridCol>
                <a:gridCol w="2271125">
                  <a:extLst>
                    <a:ext uri="{9D8B030D-6E8A-4147-A177-3AD203B41FA5}">
                      <a16:colId xmlns:a16="http://schemas.microsoft.com/office/drawing/2014/main" val="20001"/>
                    </a:ext>
                  </a:extLst>
                </a:gridCol>
                <a:gridCol w="2271125">
                  <a:extLst>
                    <a:ext uri="{9D8B030D-6E8A-4147-A177-3AD203B41FA5}">
                      <a16:colId xmlns:a16="http://schemas.microsoft.com/office/drawing/2014/main" val="20002"/>
                    </a:ext>
                  </a:extLst>
                </a:gridCol>
              </a:tblGrid>
              <a:tr h="242872">
                <a:tc>
                  <a:txBody>
                    <a:bodyPr/>
                    <a:lstStyle/>
                    <a:p>
                      <a:r>
                        <a:rPr lang="en-GB" sz="1100" dirty="0">
                          <a:latin typeface="Candy Round BTN" panose="020F0604020102040306" pitchFamily="34" charset="0"/>
                        </a:rPr>
                        <a:t>Long</a:t>
                      </a:r>
                      <a:r>
                        <a:rPr lang="en-GB" sz="1100" baseline="0" dirty="0">
                          <a:latin typeface="Candy Round BTN" panose="020F0604020102040306" pitchFamily="34" charset="0"/>
                        </a:rPr>
                        <a:t> Term</a:t>
                      </a:r>
                      <a:endParaRPr lang="en-GB" sz="1100" dirty="0">
                        <a:latin typeface="Candy Round BTN" panose="020F0604020102040306" pitchFamily="34" charset="0"/>
                      </a:endParaRPr>
                    </a:p>
                  </a:txBody>
                  <a:tcPr/>
                </a:tc>
                <a:tc>
                  <a:txBody>
                    <a:bodyPr/>
                    <a:lstStyle/>
                    <a:p>
                      <a:r>
                        <a:rPr lang="en-GB" sz="1100" dirty="0">
                          <a:latin typeface="Candy Round BTN" panose="020F0604020102040306" pitchFamily="34" charset="0"/>
                        </a:rPr>
                        <a:t>Medium Term</a:t>
                      </a:r>
                    </a:p>
                  </a:txBody>
                  <a:tcPr/>
                </a:tc>
                <a:tc>
                  <a:txBody>
                    <a:bodyPr/>
                    <a:lstStyle/>
                    <a:p>
                      <a:r>
                        <a:rPr lang="en-GB" sz="1100" dirty="0">
                          <a:latin typeface="Candy Round BTN" panose="020F0604020102040306" pitchFamily="34" charset="0"/>
                        </a:rPr>
                        <a:t>Short Term</a:t>
                      </a:r>
                    </a:p>
                  </a:txBody>
                  <a:tcPr/>
                </a:tc>
                <a:extLst>
                  <a:ext uri="{0D108BD9-81ED-4DB2-BD59-A6C34878D82A}">
                    <a16:rowId xmlns:a16="http://schemas.microsoft.com/office/drawing/2014/main" val="10000"/>
                  </a:ext>
                </a:extLst>
              </a:tr>
              <a:tr h="1172496">
                <a:tc>
                  <a:txBody>
                    <a:bodyPr/>
                    <a:lstStyle/>
                    <a:p>
                      <a:pPr marL="171450" lvl="0" indent="-171450">
                        <a:buFont typeface="Arial" panose="020B0604020202020204" pitchFamily="34" charset="0"/>
                        <a:buChar char="•"/>
                      </a:pPr>
                      <a:r>
                        <a:rPr lang="en-GB" sz="1100" kern="1200" dirty="0">
                          <a:solidFill>
                            <a:schemeClr val="tx1"/>
                          </a:solidFill>
                          <a:effectLst/>
                          <a:latin typeface="Candy Round BTN" panose="020F0604020102040306" pitchFamily="34" charset="0"/>
                          <a:ea typeface="+mn-ea"/>
                          <a:cs typeface="+mn-cs"/>
                        </a:rPr>
                        <a:t>‘Stab in the back’ </a:t>
                      </a:r>
                    </a:p>
                    <a:p>
                      <a:pPr marL="171450" lvl="0" indent="-171450">
                        <a:buFont typeface="Arial" panose="020B0604020202020204" pitchFamily="34" charset="0"/>
                        <a:buChar char="•"/>
                      </a:pPr>
                      <a:r>
                        <a:rPr lang="en-GB" sz="1100" kern="1200" dirty="0">
                          <a:solidFill>
                            <a:schemeClr val="tx1"/>
                          </a:solidFill>
                          <a:effectLst/>
                          <a:latin typeface="Candy Round BTN" panose="020F0604020102040306" pitchFamily="34" charset="0"/>
                          <a:ea typeface="+mn-ea"/>
                          <a:cs typeface="+mn-cs"/>
                        </a:rPr>
                        <a:t>Reparations</a:t>
                      </a:r>
                    </a:p>
                    <a:p>
                      <a:pPr marL="171450" lvl="0" indent="-171450">
                        <a:buFont typeface="Arial" panose="020B0604020202020204" pitchFamily="34" charset="0"/>
                        <a:buChar char="•"/>
                      </a:pPr>
                      <a:r>
                        <a:rPr lang="en-GB" sz="1100" kern="1200" dirty="0">
                          <a:solidFill>
                            <a:schemeClr val="tx1"/>
                          </a:solidFill>
                          <a:effectLst/>
                          <a:latin typeface="Candy Round BTN" panose="020F0604020102040306" pitchFamily="34" charset="0"/>
                          <a:ea typeface="+mn-ea"/>
                          <a:cs typeface="+mn-cs"/>
                        </a:rPr>
                        <a:t>The loss of Germany’s colonies</a:t>
                      </a:r>
                    </a:p>
                    <a:p>
                      <a:endParaRPr lang="en-GB" sz="1100" dirty="0">
                        <a:latin typeface="Candy Round BTN" panose="020F0604020102040306"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tx1"/>
                          </a:solidFill>
                          <a:effectLst/>
                          <a:latin typeface="Candy Round BTN" panose="020F0604020102040306" pitchFamily="34" charset="0"/>
                          <a:ea typeface="+mn-ea"/>
                          <a:cs typeface="+mn-cs"/>
                        </a:rPr>
                        <a:t>Hitler was influenced by Mussolini’s right-wing party in Italy – the Fascists. Mussolini marched on Rome in 1922, forcing the democratic government to accept him as leader. </a:t>
                      </a:r>
                    </a:p>
                  </a:txBody>
                  <a:tcPr/>
                </a:tc>
                <a:tc>
                  <a:txBody>
                    <a:bodyPr/>
                    <a:lstStyle/>
                    <a:p>
                      <a:pPr marL="171450" lvl="0" indent="-171450">
                        <a:buFont typeface="Arial" panose="020B0604020202020204" pitchFamily="34" charset="0"/>
                        <a:buChar char="•"/>
                      </a:pPr>
                      <a:r>
                        <a:rPr lang="en-GB" sz="1100" kern="1200" dirty="0">
                          <a:solidFill>
                            <a:schemeClr val="tx1"/>
                          </a:solidFill>
                          <a:effectLst/>
                          <a:latin typeface="Candy Round BTN" panose="020F0604020102040306" pitchFamily="34" charset="0"/>
                          <a:ea typeface="+mn-ea"/>
                          <a:cs typeface="+mn-cs"/>
                        </a:rPr>
                        <a:t>Hyperinflation</a:t>
                      </a:r>
                    </a:p>
                    <a:p>
                      <a:pPr marL="171450" lvl="0" indent="-171450">
                        <a:buFont typeface="Arial" panose="020B0604020202020204" pitchFamily="34" charset="0"/>
                        <a:buChar char="•"/>
                      </a:pPr>
                      <a:r>
                        <a:rPr lang="en-GB" sz="1100" kern="1200" dirty="0">
                          <a:solidFill>
                            <a:schemeClr val="tx1"/>
                          </a:solidFill>
                          <a:effectLst/>
                          <a:latin typeface="Candy Round BTN" panose="020F0604020102040306" pitchFamily="34" charset="0"/>
                          <a:ea typeface="+mn-ea"/>
                          <a:cs typeface="+mn-cs"/>
                        </a:rPr>
                        <a:t>French troops entered Ruhr in 1923 and took over German businesses</a:t>
                      </a:r>
                    </a:p>
                    <a:p>
                      <a:pPr marL="171450" lvl="0" indent="-171450">
                        <a:buFont typeface="Arial" panose="020B0604020202020204" pitchFamily="34" charset="0"/>
                        <a:buChar char="•"/>
                      </a:pPr>
                      <a:r>
                        <a:rPr lang="en-GB" sz="1100" kern="1200" dirty="0">
                          <a:solidFill>
                            <a:schemeClr val="tx1"/>
                          </a:solidFill>
                          <a:effectLst/>
                          <a:latin typeface="Candy Round BTN" panose="020F0604020102040306" pitchFamily="34" charset="0"/>
                          <a:ea typeface="+mn-ea"/>
                          <a:cs typeface="+mn-cs"/>
                        </a:rPr>
                        <a:t>Hitler thought that he had support. </a:t>
                      </a:r>
                    </a:p>
                  </a:txBody>
                  <a:tcPr/>
                </a:tc>
                <a:extLst>
                  <a:ext uri="{0D108BD9-81ED-4DB2-BD59-A6C34878D82A}">
                    <a16:rowId xmlns:a16="http://schemas.microsoft.com/office/drawing/2014/main" val="10001"/>
                  </a:ext>
                </a:extLst>
              </a:tr>
            </a:tbl>
          </a:graphicData>
        </a:graphic>
      </p:graphicFrame>
      <p:cxnSp>
        <p:nvCxnSpPr>
          <p:cNvPr id="8" name="Straight Connector 7"/>
          <p:cNvCxnSpPr/>
          <p:nvPr/>
        </p:nvCxnSpPr>
        <p:spPr>
          <a:xfrm flipV="1">
            <a:off x="0" y="248376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27384" y="2483768"/>
            <a:ext cx="1488997" cy="304699"/>
          </a:xfrm>
          <a:prstGeom prst="rect">
            <a:avLst/>
          </a:prstGeom>
        </p:spPr>
        <p:txBody>
          <a:bodyPr wrap="none">
            <a:spAutoFit/>
          </a:bodyPr>
          <a:lstStyle/>
          <a:p>
            <a:pPr>
              <a:lnSpc>
                <a:spcPct val="115000"/>
              </a:lnSpc>
              <a:spcAft>
                <a:spcPts val="1000"/>
              </a:spcAft>
            </a:pPr>
            <a:r>
              <a:rPr lang="en-GB" sz="1200" b="1" u="sng" dirty="0">
                <a:latin typeface="Candy Round BTN" panose="020F0604020102040306" pitchFamily="34" charset="0"/>
                <a:ea typeface="Calibri" panose="020F0502020204030204" pitchFamily="34" charset="0"/>
                <a:cs typeface="Times New Roman" panose="02020603050405020304" pitchFamily="18" charset="0"/>
              </a:rPr>
              <a:t>The events of the Putsch</a:t>
            </a:r>
            <a:endParaRPr lang="en-GB" sz="1200" b="1" u="sng"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44624" y="2716459"/>
            <a:ext cx="3816424" cy="36933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cxnSp>
        <p:nvCxnSpPr>
          <p:cNvPr id="12" name="Straight Connector 11"/>
          <p:cNvCxnSpPr/>
          <p:nvPr/>
        </p:nvCxnSpPr>
        <p:spPr>
          <a:xfrm>
            <a:off x="1700808" y="2716459"/>
            <a:ext cx="0" cy="3079677"/>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1700808" y="2674211"/>
            <a:ext cx="2135753" cy="1844351"/>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8</a:t>
            </a:r>
            <a:r>
              <a:rPr lang="en-GB" sz="1100" b="1" u="sng" baseline="30000" dirty="0">
                <a:latin typeface="Candy Round BTN" panose="020F0604020102040306" pitchFamily="34" charset="0"/>
                <a:ea typeface="Calibri" panose="020F0502020204030204" pitchFamily="34" charset="0"/>
                <a:cs typeface="Times New Roman" panose="02020603050405020304" pitchFamily="18" charset="0"/>
              </a:rPr>
              <a:t>th</a:t>
            </a:r>
            <a:r>
              <a:rPr lang="en-GB" sz="1100" b="1" u="sng" dirty="0">
                <a:latin typeface="Candy Round BTN" panose="020F0604020102040306" pitchFamily="34" charset="0"/>
                <a:ea typeface="Calibri" panose="020F0502020204030204" pitchFamily="34" charset="0"/>
                <a:cs typeface="Times New Roman" panose="02020603050405020304" pitchFamily="18" charset="0"/>
              </a:rPr>
              <a:t> November 1923 </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Hitler with 600 SA entered a beer hall in Munich where the Bavarian government were meeting. At gunpoint, Hitler forced government leaders to support him. Rohm took over local police and army headquarters. Ludendorff, behind Hitler’s back, let the government leaders go.</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1627" y="3647343"/>
            <a:ext cx="1634694" cy="2220801"/>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9</a:t>
            </a:r>
            <a:r>
              <a:rPr lang="en-GB" sz="1100" b="1" u="sng" baseline="30000" dirty="0">
                <a:latin typeface="Candy Round BTN" panose="020F0604020102040306" pitchFamily="34" charset="0"/>
                <a:ea typeface="Calibri" panose="020F0502020204030204" pitchFamily="34" charset="0"/>
                <a:cs typeface="Times New Roman" panose="02020603050405020304" pitchFamily="18" charset="0"/>
              </a:rPr>
              <a:t>th</a:t>
            </a:r>
            <a:r>
              <a:rPr lang="en-GB" sz="1100" b="1" u="sng" dirty="0">
                <a:latin typeface="Candy Round BTN" panose="020F0604020102040306" pitchFamily="34" charset="0"/>
                <a:ea typeface="Calibri" panose="020F0502020204030204" pitchFamily="34" charset="0"/>
                <a:cs typeface="Times New Roman" panose="02020603050405020304" pitchFamily="18" charset="0"/>
              </a:rPr>
              <a:t> November 1923</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Hitler gathered with 1000 SA and 2000 volunteer supporters and marched on Munich town centre to declare himself President of Germany. The group was met by state police. Someone opened fire and there was chaos. Ludendorff, Rohm and </a:t>
            </a:r>
            <a:r>
              <a:rPr lang="en-GB" sz="1100" dirty="0" err="1">
                <a:latin typeface="Candy Round BTN" panose="020F0604020102040306" pitchFamily="34" charset="0"/>
                <a:ea typeface="Calibri" panose="020F0502020204030204" pitchFamily="34" charset="0"/>
                <a:cs typeface="Times New Roman" panose="02020603050405020304" pitchFamily="18" charset="0"/>
              </a:rPr>
              <a:t>Streicher</a:t>
            </a:r>
            <a:r>
              <a:rPr lang="en-GB" sz="1100" dirty="0">
                <a:latin typeface="Candy Round BTN" panose="020F0604020102040306" pitchFamily="34" charset="0"/>
                <a:ea typeface="Calibri" panose="020F0502020204030204" pitchFamily="34" charset="0"/>
                <a:cs typeface="Times New Roman" panose="02020603050405020304" pitchFamily="18" charset="0"/>
              </a:rPr>
              <a:t> were arrested. </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1748329" y="5138714"/>
            <a:ext cx="2088232" cy="729430"/>
          </a:xfrm>
          <a:prstGeom prst="rect">
            <a:avLst/>
          </a:prstGeom>
        </p:spPr>
        <p:txBody>
          <a:bodyPr wrap="square">
            <a:spAutoFit/>
          </a:bodyPr>
          <a:lstStyle/>
          <a:p>
            <a:pPr>
              <a:lnSpc>
                <a:spcPct val="115000"/>
              </a:lnSpc>
              <a:spcAft>
                <a:spcPts val="1000"/>
              </a:spcAft>
            </a:pPr>
            <a:r>
              <a:rPr lang="en-GB" sz="1200" b="1" u="sng" dirty="0">
                <a:latin typeface="Candy Round BTN" panose="020F0604020102040306" pitchFamily="34" charset="0"/>
                <a:ea typeface="Calibri" panose="020F0502020204030204" pitchFamily="34" charset="0"/>
                <a:cs typeface="Times New Roman" panose="02020603050405020304" pitchFamily="18" charset="0"/>
              </a:rPr>
              <a:t>11</a:t>
            </a:r>
            <a:r>
              <a:rPr lang="en-GB" sz="1200" b="1" u="sng" baseline="30000" dirty="0">
                <a:latin typeface="Candy Round BTN" panose="020F0604020102040306" pitchFamily="34" charset="0"/>
                <a:ea typeface="Calibri" panose="020F0502020204030204" pitchFamily="34" charset="0"/>
                <a:cs typeface="Times New Roman" panose="02020603050405020304" pitchFamily="18" charset="0"/>
              </a:rPr>
              <a:t>th</a:t>
            </a:r>
            <a:r>
              <a:rPr lang="en-GB" sz="1200" b="1" u="sng" dirty="0">
                <a:latin typeface="Candy Round BTN" panose="020F0604020102040306" pitchFamily="34" charset="0"/>
                <a:ea typeface="Calibri" panose="020F0502020204030204" pitchFamily="34" charset="0"/>
                <a:cs typeface="Times New Roman" panose="02020603050405020304" pitchFamily="18" charset="0"/>
              </a:rPr>
              <a:t> November 1923</a:t>
            </a:r>
            <a:br>
              <a:rPr lang="en-GB" sz="1200" dirty="0">
                <a:latin typeface="Candy Round BTN" panose="020F0604020102040306" pitchFamily="34" charset="0"/>
                <a:ea typeface="Calibri" panose="020F0502020204030204" pitchFamily="34" charset="0"/>
                <a:cs typeface="Times New Roman" panose="02020603050405020304" pitchFamily="18" charset="0"/>
              </a:rPr>
            </a:br>
            <a:r>
              <a:rPr lang="en-GB" sz="1200" dirty="0">
                <a:latin typeface="Candy Round BTN" panose="020F0604020102040306" pitchFamily="34" charset="0"/>
                <a:ea typeface="Calibri" panose="020F0502020204030204" pitchFamily="34" charset="0"/>
                <a:cs typeface="Times New Roman" panose="02020603050405020304" pitchFamily="18" charset="0"/>
              </a:rPr>
              <a:t>Hitler was found hiding at a friend’s house and was arrested.</a:t>
            </a:r>
            <a:endParaRPr lang="en-GB" sz="1200" dirty="0">
              <a:effectLst/>
              <a:latin typeface="Candy Round BTN" panose="020F0604020102040306" pitchFamily="34" charset="0"/>
              <a:ea typeface="Calibri" panose="020F0502020204030204" pitchFamily="34" charset="0"/>
              <a:cs typeface="Times New Roman" panose="02020603050405020304" pitchFamily="18" charset="0"/>
            </a:endParaRPr>
          </a:p>
        </p:txBody>
      </p:sp>
      <p:pic>
        <p:nvPicPr>
          <p:cNvPr id="2050" name="Picture 2" descr="Image result for munich putsch">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77" y="2719451"/>
            <a:ext cx="1545911" cy="94457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921674" y="2569749"/>
            <a:ext cx="2891702" cy="3335272"/>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Consequences of the Putsch</a:t>
            </a:r>
            <a:br>
              <a:rPr lang="en-GB" sz="1100"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In the short term, the Putsch was not good for Hitler. He was in prison and the NSDAP was banned, and the Putsch had failed miserably because of lack of support. In the long term, however, the consequences were more positive for Hitler and the NSDAP. </a:t>
            </a:r>
          </a:p>
          <a:p>
            <a:pPr marL="342900" lvl="0" indent="-342900">
              <a:lnSpc>
                <a:spcPct val="115000"/>
              </a:lnSpc>
              <a:spcAft>
                <a:spcPts val="0"/>
              </a:spcAft>
              <a:buFont typeface="Symbol" panose="05050102010706020507" pitchFamily="18" charset="2"/>
              <a:buChar char=""/>
            </a:pPr>
            <a:r>
              <a:rPr lang="en-GB" sz="1100" dirty="0">
                <a:latin typeface="Candy Round BTN" panose="020F0604020102040306" pitchFamily="34" charset="0"/>
                <a:ea typeface="Calibri" panose="020F0502020204030204" pitchFamily="34" charset="0"/>
                <a:cs typeface="Times New Roman" panose="02020603050405020304" pitchFamily="18" charset="0"/>
              </a:rPr>
              <a:t>Hitler used his trial to publicise his views.</a:t>
            </a:r>
          </a:p>
          <a:p>
            <a:pPr marL="342900" lvl="0" indent="-342900">
              <a:lnSpc>
                <a:spcPct val="115000"/>
              </a:lnSpc>
              <a:spcAft>
                <a:spcPts val="0"/>
              </a:spcAft>
              <a:buFont typeface="Symbol" panose="05050102010706020507" pitchFamily="18" charset="2"/>
              <a:buChar char=""/>
            </a:pPr>
            <a:r>
              <a:rPr lang="en-GB" sz="1100" dirty="0">
                <a:latin typeface="Candy Round BTN" panose="020F0604020102040306" pitchFamily="34" charset="0"/>
                <a:ea typeface="Calibri" panose="020F0502020204030204" pitchFamily="34" charset="0"/>
                <a:cs typeface="Times New Roman" panose="02020603050405020304" pitchFamily="18" charset="0"/>
              </a:rPr>
              <a:t>He used his time in prison to write Mein </a:t>
            </a:r>
            <a:r>
              <a:rPr lang="en-GB" sz="1100" dirty="0" err="1">
                <a:latin typeface="Candy Round BTN" panose="020F0604020102040306" pitchFamily="34" charset="0"/>
                <a:ea typeface="Calibri" panose="020F0502020204030204" pitchFamily="34" charset="0"/>
                <a:cs typeface="Times New Roman" panose="02020603050405020304" pitchFamily="18" charset="0"/>
              </a:rPr>
              <a:t>Kampf</a:t>
            </a:r>
            <a:r>
              <a:rPr lang="en-GB" sz="1100" dirty="0">
                <a:latin typeface="Candy Round BTN" panose="020F0604020102040306" pitchFamily="34" charset="0"/>
                <a:ea typeface="Calibri" panose="020F0502020204030204" pitchFamily="34" charset="0"/>
                <a:cs typeface="Times New Roman" panose="02020603050405020304" pitchFamily="18" charset="0"/>
              </a:rPr>
              <a:t> (My Struggle). The book became a bestseller when published – it outlined his political ideas in particular his views on Jews.</a:t>
            </a:r>
          </a:p>
          <a:p>
            <a:pPr marL="342900" lvl="0" indent="-342900">
              <a:lnSpc>
                <a:spcPct val="115000"/>
              </a:lnSpc>
              <a:spcAft>
                <a:spcPts val="1000"/>
              </a:spcAft>
              <a:buFont typeface="Symbol" panose="05050102010706020507" pitchFamily="18" charset="2"/>
              <a:buChar char=""/>
            </a:pPr>
            <a:r>
              <a:rPr lang="en-GB" sz="1100" dirty="0">
                <a:latin typeface="Candy Round BTN" panose="020F0604020102040306" pitchFamily="34" charset="0"/>
                <a:ea typeface="Calibri" panose="020F0502020204030204" pitchFamily="34" charset="0"/>
                <a:cs typeface="Times New Roman" panose="02020603050405020304" pitchFamily="18" charset="0"/>
              </a:rPr>
              <a:t>The events of the Putsch made Hitler realise that the Party needed to rethink its tactics and be more organised in order to win support nationally, using violence and force wasn’t enough. </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cxnSp>
        <p:nvCxnSpPr>
          <p:cNvPr id="20" name="Straight Connector 19"/>
          <p:cNvCxnSpPr/>
          <p:nvPr/>
        </p:nvCxnSpPr>
        <p:spPr>
          <a:xfrm flipV="1">
            <a:off x="-6648" y="662457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1805823" y="6246356"/>
            <a:ext cx="3429000" cy="51706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pPr>
            <a:r>
              <a:rPr lang="en-GB" sz="1200" dirty="0">
                <a:latin typeface="Candy Round BTN" panose="020F0604020102040306" pitchFamily="34" charset="0"/>
                <a:ea typeface="Calibri" panose="020F0502020204030204" pitchFamily="34" charset="0"/>
                <a:cs typeface="Times New Roman" panose="02020603050405020304" pitchFamily="18" charset="0"/>
              </a:rPr>
              <a:t>Hitler was released from prison after only nine months. The ban on the NSDAP was lifted by 1925.</a:t>
            </a:r>
            <a:endParaRPr lang="en-GB" sz="1200" dirty="0">
              <a:effectLst/>
              <a:latin typeface="Candy Round BTN" panose="020F0604020102040306" pitchFamily="34" charset="0"/>
              <a:ea typeface="Calibri" panose="020F0502020204030204" pitchFamily="34" charset="0"/>
              <a:cs typeface="Times New Roman" panose="02020603050405020304" pitchFamily="18" charset="0"/>
            </a:endParaRPr>
          </a:p>
        </p:txBody>
      </p:sp>
      <p:sp>
        <p:nvSpPr>
          <p:cNvPr id="22" name="Right Arrow 21"/>
          <p:cNvSpPr/>
          <p:nvPr/>
        </p:nvSpPr>
        <p:spPr>
          <a:xfrm rot="16200000">
            <a:off x="4939450" y="6313937"/>
            <a:ext cx="287159" cy="13970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Rectangle 22"/>
          <p:cNvSpPr/>
          <p:nvPr/>
        </p:nvSpPr>
        <p:spPr>
          <a:xfrm>
            <a:off x="-13693" y="6624570"/>
            <a:ext cx="6871691" cy="676339"/>
          </a:xfrm>
          <a:prstGeom prst="rect">
            <a:avLst/>
          </a:prstGeom>
        </p:spPr>
        <p:txBody>
          <a:bodyPr wrap="square">
            <a:spAutoFit/>
          </a:bodyPr>
          <a:lstStyle/>
          <a:p>
            <a:pPr>
              <a:lnSpc>
                <a:spcPct val="115000"/>
              </a:lnSpc>
              <a:spcAft>
                <a:spcPts val="1000"/>
              </a:spcAft>
            </a:pPr>
            <a:r>
              <a:rPr lang="en-GB" sz="1100" b="1" u="sng" dirty="0">
                <a:latin typeface="Candy Round BTN" panose="020F0604020102040306" pitchFamily="34" charset="0"/>
                <a:ea typeface="Calibri" panose="020F0502020204030204" pitchFamily="34" charset="0"/>
                <a:cs typeface="Times New Roman" panose="02020603050405020304" pitchFamily="18" charset="0"/>
              </a:rPr>
              <a:t>Bamberg Conference 1926</a:t>
            </a:r>
            <a:br>
              <a:rPr lang="en-GB" sz="1100" b="1" u="sng" dirty="0">
                <a:latin typeface="Candy Round BTN" panose="020F0604020102040306" pitchFamily="34" charset="0"/>
                <a:ea typeface="Calibri" panose="020F0502020204030204" pitchFamily="34" charset="0"/>
                <a:cs typeface="Times New Roman" panose="02020603050405020304" pitchFamily="18" charset="0"/>
              </a:rPr>
            </a:br>
            <a:r>
              <a:rPr lang="en-GB" sz="1100" dirty="0">
                <a:latin typeface="Candy Round BTN" panose="020F0604020102040306" pitchFamily="34" charset="0"/>
                <a:ea typeface="Calibri" panose="020F0502020204030204" pitchFamily="34" charset="0"/>
                <a:cs typeface="Times New Roman" panose="02020603050405020304" pitchFamily="18" charset="0"/>
              </a:rPr>
              <a:t>Hitler organised this conference to address splits between the socialist and nationalist wings of the Nazi movement. Hitler’s power as leader was secured and his vision of Nazism taken forward.</a:t>
            </a:r>
            <a:endParaRPr lang="en-GB" sz="1100" dirty="0">
              <a:effectLst/>
              <a:latin typeface="Candy Round BTN" panose="020F0604020102040306" pitchFamily="34" charset="0"/>
              <a:ea typeface="Calibri" panose="020F0502020204030204" pitchFamily="34" charset="0"/>
              <a:cs typeface="Times New Roman" panose="02020603050405020304" pitchFamily="18" charset="0"/>
            </a:endParaRPr>
          </a:p>
        </p:txBody>
      </p:sp>
      <p:cxnSp>
        <p:nvCxnSpPr>
          <p:cNvPr id="25" name="Straight Connector 24"/>
          <p:cNvCxnSpPr/>
          <p:nvPr/>
        </p:nvCxnSpPr>
        <p:spPr>
          <a:xfrm flipV="1">
            <a:off x="41627" y="7298192"/>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5267" y="7367535"/>
            <a:ext cx="6885384" cy="1569660"/>
          </a:xfrm>
          <a:prstGeom prst="rect">
            <a:avLst/>
          </a:prstGeom>
          <a:noFill/>
        </p:spPr>
        <p:txBody>
          <a:bodyPr wrap="square" rtlCol="0">
            <a:spAutoFit/>
          </a:bodyPr>
          <a:lstStyle/>
          <a:p>
            <a:r>
              <a:rPr lang="en-GB" sz="1200" dirty="0">
                <a:latin typeface="Candy Round BTN" panose="020F0604020102040306" pitchFamily="34" charset="0"/>
              </a:rPr>
              <a:t>            Was the Munich Putsch a success or a failure for the Nazi Party?</a:t>
            </a:r>
          </a:p>
          <a:p>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27" name="Picture 26"/>
          <p:cNvPicPr>
            <a:picLocks noChangeAspect="1"/>
          </p:cNvPicPr>
          <p:nvPr/>
        </p:nvPicPr>
        <p:blipFill>
          <a:blip r:embed="rId4"/>
          <a:stretch>
            <a:fillRect/>
          </a:stretch>
        </p:blipFill>
        <p:spPr>
          <a:xfrm>
            <a:off x="69611" y="7343493"/>
            <a:ext cx="498255" cy="607621"/>
          </a:xfrm>
          <a:prstGeom prst="rect">
            <a:avLst/>
          </a:prstGeom>
        </p:spPr>
      </p:pic>
      <p:sp>
        <p:nvSpPr>
          <p:cNvPr id="2" name="Slide Number Placeholder 1">
            <a:extLst>
              <a:ext uri="{FF2B5EF4-FFF2-40B4-BE49-F238E27FC236}">
                <a16:creationId xmlns:a16="http://schemas.microsoft.com/office/drawing/2014/main" id="{123C9503-BDEF-4440-9E4D-AA656F257FCC}"/>
              </a:ext>
            </a:extLst>
          </p:cNvPr>
          <p:cNvSpPr>
            <a:spLocks noGrp="1"/>
          </p:cNvSpPr>
          <p:nvPr>
            <p:ph type="sldNum" sz="quarter" idx="12"/>
          </p:nvPr>
        </p:nvSpPr>
        <p:spPr/>
        <p:txBody>
          <a:bodyPr/>
          <a:lstStyle/>
          <a:p>
            <a:fld id="{5819A377-BB9A-4097-BC5F-23F0FB64397F}" type="slidenum">
              <a:rPr lang="en-GB" smtClean="0"/>
              <a:t>14</a:t>
            </a:fld>
            <a:endParaRPr lang="en-GB"/>
          </a:p>
        </p:txBody>
      </p:sp>
    </p:spTree>
    <p:extLst>
      <p:ext uri="{BB962C8B-B14F-4D97-AF65-F5344CB8AC3E}">
        <p14:creationId xmlns:p14="http://schemas.microsoft.com/office/powerpoint/2010/main" val="238324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24" y="-36512"/>
            <a:ext cx="6983387" cy="400110"/>
          </a:xfrm>
          <a:prstGeom prst="rect">
            <a:avLst/>
          </a:prstGeom>
          <a:noFill/>
        </p:spPr>
        <p:txBody>
          <a:bodyPr wrap="none" rtlCol="0">
            <a:spAutoFit/>
          </a:bodyPr>
          <a:lstStyle/>
          <a:p>
            <a:r>
              <a:rPr lang="en-GB" sz="2000" b="1" u="sng" dirty="0">
                <a:latin typeface="Candy Round BTN" panose="020F0604020102040306" pitchFamily="34" charset="0"/>
              </a:rPr>
              <a:t>Why was there increase in support for the Nazi Party 1929 – 32?</a:t>
            </a:r>
          </a:p>
        </p:txBody>
      </p:sp>
      <p:sp>
        <p:nvSpPr>
          <p:cNvPr id="4" name="Rectangle 3"/>
          <p:cNvSpPr/>
          <p:nvPr/>
        </p:nvSpPr>
        <p:spPr>
          <a:xfrm>
            <a:off x="8" y="251520"/>
            <a:ext cx="6857992" cy="468783"/>
          </a:xfrm>
          <a:prstGeom prst="rect">
            <a:avLst/>
          </a:prstGeom>
        </p:spPr>
        <p:txBody>
          <a:bodyPr wrap="square">
            <a:spAutoFit/>
          </a:bodyPr>
          <a:lstStyle/>
          <a:p>
            <a:pPr>
              <a:lnSpc>
                <a:spcPct val="115000"/>
              </a:lnSpc>
              <a:spcAft>
                <a:spcPts val="1000"/>
              </a:spcAft>
            </a:pPr>
            <a:r>
              <a:rPr lang="en-GB" sz="1100" dirty="0">
                <a:latin typeface="Candy Round BTN" panose="020F0604020102040306" pitchFamily="34" charset="0"/>
                <a:ea typeface="Calibri" panose="020F0502020204030204" pitchFamily="34" charset="0"/>
                <a:cs typeface="Times New Roman" panose="02020603050405020304" pitchFamily="18" charset="0"/>
              </a:rPr>
              <a:t>In this period, the Nazis reorganised to benefit from the Weimar Republic’s weaknesses and economic problems. Hitler’s appeal as a leader also benefited them.</a:t>
            </a:r>
          </a:p>
        </p:txBody>
      </p:sp>
      <p:sp>
        <p:nvSpPr>
          <p:cNvPr id="3" name="Rectangle 2"/>
          <p:cNvSpPr/>
          <p:nvPr/>
        </p:nvSpPr>
        <p:spPr>
          <a:xfrm>
            <a:off x="1988840" y="539552"/>
            <a:ext cx="2952328"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100" b="1" u="sng" dirty="0">
                <a:latin typeface="Candy Round BTN" panose="020F0604020102040306" pitchFamily="34" charset="0"/>
              </a:rPr>
              <a:t>Wall Street Crash, USA, October 1929</a:t>
            </a:r>
          </a:p>
          <a:p>
            <a:r>
              <a:rPr lang="en-GB" sz="1100" dirty="0">
                <a:latin typeface="Candy Round BTN" panose="020F0604020102040306" pitchFamily="34" charset="0"/>
              </a:rPr>
              <a:t>US companies lost billions of dollars in value overnight. Many banks and businesses were ruined, and worldwide depression resulted.</a:t>
            </a:r>
          </a:p>
        </p:txBody>
      </p:sp>
      <p:sp>
        <p:nvSpPr>
          <p:cNvPr id="5" name="Down Arrow 4"/>
          <p:cNvSpPr/>
          <p:nvPr/>
        </p:nvSpPr>
        <p:spPr>
          <a:xfrm>
            <a:off x="3271392" y="1331640"/>
            <a:ext cx="144020"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p:cNvSpPr/>
          <p:nvPr/>
        </p:nvSpPr>
        <p:spPr>
          <a:xfrm>
            <a:off x="1656184" y="1475656"/>
            <a:ext cx="3429000" cy="430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GB" sz="1100" b="1" dirty="0">
                <a:latin typeface="Candy Round BTN" panose="020F0604020102040306" pitchFamily="34" charset="0"/>
              </a:rPr>
              <a:t>US stopped lending money to Germany and demanded all loans to be repaid.</a:t>
            </a:r>
          </a:p>
        </p:txBody>
      </p:sp>
      <p:sp>
        <p:nvSpPr>
          <p:cNvPr id="7" name="Right Arrow 6"/>
          <p:cNvSpPr/>
          <p:nvPr/>
        </p:nvSpPr>
        <p:spPr>
          <a:xfrm rot="7594926">
            <a:off x="2507625" y="1893250"/>
            <a:ext cx="324036" cy="21602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188640" y="2123728"/>
            <a:ext cx="2622988"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b="1" u="sng" dirty="0">
                <a:latin typeface="Candy Round BTN" panose="020F0604020102040306" pitchFamily="34" charset="0"/>
              </a:rPr>
              <a:t>German businesses</a:t>
            </a:r>
          </a:p>
          <a:p>
            <a:pPr lvl="0"/>
            <a:r>
              <a:rPr lang="en-GB" sz="1100" dirty="0">
                <a:latin typeface="Candy Round BTN" panose="020F0604020102040306" pitchFamily="34" charset="0"/>
              </a:rPr>
              <a:t>Had to pay back loans</a:t>
            </a:r>
          </a:p>
          <a:p>
            <a:pPr lvl="0"/>
            <a:r>
              <a:rPr lang="en-GB" sz="1100" dirty="0">
                <a:latin typeface="Candy Round BTN" panose="020F0604020102040306" pitchFamily="34" charset="0"/>
              </a:rPr>
              <a:t>Received no more investment from the US</a:t>
            </a:r>
          </a:p>
          <a:p>
            <a:pPr lvl="0"/>
            <a:r>
              <a:rPr lang="en-GB" sz="1100" dirty="0">
                <a:latin typeface="Candy Round BTN" panose="020F0604020102040306" pitchFamily="34" charset="0"/>
              </a:rPr>
              <a:t>Had to pay increased taxes to government </a:t>
            </a:r>
          </a:p>
        </p:txBody>
      </p:sp>
      <p:sp>
        <p:nvSpPr>
          <p:cNvPr id="9" name="Right Arrow 8"/>
          <p:cNvSpPr/>
          <p:nvPr/>
        </p:nvSpPr>
        <p:spPr>
          <a:xfrm rot="2771129">
            <a:off x="3906258" y="1827419"/>
            <a:ext cx="275506" cy="23187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0" name="Rectangle 9"/>
          <p:cNvSpPr/>
          <p:nvPr/>
        </p:nvSpPr>
        <p:spPr>
          <a:xfrm>
            <a:off x="3343402" y="2075441"/>
            <a:ext cx="3170437"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b="1" u="sng" dirty="0">
                <a:latin typeface="Candy Round BTN" panose="020F0604020102040306" pitchFamily="34" charset="0"/>
              </a:rPr>
              <a:t>German government </a:t>
            </a:r>
          </a:p>
          <a:p>
            <a:pPr lvl="0"/>
            <a:r>
              <a:rPr lang="en-GB" sz="1100" dirty="0">
                <a:latin typeface="Candy Round BTN" panose="020F0604020102040306" pitchFamily="34" charset="0"/>
              </a:rPr>
              <a:t>Couldn’t borrow money from the US</a:t>
            </a:r>
          </a:p>
          <a:p>
            <a:pPr lvl="0"/>
            <a:r>
              <a:rPr lang="en-GB" sz="1100" dirty="0">
                <a:latin typeface="Candy Round BTN" panose="020F0604020102040306" pitchFamily="34" charset="0"/>
              </a:rPr>
              <a:t>Refused to print more money</a:t>
            </a:r>
          </a:p>
          <a:p>
            <a:pPr lvl="0"/>
            <a:r>
              <a:rPr lang="en-GB" sz="1100" dirty="0">
                <a:latin typeface="Candy Round BTN" panose="020F0604020102040306" pitchFamily="34" charset="0"/>
              </a:rPr>
              <a:t>Increased taxes</a:t>
            </a:r>
          </a:p>
          <a:p>
            <a:pPr lvl="0"/>
            <a:r>
              <a:rPr lang="en-GB" sz="1100" dirty="0">
                <a:latin typeface="Candy Round BTN" panose="020F0604020102040306" pitchFamily="34" charset="0"/>
              </a:rPr>
              <a:t>Made cuts in unemployment benefit</a:t>
            </a:r>
          </a:p>
          <a:p>
            <a:pPr lvl="0"/>
            <a:r>
              <a:rPr lang="en-GB" sz="1100" dirty="0">
                <a:latin typeface="Candy Round BTN" panose="020F0604020102040306" pitchFamily="34" charset="0"/>
              </a:rPr>
              <a:t>Government workers had wages cut and some lost their jobs.</a:t>
            </a:r>
          </a:p>
        </p:txBody>
      </p:sp>
      <p:sp>
        <p:nvSpPr>
          <p:cNvPr id="11" name="Rectangle 10"/>
          <p:cNvSpPr/>
          <p:nvPr/>
        </p:nvSpPr>
        <p:spPr>
          <a:xfrm>
            <a:off x="44624" y="3203848"/>
            <a:ext cx="3730724" cy="9387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100" b="1" u="sng" dirty="0">
                <a:latin typeface="Candy Round BTN" panose="020F0604020102040306" pitchFamily="34" charset="0"/>
              </a:rPr>
              <a:t>German people</a:t>
            </a:r>
          </a:p>
          <a:p>
            <a:pPr lvl="0"/>
            <a:r>
              <a:rPr lang="en-GB" sz="1100" dirty="0">
                <a:latin typeface="Candy Round BTN" panose="020F0604020102040306" pitchFamily="34" charset="0"/>
              </a:rPr>
              <a:t>Businesses reduced staff or closed</a:t>
            </a:r>
          </a:p>
          <a:p>
            <a:pPr lvl="0"/>
            <a:r>
              <a:rPr lang="en-GB" sz="1100" dirty="0">
                <a:latin typeface="Candy Round BTN" panose="020F0604020102040306" pitchFamily="34" charset="0"/>
              </a:rPr>
              <a:t>Millions of workers and farm labourers lost their jobs</a:t>
            </a:r>
          </a:p>
          <a:p>
            <a:pPr lvl="0"/>
            <a:r>
              <a:rPr lang="en-GB" sz="1100" dirty="0">
                <a:latin typeface="Candy Round BTN" panose="020F0604020102040306" pitchFamily="34" charset="0"/>
              </a:rPr>
              <a:t>Young people were badly affected by job losses</a:t>
            </a:r>
          </a:p>
          <a:p>
            <a:pPr lvl="0"/>
            <a:r>
              <a:rPr lang="en-GB" sz="1100" dirty="0">
                <a:latin typeface="Candy Round BTN" panose="020F0604020102040306" pitchFamily="34" charset="0"/>
              </a:rPr>
              <a:t>With no work, and benefits slashed, families suffered terrible poverty. </a:t>
            </a:r>
          </a:p>
        </p:txBody>
      </p:sp>
      <p:cxnSp>
        <p:nvCxnSpPr>
          <p:cNvPr id="17" name="Straight Connector 16"/>
          <p:cNvCxnSpPr/>
          <p:nvPr/>
        </p:nvCxnSpPr>
        <p:spPr>
          <a:xfrm flipH="1" flipV="1">
            <a:off x="504304" y="4788023"/>
            <a:ext cx="332408" cy="144017"/>
          </a:xfrm>
          <a:prstGeom prst="line">
            <a:avLst/>
          </a:prstGeom>
        </p:spPr>
        <p:style>
          <a:lnRef idx="1">
            <a:schemeClr val="dk1"/>
          </a:lnRef>
          <a:fillRef idx="0">
            <a:schemeClr val="dk1"/>
          </a:fillRef>
          <a:effectRef idx="0">
            <a:schemeClr val="dk1"/>
          </a:effectRef>
          <a:fontRef idx="minor">
            <a:schemeClr val="tx1"/>
          </a:fontRef>
        </p:style>
      </p:cxnSp>
      <p:sp>
        <p:nvSpPr>
          <p:cNvPr id="12" name="Down Arrow 11"/>
          <p:cNvSpPr/>
          <p:nvPr/>
        </p:nvSpPr>
        <p:spPr>
          <a:xfrm>
            <a:off x="1844824" y="2893169"/>
            <a:ext cx="144016" cy="43891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ight Arrow 12"/>
          <p:cNvSpPr/>
          <p:nvPr/>
        </p:nvSpPr>
        <p:spPr>
          <a:xfrm rot="8341840">
            <a:off x="3235785" y="3236565"/>
            <a:ext cx="269799" cy="835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4" name="Straight Connector 13"/>
          <p:cNvCxnSpPr/>
          <p:nvPr/>
        </p:nvCxnSpPr>
        <p:spPr>
          <a:xfrm flipV="1">
            <a:off x="-27384" y="4355976"/>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0" y="4390864"/>
            <a:ext cx="1008609" cy="261610"/>
          </a:xfrm>
          <a:prstGeom prst="rect">
            <a:avLst/>
          </a:prstGeom>
          <a:noFill/>
        </p:spPr>
        <p:txBody>
          <a:bodyPr wrap="none" rtlCol="0">
            <a:spAutoFit/>
          </a:bodyPr>
          <a:lstStyle/>
          <a:p>
            <a:r>
              <a:rPr lang="en-GB" sz="1100" b="1" u="sng" dirty="0">
                <a:latin typeface="Candy Round BTN" panose="020F0604020102040306" pitchFamily="34" charset="0"/>
              </a:rPr>
              <a:t>The Hitler Appeal</a:t>
            </a:r>
          </a:p>
        </p:txBody>
      </p:sp>
      <p:sp>
        <p:nvSpPr>
          <p:cNvPr id="18" name="TextBox 17"/>
          <p:cNvSpPr txBox="1"/>
          <p:nvPr/>
        </p:nvSpPr>
        <p:spPr>
          <a:xfrm>
            <a:off x="-42722" y="4672131"/>
            <a:ext cx="663410" cy="600164"/>
          </a:xfrm>
          <a:prstGeom prst="rect">
            <a:avLst/>
          </a:prstGeom>
          <a:noFill/>
        </p:spPr>
        <p:txBody>
          <a:bodyPr wrap="square" rtlCol="0">
            <a:spAutoFit/>
          </a:bodyPr>
          <a:lstStyle/>
          <a:p>
            <a:r>
              <a:rPr lang="en-GB" sz="1100" dirty="0">
                <a:latin typeface="Candy Round BTN" panose="020F0604020102040306" pitchFamily="34" charset="0"/>
              </a:rPr>
              <a:t>He was a strong leader</a:t>
            </a:r>
          </a:p>
        </p:txBody>
      </p:sp>
      <p:cxnSp>
        <p:nvCxnSpPr>
          <p:cNvPr id="20" name="Straight Connector 19"/>
          <p:cNvCxnSpPr/>
          <p:nvPr/>
        </p:nvCxnSpPr>
        <p:spPr>
          <a:xfrm flipH="1">
            <a:off x="504304" y="5272295"/>
            <a:ext cx="332408" cy="235809"/>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9286" y="5371346"/>
            <a:ext cx="663410" cy="784830"/>
          </a:xfrm>
          <a:prstGeom prst="rect">
            <a:avLst/>
          </a:prstGeom>
          <a:noFill/>
        </p:spPr>
        <p:txBody>
          <a:bodyPr wrap="square" rtlCol="0">
            <a:spAutoFit/>
          </a:bodyPr>
          <a:lstStyle/>
          <a:p>
            <a:r>
              <a:rPr lang="en-GB" sz="900" dirty="0">
                <a:latin typeface="Candy Round BTN" panose="020F0604020102040306" pitchFamily="34" charset="0"/>
              </a:rPr>
              <a:t>His image appeared on most publicity material </a:t>
            </a:r>
          </a:p>
        </p:txBody>
      </p:sp>
      <p:cxnSp>
        <p:nvCxnSpPr>
          <p:cNvPr id="23" name="Straight Connector 22"/>
          <p:cNvCxnSpPr/>
          <p:nvPr/>
        </p:nvCxnSpPr>
        <p:spPr>
          <a:xfrm flipV="1">
            <a:off x="1268760" y="4652474"/>
            <a:ext cx="231374" cy="319739"/>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1497343" y="4404177"/>
            <a:ext cx="1036441" cy="707886"/>
          </a:xfrm>
          <a:prstGeom prst="rect">
            <a:avLst/>
          </a:prstGeom>
          <a:noFill/>
        </p:spPr>
        <p:txBody>
          <a:bodyPr wrap="square" rtlCol="0">
            <a:spAutoFit/>
          </a:bodyPr>
          <a:lstStyle/>
          <a:p>
            <a:r>
              <a:rPr lang="en-GB" sz="1000" dirty="0">
                <a:latin typeface="Candy Round BTN" panose="020F0604020102040306" pitchFamily="34" charset="0"/>
              </a:rPr>
              <a:t>He travelled around the country giving speeches and talking on the radio </a:t>
            </a:r>
          </a:p>
        </p:txBody>
      </p:sp>
      <p:cxnSp>
        <p:nvCxnSpPr>
          <p:cNvPr id="27" name="Straight Connector 26"/>
          <p:cNvCxnSpPr/>
          <p:nvPr/>
        </p:nvCxnSpPr>
        <p:spPr>
          <a:xfrm flipV="1">
            <a:off x="1268760" y="5554001"/>
            <a:ext cx="387424" cy="98119"/>
          </a:xfrm>
          <a:prstGeom prst="line">
            <a:avLst/>
          </a:prstGeom>
        </p:spPr>
        <p:style>
          <a:lnRef idx="1">
            <a:schemeClr val="dk1"/>
          </a:lnRef>
          <a:fillRef idx="0">
            <a:schemeClr val="dk1"/>
          </a:fillRef>
          <a:effectRef idx="0">
            <a:schemeClr val="dk1"/>
          </a:effectRef>
          <a:fontRef idx="minor">
            <a:schemeClr val="tx1"/>
          </a:fontRef>
        </p:style>
      </p:cxnSp>
      <p:pic>
        <p:nvPicPr>
          <p:cNvPr id="1026" name="Picture 2" descr="Image result for adolf hitl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73" y="4788023"/>
            <a:ext cx="793161" cy="95981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610239" y="5364088"/>
            <a:ext cx="1026673" cy="900246"/>
          </a:xfrm>
          <a:prstGeom prst="rect">
            <a:avLst/>
          </a:prstGeom>
          <a:noFill/>
        </p:spPr>
        <p:txBody>
          <a:bodyPr wrap="square" rtlCol="0">
            <a:spAutoFit/>
          </a:bodyPr>
          <a:lstStyle/>
          <a:p>
            <a:r>
              <a:rPr lang="en-GB" sz="1050" dirty="0">
                <a:latin typeface="Candy Round BTN" panose="020F0604020102040306" pitchFamily="34" charset="0"/>
              </a:rPr>
              <a:t>The party adopted modern technology, e.g. aeroplanes </a:t>
            </a:r>
          </a:p>
        </p:txBody>
      </p:sp>
      <p:cxnSp>
        <p:nvCxnSpPr>
          <p:cNvPr id="30" name="Straight Connector 29"/>
          <p:cNvCxnSpPr/>
          <p:nvPr/>
        </p:nvCxnSpPr>
        <p:spPr>
          <a:xfrm flipV="1">
            <a:off x="21245" y="6300192"/>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492896" y="4417819"/>
            <a:ext cx="4329202" cy="2031325"/>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050" b="1" dirty="0">
                <a:latin typeface="Candy Round BTN" panose="020F0604020102040306" pitchFamily="34" charset="0"/>
              </a:rPr>
              <a:t>Hitler’s propaganda</a:t>
            </a:r>
          </a:p>
          <a:p>
            <a:r>
              <a:rPr lang="en-GB" sz="1050" dirty="0">
                <a:latin typeface="Candy Round BTN" panose="020F0604020102040306" pitchFamily="34" charset="0"/>
              </a:rPr>
              <a:t>Using propaganda techniques, Hitler persuaded:</a:t>
            </a:r>
          </a:p>
          <a:p>
            <a:pPr lvl="0"/>
            <a:r>
              <a:rPr lang="en-GB" sz="1050" dirty="0">
                <a:latin typeface="Candy Round BTN" panose="020F0604020102040306" pitchFamily="34" charset="0"/>
              </a:rPr>
              <a:t>Business people that he could solve the economic crisis. </a:t>
            </a:r>
          </a:p>
          <a:p>
            <a:pPr lvl="0"/>
            <a:r>
              <a:rPr lang="en-GB" sz="1050" dirty="0">
                <a:latin typeface="Candy Round BTN" panose="020F0604020102040306" pitchFamily="34" charset="0"/>
              </a:rPr>
              <a:t>Working class people that he could give them work and food</a:t>
            </a:r>
          </a:p>
          <a:p>
            <a:pPr lvl="0"/>
            <a:r>
              <a:rPr lang="en-GB" sz="1050" dirty="0">
                <a:latin typeface="Candy Round BTN" panose="020F0604020102040306" pitchFamily="34" charset="0"/>
              </a:rPr>
              <a:t>Middle class people that he could protect them from the communists, solve the economic crisis and return Germany to traditional values. </a:t>
            </a:r>
          </a:p>
          <a:p>
            <a:pPr lvl="0"/>
            <a:r>
              <a:rPr lang="en-GB" sz="1050" dirty="0">
                <a:latin typeface="Candy Round BTN" panose="020F0604020102040306" pitchFamily="34" charset="0"/>
              </a:rPr>
              <a:t>Rural communities that he could protect them from the communists, who might seize their land. </a:t>
            </a:r>
          </a:p>
          <a:p>
            <a:pPr lvl="0"/>
            <a:r>
              <a:rPr lang="en-GB" sz="1050" dirty="0">
                <a:latin typeface="Candy Round BTN" panose="020F0604020102040306" pitchFamily="34" charset="0"/>
              </a:rPr>
              <a:t>Young people to join him by providing something exciting for them to be part of</a:t>
            </a:r>
          </a:p>
          <a:p>
            <a:pPr lvl="0"/>
            <a:r>
              <a:rPr lang="en-GB" sz="1050" dirty="0">
                <a:latin typeface="Candy Round BTN" panose="020F0604020102040306" pitchFamily="34" charset="0"/>
              </a:rPr>
              <a:t>Women that the Nazis were the best party to save the nation and their families</a:t>
            </a:r>
          </a:p>
        </p:txBody>
      </p:sp>
      <p:sp>
        <p:nvSpPr>
          <p:cNvPr id="31" name="TextBox 30"/>
          <p:cNvSpPr txBox="1"/>
          <p:nvPr/>
        </p:nvSpPr>
        <p:spPr>
          <a:xfrm>
            <a:off x="220135" y="7836980"/>
            <a:ext cx="6637865" cy="1200329"/>
          </a:xfrm>
          <a:prstGeom prst="rect">
            <a:avLst/>
          </a:prstGeom>
          <a:noFill/>
        </p:spPr>
        <p:txBody>
          <a:bodyPr wrap="square" rtlCol="0">
            <a:spAutoFit/>
          </a:bodyPr>
          <a:lstStyle/>
          <a:p>
            <a:r>
              <a:rPr lang="en-GB" sz="1200" b="1" u="sng" dirty="0">
                <a:latin typeface="Candy Round BTN" panose="020F0604020102040306" pitchFamily="34" charset="0"/>
              </a:rPr>
              <a:t>Explain why the Nazis gained support 1929 – 32?</a:t>
            </a:r>
            <a:br>
              <a:rPr lang="en-GB" sz="1200" dirty="0">
                <a:latin typeface="Candy Round BTN" panose="020F0604020102040306" pitchFamily="34" charset="0"/>
              </a:rPr>
            </a:br>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34" name="Picture 33"/>
          <p:cNvPicPr>
            <a:picLocks noChangeAspect="1"/>
          </p:cNvPicPr>
          <p:nvPr/>
        </p:nvPicPr>
        <p:blipFill>
          <a:blip r:embed="rId4"/>
          <a:stretch>
            <a:fillRect/>
          </a:stretch>
        </p:blipFill>
        <p:spPr>
          <a:xfrm>
            <a:off x="21245" y="7956376"/>
            <a:ext cx="249128" cy="303811"/>
          </a:xfrm>
          <a:prstGeom prst="rect">
            <a:avLst/>
          </a:prstGeom>
        </p:spPr>
      </p:pic>
      <p:cxnSp>
        <p:nvCxnSpPr>
          <p:cNvPr id="35" name="Straight Connector 34"/>
          <p:cNvCxnSpPr/>
          <p:nvPr/>
        </p:nvCxnSpPr>
        <p:spPr>
          <a:xfrm flipV="1">
            <a:off x="70466" y="7813564"/>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4415375" y="7020272"/>
            <a:ext cx="2406723"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latin typeface="Candy Round BTN" panose="020F0604020102040306" pitchFamily="34" charset="0"/>
              </a:rPr>
              <a:t>Remember that, until the economic problems after 1929, the Nazis had very little successes in elections</a:t>
            </a:r>
          </a:p>
        </p:txBody>
      </p:sp>
      <p:sp>
        <p:nvSpPr>
          <p:cNvPr id="36" name="Down Arrow 35"/>
          <p:cNvSpPr/>
          <p:nvPr/>
        </p:nvSpPr>
        <p:spPr>
          <a:xfrm>
            <a:off x="5733256" y="7666603"/>
            <a:ext cx="216024" cy="4416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TextBox 15"/>
          <p:cNvSpPr txBox="1"/>
          <p:nvPr/>
        </p:nvSpPr>
        <p:spPr>
          <a:xfrm>
            <a:off x="70466" y="6398622"/>
            <a:ext cx="6670902" cy="261610"/>
          </a:xfrm>
          <a:prstGeom prst="rect">
            <a:avLst/>
          </a:prstGeom>
          <a:noFill/>
        </p:spPr>
        <p:txBody>
          <a:bodyPr wrap="square" rtlCol="0">
            <a:spAutoFit/>
          </a:bodyPr>
          <a:lstStyle/>
          <a:p>
            <a:r>
              <a:rPr lang="en-GB" sz="1100" b="1" u="sng" dirty="0">
                <a:latin typeface="Candy Round BTN" panose="020F0604020102040306" pitchFamily="34" charset="0"/>
              </a:rPr>
              <a:t>The effect the Enabling Act had on trade unions and political parties</a:t>
            </a:r>
          </a:p>
        </p:txBody>
      </p:sp>
      <p:sp>
        <p:nvSpPr>
          <p:cNvPr id="19" name="Rectangle 18"/>
          <p:cNvSpPr/>
          <p:nvPr/>
        </p:nvSpPr>
        <p:spPr>
          <a:xfrm>
            <a:off x="120823" y="6543098"/>
            <a:ext cx="2066877" cy="1277273"/>
          </a:xfrm>
          <a:prstGeom prst="rect">
            <a:avLst/>
          </a:prstGeom>
        </p:spPr>
        <p:txBody>
          <a:bodyPr wrap="square">
            <a:spAutoFit/>
          </a:bodyPr>
          <a:lstStyle/>
          <a:p>
            <a:r>
              <a:rPr lang="en-GB" sz="1100" dirty="0">
                <a:latin typeface="Candy Round BTN" panose="020F0604020102040306" pitchFamily="34" charset="0"/>
              </a:rPr>
              <a:t>Economic problems</a:t>
            </a:r>
          </a:p>
          <a:p>
            <a:r>
              <a:rPr lang="en-GB" sz="1100" dirty="0">
                <a:latin typeface="Candy Round BTN" panose="020F0604020102040306" pitchFamily="34" charset="0"/>
              </a:rPr>
              <a:t>Unemployment </a:t>
            </a:r>
          </a:p>
          <a:p>
            <a:r>
              <a:rPr lang="en-GB" sz="1100" dirty="0">
                <a:latin typeface="Candy Round BTN" panose="020F0604020102040306" pitchFamily="34" charset="0"/>
              </a:rPr>
              <a:t>Dissatisfaction with weak Weimar government </a:t>
            </a:r>
          </a:p>
          <a:p>
            <a:r>
              <a:rPr lang="en-GB" sz="1100" dirty="0">
                <a:latin typeface="Candy Round BTN" panose="020F0604020102040306" pitchFamily="34" charset="0"/>
              </a:rPr>
              <a:t>Increased membership of extreme left and right wing parties. </a:t>
            </a:r>
          </a:p>
        </p:txBody>
      </p:sp>
      <p:sp>
        <p:nvSpPr>
          <p:cNvPr id="21" name="Rectangle 20"/>
          <p:cNvSpPr/>
          <p:nvPr/>
        </p:nvSpPr>
        <p:spPr>
          <a:xfrm>
            <a:off x="2187700" y="6608634"/>
            <a:ext cx="2105396" cy="12049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050" dirty="0">
                <a:latin typeface="Candy Round BTN" panose="020F0604020102040306" pitchFamily="34" charset="0"/>
              </a:rPr>
              <a:t>Support for the Communist party grew during this period but the Nazi Party grew faster. Support for the Communist Party was mainly from the working classes living in cities who wanted a party that could protect their jobs and wages. </a:t>
            </a:r>
          </a:p>
        </p:txBody>
      </p:sp>
      <p:sp>
        <p:nvSpPr>
          <p:cNvPr id="24" name="Right Arrow 23"/>
          <p:cNvSpPr/>
          <p:nvPr/>
        </p:nvSpPr>
        <p:spPr>
          <a:xfrm rot="10800000">
            <a:off x="1926111" y="7055375"/>
            <a:ext cx="261589"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5" name="Picture 2" descr="Image result for bank panic germany 1931">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823" y="711842"/>
            <a:ext cx="1467544" cy="1094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od distribution berlin 1931">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5152010" y="547879"/>
            <a:ext cx="1576652" cy="12958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all street crash germany">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5348" y="3203847"/>
            <a:ext cx="2953314" cy="1066959"/>
          </a:xfrm>
          <a:prstGeom prst="rect">
            <a:avLst/>
          </a:prstGeom>
          <a:noFill/>
          <a:extLst>
            <a:ext uri="{909E8E84-426E-40DD-AFC4-6F175D3DCCD1}">
              <a14:hiddenFill xmlns:a14="http://schemas.microsoft.com/office/drawing/2010/main">
                <a:solidFill>
                  <a:srgbClr val="FFFFFF"/>
                </a:solidFill>
              </a14:hiddenFill>
            </a:ext>
          </a:extLst>
        </p:spPr>
      </p:pic>
      <p:sp>
        <p:nvSpPr>
          <p:cNvPr id="32" name="Slide Number Placeholder 31">
            <a:extLst>
              <a:ext uri="{FF2B5EF4-FFF2-40B4-BE49-F238E27FC236}">
                <a16:creationId xmlns:a16="http://schemas.microsoft.com/office/drawing/2014/main" id="{671FA896-21C5-40CE-8B4C-B2DA4C2E571B}"/>
              </a:ext>
            </a:extLst>
          </p:cNvPr>
          <p:cNvSpPr>
            <a:spLocks noGrp="1"/>
          </p:cNvSpPr>
          <p:nvPr>
            <p:ph type="sldNum" sz="quarter" idx="12"/>
          </p:nvPr>
        </p:nvSpPr>
        <p:spPr/>
        <p:txBody>
          <a:bodyPr/>
          <a:lstStyle/>
          <a:p>
            <a:fld id="{5819A377-BB9A-4097-BC5F-23F0FB64397F}" type="slidenum">
              <a:rPr lang="en-GB" smtClean="0"/>
              <a:t>15</a:t>
            </a:fld>
            <a:endParaRPr lang="en-GB"/>
          </a:p>
        </p:txBody>
      </p:sp>
    </p:spTree>
    <p:extLst>
      <p:ext uri="{BB962C8B-B14F-4D97-AF65-F5344CB8AC3E}">
        <p14:creationId xmlns:p14="http://schemas.microsoft.com/office/powerpoint/2010/main" val="409765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4744" y="-36512"/>
            <a:ext cx="4551439" cy="400110"/>
          </a:xfrm>
          <a:prstGeom prst="rect">
            <a:avLst/>
          </a:prstGeom>
          <a:noFill/>
        </p:spPr>
        <p:txBody>
          <a:bodyPr wrap="none" rtlCol="0">
            <a:spAutoFit/>
          </a:bodyPr>
          <a:lstStyle/>
          <a:p>
            <a:r>
              <a:rPr lang="en-GB" sz="2000" b="1" u="sng" dirty="0">
                <a:latin typeface="Candy Round BTN" panose="020F0604020102040306" pitchFamily="34" charset="0"/>
              </a:rPr>
              <a:t>What were the key political developments in 1932?</a:t>
            </a:r>
          </a:p>
        </p:txBody>
      </p:sp>
      <p:sp>
        <p:nvSpPr>
          <p:cNvPr id="5" name="Rectangle 4"/>
          <p:cNvSpPr/>
          <p:nvPr/>
        </p:nvSpPr>
        <p:spPr>
          <a:xfrm>
            <a:off x="-27384" y="683568"/>
            <a:ext cx="3097498" cy="1277273"/>
          </a:xfrm>
          <a:prstGeom prst="rect">
            <a:avLst/>
          </a:prstGeom>
        </p:spPr>
        <p:txBody>
          <a:bodyPr wrap="square">
            <a:spAutoFit/>
          </a:bodyPr>
          <a:lstStyle/>
          <a:p>
            <a:r>
              <a:rPr lang="en-GB" sz="1100" b="1" u="sng" dirty="0">
                <a:latin typeface="Candy Round BTN" panose="020F0604020102040306" pitchFamily="34" charset="0"/>
              </a:rPr>
              <a:t>The four key players</a:t>
            </a:r>
          </a:p>
          <a:p>
            <a:r>
              <a:rPr lang="en-GB" sz="1100" b="1" u="sng" dirty="0">
                <a:latin typeface="Candy Round BTN" panose="020F0604020102040306" pitchFamily="34" charset="0"/>
              </a:rPr>
              <a:t>Paul von Hindenburg </a:t>
            </a:r>
            <a:r>
              <a:rPr lang="en-GB" sz="1100" dirty="0">
                <a:latin typeface="Candy Round BTN" panose="020F0604020102040306" pitchFamily="34" charset="0"/>
              </a:rPr>
              <a:t>– hero of the First World War and President of the Weimar Republic</a:t>
            </a:r>
          </a:p>
          <a:p>
            <a:r>
              <a:rPr lang="en-GB" sz="1100" b="1" u="sng" dirty="0">
                <a:latin typeface="Candy Round BTN" panose="020F0604020102040306" pitchFamily="34" charset="0"/>
              </a:rPr>
              <a:t>Heinrich </a:t>
            </a:r>
            <a:r>
              <a:rPr lang="en-GB" sz="1100" b="1" u="sng" dirty="0" err="1">
                <a:latin typeface="Candy Round BTN" panose="020F0604020102040306" pitchFamily="34" charset="0"/>
              </a:rPr>
              <a:t>Bruning</a:t>
            </a:r>
            <a:r>
              <a:rPr lang="en-GB" sz="1100" b="1" u="sng" dirty="0">
                <a:latin typeface="Candy Round BTN" panose="020F0604020102040306" pitchFamily="34" charset="0"/>
              </a:rPr>
              <a:t> </a:t>
            </a:r>
            <a:r>
              <a:rPr lang="en-GB" sz="1100" dirty="0">
                <a:latin typeface="Candy Round BTN" panose="020F0604020102040306" pitchFamily="34" charset="0"/>
              </a:rPr>
              <a:t>– the Chancellor.</a:t>
            </a:r>
          </a:p>
          <a:p>
            <a:r>
              <a:rPr lang="en-GB" sz="1100" b="1" u="sng" dirty="0">
                <a:latin typeface="Candy Round BTN" panose="020F0604020102040306" pitchFamily="34" charset="0"/>
              </a:rPr>
              <a:t>General Franz von Papen </a:t>
            </a:r>
            <a:r>
              <a:rPr lang="en-GB" sz="1100" dirty="0">
                <a:latin typeface="Candy Round BTN" panose="020F0604020102040306" pitchFamily="34" charset="0"/>
              </a:rPr>
              <a:t>– the politician and friend of Hindenburg</a:t>
            </a:r>
          </a:p>
          <a:p>
            <a:r>
              <a:rPr lang="en-GB" sz="1100" b="1" u="sng" dirty="0">
                <a:latin typeface="Candy Round BTN" panose="020F0604020102040306" pitchFamily="34" charset="0"/>
              </a:rPr>
              <a:t>Kurt von </a:t>
            </a:r>
            <a:r>
              <a:rPr lang="en-GB" sz="1100" b="1" u="sng" dirty="0" err="1">
                <a:latin typeface="Candy Round BTN" panose="020F0604020102040306" pitchFamily="34" charset="0"/>
              </a:rPr>
              <a:t>Schleicher</a:t>
            </a:r>
            <a:r>
              <a:rPr lang="en-GB" sz="1100" b="1" u="sng" dirty="0">
                <a:latin typeface="Candy Round BTN" panose="020F0604020102040306" pitchFamily="34" charset="0"/>
              </a:rPr>
              <a:t> </a:t>
            </a:r>
            <a:r>
              <a:rPr lang="en-GB" sz="1100" dirty="0">
                <a:latin typeface="Candy Round BTN" panose="020F0604020102040306" pitchFamily="34" charset="0"/>
              </a:rPr>
              <a:t>– the army general </a:t>
            </a:r>
          </a:p>
        </p:txBody>
      </p:sp>
      <p:sp>
        <p:nvSpPr>
          <p:cNvPr id="2" name="Rectangle 1"/>
          <p:cNvSpPr/>
          <p:nvPr/>
        </p:nvSpPr>
        <p:spPr>
          <a:xfrm>
            <a:off x="-45208" y="333450"/>
            <a:ext cx="6903207" cy="430887"/>
          </a:xfrm>
          <a:prstGeom prst="rect">
            <a:avLst/>
          </a:prstGeom>
        </p:spPr>
        <p:txBody>
          <a:bodyPr wrap="square">
            <a:spAutoFit/>
          </a:bodyPr>
          <a:lstStyle/>
          <a:p>
            <a:r>
              <a:rPr lang="en-GB" sz="1100" dirty="0">
                <a:latin typeface="Candy Round BTN" panose="020F0604020102040306" pitchFamily="34" charset="0"/>
              </a:rPr>
              <a:t>The actions of four key people resulted in Hitler being Chancellor. You will need to know who these people were and the sequence of political events.  </a:t>
            </a:r>
          </a:p>
        </p:txBody>
      </p:sp>
      <p:pic>
        <p:nvPicPr>
          <p:cNvPr id="1026" name="Picture 2" descr="Image result for paul von hindenbur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0928" y="683568"/>
            <a:ext cx="864096" cy="1163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einrich bruni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9040" y="683568"/>
            <a:ext cx="936104" cy="11631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urt von schleiche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69160" y="670069"/>
            <a:ext cx="855989" cy="12907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eneral franz von papen">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7272" y="658637"/>
            <a:ext cx="752978" cy="1188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80928" y="1745396"/>
            <a:ext cx="86409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latin typeface="Candy Round BTN" panose="020F0604020102040306" pitchFamily="34" charset="0"/>
              </a:rPr>
              <a:t>Paul Von Hindenburg</a:t>
            </a:r>
          </a:p>
        </p:txBody>
      </p:sp>
      <p:sp>
        <p:nvSpPr>
          <p:cNvPr id="10" name="TextBox 9"/>
          <p:cNvSpPr txBox="1"/>
          <p:nvPr/>
        </p:nvSpPr>
        <p:spPr>
          <a:xfrm>
            <a:off x="3789040" y="1745397"/>
            <a:ext cx="936104"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latin typeface="Candy Round BTN" panose="020F0604020102040306" pitchFamily="34" charset="0"/>
              </a:rPr>
              <a:t>Heinrich </a:t>
            </a:r>
            <a:r>
              <a:rPr lang="en-GB" sz="1100" dirty="0" err="1">
                <a:latin typeface="Candy Round BTN" panose="020F0604020102040306" pitchFamily="34" charset="0"/>
              </a:rPr>
              <a:t>Bruning</a:t>
            </a:r>
            <a:endParaRPr lang="en-GB" sz="1100" dirty="0">
              <a:latin typeface="Candy Round BTN" panose="020F0604020102040306" pitchFamily="34" charset="0"/>
            </a:endParaRPr>
          </a:p>
        </p:txBody>
      </p:sp>
      <p:sp>
        <p:nvSpPr>
          <p:cNvPr id="11" name="TextBox 10"/>
          <p:cNvSpPr txBox="1"/>
          <p:nvPr/>
        </p:nvSpPr>
        <p:spPr>
          <a:xfrm>
            <a:off x="4861053" y="1730496"/>
            <a:ext cx="86409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latin typeface="Candy Round BTN" panose="020F0604020102040306" pitchFamily="34" charset="0"/>
              </a:rPr>
              <a:t>Kurt von </a:t>
            </a:r>
            <a:r>
              <a:rPr lang="en-GB" sz="1100" dirty="0" err="1">
                <a:latin typeface="Candy Round BTN" panose="020F0604020102040306" pitchFamily="34" charset="0"/>
              </a:rPr>
              <a:t>Schleicher</a:t>
            </a:r>
            <a:endParaRPr lang="en-GB" sz="1100" dirty="0">
              <a:latin typeface="Candy Round BTN" panose="020F0604020102040306" pitchFamily="34" charset="0"/>
            </a:endParaRPr>
          </a:p>
        </p:txBody>
      </p:sp>
      <p:sp>
        <p:nvSpPr>
          <p:cNvPr id="12" name="TextBox 11"/>
          <p:cNvSpPr txBox="1"/>
          <p:nvPr/>
        </p:nvSpPr>
        <p:spPr>
          <a:xfrm>
            <a:off x="5877272" y="1691680"/>
            <a:ext cx="86409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latin typeface="Candy Round BTN" panose="020F0604020102040306" pitchFamily="34" charset="0"/>
              </a:rPr>
              <a:t>General Franz von Papen</a:t>
            </a:r>
          </a:p>
        </p:txBody>
      </p:sp>
      <p:cxnSp>
        <p:nvCxnSpPr>
          <p:cNvPr id="13" name="Straight Connector 12"/>
          <p:cNvCxnSpPr/>
          <p:nvPr/>
        </p:nvCxnSpPr>
        <p:spPr>
          <a:xfrm flipV="1">
            <a:off x="10732" y="224432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0732" y="2267744"/>
            <a:ext cx="1250663" cy="261610"/>
          </a:xfrm>
          <a:prstGeom prst="rect">
            <a:avLst/>
          </a:prstGeom>
        </p:spPr>
        <p:txBody>
          <a:bodyPr wrap="none">
            <a:spAutoFit/>
          </a:bodyPr>
          <a:lstStyle/>
          <a:p>
            <a:r>
              <a:rPr lang="en-GB" sz="1100" b="1" u="sng" dirty="0">
                <a:latin typeface="Candy Round BTN" panose="020F0604020102040306" pitchFamily="34" charset="0"/>
              </a:rPr>
              <a:t>Hitler’s road to power </a:t>
            </a:r>
          </a:p>
        </p:txBody>
      </p:sp>
      <p:sp>
        <p:nvSpPr>
          <p:cNvPr id="8" name="Rectangle 7"/>
          <p:cNvSpPr/>
          <p:nvPr/>
        </p:nvSpPr>
        <p:spPr>
          <a:xfrm>
            <a:off x="121850" y="2529354"/>
            <a:ext cx="6619518" cy="45629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p:cNvSpPr txBox="1"/>
          <p:nvPr/>
        </p:nvSpPr>
        <p:spPr>
          <a:xfrm>
            <a:off x="78169" y="2483768"/>
            <a:ext cx="614527" cy="276999"/>
          </a:xfrm>
          <a:prstGeom prst="rect">
            <a:avLst/>
          </a:prstGeom>
          <a:noFill/>
        </p:spPr>
        <p:txBody>
          <a:bodyPr wrap="none" rtlCol="0">
            <a:spAutoFit/>
          </a:bodyPr>
          <a:lstStyle/>
          <a:p>
            <a:r>
              <a:rPr lang="en-GB" sz="1200" b="1" u="sng" dirty="0">
                <a:latin typeface="Candy Round BTN" panose="020F0604020102040306" pitchFamily="34" charset="0"/>
              </a:rPr>
              <a:t>Timeline</a:t>
            </a:r>
          </a:p>
        </p:txBody>
      </p:sp>
      <p:cxnSp>
        <p:nvCxnSpPr>
          <p:cNvPr id="15" name="Straight Connector 14"/>
          <p:cNvCxnSpPr>
            <a:cxnSpLocks/>
            <a:stCxn id="8" idx="0"/>
            <a:endCxn id="8" idx="2"/>
          </p:cNvCxnSpPr>
          <p:nvPr/>
        </p:nvCxnSpPr>
        <p:spPr>
          <a:xfrm>
            <a:off x="3431609" y="2529354"/>
            <a:ext cx="0" cy="4562926"/>
          </a:xfrm>
          <a:prstGeom prst="line">
            <a:avLst/>
          </a:prstGeom>
          <a:ln w="28575"/>
        </p:spPr>
        <p:style>
          <a:lnRef idx="1">
            <a:schemeClr val="dk1"/>
          </a:lnRef>
          <a:fillRef idx="0">
            <a:schemeClr val="dk1"/>
          </a:fillRef>
          <a:effectRef idx="0">
            <a:schemeClr val="dk1"/>
          </a:effectRef>
          <a:fontRef idx="minor">
            <a:schemeClr val="tx1"/>
          </a:fontRef>
        </p:style>
      </p:cxnSp>
      <p:sp>
        <p:nvSpPr>
          <p:cNvPr id="16" name="Rectangle 15"/>
          <p:cNvSpPr/>
          <p:nvPr/>
        </p:nvSpPr>
        <p:spPr>
          <a:xfrm>
            <a:off x="3489428" y="2524284"/>
            <a:ext cx="3276605" cy="430887"/>
          </a:xfrm>
          <a:prstGeom prst="rect">
            <a:avLst/>
          </a:prstGeom>
        </p:spPr>
        <p:txBody>
          <a:bodyPr wrap="square">
            <a:spAutoFit/>
          </a:bodyPr>
          <a:lstStyle/>
          <a:p>
            <a:r>
              <a:rPr lang="en-GB" sz="1100" b="1" dirty="0">
                <a:latin typeface="Candy Round BTN" panose="020F0604020102040306" pitchFamily="34" charset="0"/>
              </a:rPr>
              <a:t>April 1932 </a:t>
            </a:r>
            <a:r>
              <a:rPr lang="en-GB" sz="1100" dirty="0">
                <a:latin typeface="Candy Round BTN" panose="020F0604020102040306" pitchFamily="34" charset="0"/>
              </a:rPr>
              <a:t>– Hindenburg stands for re-election as President. No one party has 50% of the vote.</a:t>
            </a:r>
          </a:p>
        </p:txBody>
      </p:sp>
      <p:sp>
        <p:nvSpPr>
          <p:cNvPr id="17" name="Rectangle 16"/>
          <p:cNvSpPr/>
          <p:nvPr/>
        </p:nvSpPr>
        <p:spPr>
          <a:xfrm>
            <a:off x="72008" y="2699792"/>
            <a:ext cx="3429000" cy="1785104"/>
          </a:xfrm>
          <a:prstGeom prst="rect">
            <a:avLst/>
          </a:prstGeom>
        </p:spPr>
        <p:txBody>
          <a:bodyPr>
            <a:spAutoFit/>
          </a:bodyPr>
          <a:lstStyle/>
          <a:p>
            <a:r>
              <a:rPr lang="en-GB" sz="1100" b="1" dirty="0">
                <a:latin typeface="Candy Round BTN" panose="020F0604020102040306" pitchFamily="34" charset="0"/>
              </a:rPr>
              <a:t>May 1932</a:t>
            </a:r>
            <a:r>
              <a:rPr lang="en-GB" sz="1100" dirty="0">
                <a:latin typeface="Candy Round BTN" panose="020F0604020102040306" pitchFamily="34" charset="0"/>
              </a:rPr>
              <a:t> – Election with Hindenburg being re-elected as President. Hitler increases his share of the vote. Chancellor </a:t>
            </a:r>
            <a:r>
              <a:rPr lang="en-GB" sz="1100" dirty="0" err="1">
                <a:latin typeface="Candy Round BTN" panose="020F0604020102040306" pitchFamily="34" charset="0"/>
              </a:rPr>
              <a:t>Bruning</a:t>
            </a:r>
            <a:r>
              <a:rPr lang="en-GB" sz="1100" dirty="0">
                <a:latin typeface="Candy Round BTN" panose="020F0604020102040306" pitchFamily="34" charset="0"/>
              </a:rPr>
              <a:t> bans the SA and announces a plan to buy up land from landowners and use this to house the unemployed. Both plans are very unpopular and </a:t>
            </a:r>
            <a:r>
              <a:rPr lang="en-GB" sz="1100" dirty="0" err="1">
                <a:latin typeface="Candy Round BTN" panose="020F0604020102040306" pitchFamily="34" charset="0"/>
              </a:rPr>
              <a:t>Bruning</a:t>
            </a:r>
            <a:r>
              <a:rPr lang="en-GB" sz="1100" dirty="0">
                <a:latin typeface="Candy Round BTN" panose="020F0604020102040306" pitchFamily="34" charset="0"/>
              </a:rPr>
              <a:t> resigns. </a:t>
            </a:r>
            <a:r>
              <a:rPr lang="en-GB" sz="1100" dirty="0" err="1">
                <a:latin typeface="Candy Round BTN" panose="020F0604020102040306" pitchFamily="34" charset="0"/>
              </a:rPr>
              <a:t>Bruning</a:t>
            </a:r>
            <a:r>
              <a:rPr lang="en-GB" sz="1100" dirty="0">
                <a:latin typeface="Candy Round BTN" panose="020F0604020102040306" pitchFamily="34" charset="0"/>
              </a:rPr>
              <a:t> is replaced by von Papen – he is put forward by von </a:t>
            </a:r>
            <a:r>
              <a:rPr lang="en-GB" sz="1100" dirty="0" err="1">
                <a:latin typeface="Candy Round BTN" panose="020F0604020102040306" pitchFamily="34" charset="0"/>
              </a:rPr>
              <a:t>Schleicher</a:t>
            </a:r>
            <a:r>
              <a:rPr lang="en-GB" sz="1100" dirty="0">
                <a:latin typeface="Candy Round BTN" panose="020F0604020102040306" pitchFamily="34" charset="0"/>
              </a:rPr>
              <a:t>. Von </a:t>
            </a:r>
            <a:r>
              <a:rPr lang="en-GB" sz="1100" dirty="0" err="1">
                <a:latin typeface="Candy Round BTN" panose="020F0604020102040306" pitchFamily="34" charset="0"/>
              </a:rPr>
              <a:t>Schleicher</a:t>
            </a:r>
            <a:r>
              <a:rPr lang="en-GB" sz="1100" dirty="0">
                <a:latin typeface="Candy Round BTN" panose="020F0604020102040306" pitchFamily="34" charset="0"/>
              </a:rPr>
              <a:t> had been planning a coalition between right – wing supporters and the Nazis. Hitler agrees to the coalition if the ban on the SA is removed.  The coalition takes power. </a:t>
            </a:r>
          </a:p>
        </p:txBody>
      </p:sp>
      <p:sp>
        <p:nvSpPr>
          <p:cNvPr id="14" name="Rectangle 13">
            <a:extLst>
              <a:ext uri="{FF2B5EF4-FFF2-40B4-BE49-F238E27FC236}">
                <a16:creationId xmlns:a16="http://schemas.microsoft.com/office/drawing/2014/main" id="{D8CCA2CF-0365-4CD2-A366-CA7901CDDCF0}"/>
              </a:ext>
            </a:extLst>
          </p:cNvPr>
          <p:cNvSpPr/>
          <p:nvPr/>
        </p:nvSpPr>
        <p:spPr>
          <a:xfrm>
            <a:off x="3501008" y="3561273"/>
            <a:ext cx="3173866" cy="938719"/>
          </a:xfrm>
          <a:prstGeom prst="rect">
            <a:avLst/>
          </a:prstGeom>
        </p:spPr>
        <p:txBody>
          <a:bodyPr wrap="square">
            <a:spAutoFit/>
          </a:bodyPr>
          <a:lstStyle/>
          <a:p>
            <a:pPr>
              <a:spcAft>
                <a:spcPts val="1000"/>
              </a:spcAft>
            </a:pPr>
            <a:r>
              <a:rPr lang="en-GB" sz="1100" b="1" dirty="0">
                <a:latin typeface="Calibri" panose="020F0502020204030204" pitchFamily="34" charset="0"/>
                <a:ea typeface="Calibri" panose="020F0502020204030204" pitchFamily="34" charset="0"/>
                <a:cs typeface="Times New Roman" panose="02020603050405020304" pitchFamily="18" charset="0"/>
              </a:rPr>
              <a:t>July 1932 </a:t>
            </a:r>
            <a:r>
              <a:rPr lang="en-GB" sz="1100" dirty="0">
                <a:latin typeface="Calibri" panose="020F0502020204030204" pitchFamily="34" charset="0"/>
                <a:ea typeface="Calibri" panose="020F0502020204030204" pitchFamily="34" charset="0"/>
                <a:cs typeface="Times New Roman" panose="02020603050405020304" pitchFamily="18" charset="0"/>
              </a:rPr>
              <a:t>– Further elections take place – there is widespread fighting between the Communists and the Nazis. The Nazi share of the vote increases from 18% in 1930 to 38%. Hitler demands that he be made Chancellor – Hindenburg refuses. </a:t>
            </a:r>
          </a:p>
        </p:txBody>
      </p:sp>
      <p:sp>
        <p:nvSpPr>
          <p:cNvPr id="18" name="Rectangle 17">
            <a:extLst>
              <a:ext uri="{FF2B5EF4-FFF2-40B4-BE49-F238E27FC236}">
                <a16:creationId xmlns:a16="http://schemas.microsoft.com/office/drawing/2014/main" id="{70FA88A7-7519-43B5-B622-6144D88351E9}"/>
              </a:ext>
            </a:extLst>
          </p:cNvPr>
          <p:cNvSpPr/>
          <p:nvPr/>
        </p:nvSpPr>
        <p:spPr>
          <a:xfrm>
            <a:off x="72008" y="4572000"/>
            <a:ext cx="3429000" cy="600164"/>
          </a:xfrm>
          <a:prstGeom prst="rect">
            <a:avLst/>
          </a:prstGeom>
        </p:spPr>
        <p:txBody>
          <a:bodyPr>
            <a:spAutoFit/>
          </a:bodyPr>
          <a:lstStyle/>
          <a:p>
            <a:pPr>
              <a:spcAft>
                <a:spcPts val="1000"/>
              </a:spcAft>
            </a:pPr>
            <a:r>
              <a:rPr lang="en-GB" sz="1100" b="1" dirty="0">
                <a:latin typeface="Calibri" panose="020F0502020204030204" pitchFamily="34" charset="0"/>
                <a:ea typeface="Calibri" panose="020F0502020204030204" pitchFamily="34" charset="0"/>
                <a:cs typeface="Times New Roman" panose="02020603050405020304" pitchFamily="18" charset="0"/>
              </a:rPr>
              <a:t>November 1932 </a:t>
            </a:r>
            <a:r>
              <a:rPr lang="en-GB" sz="1100" dirty="0">
                <a:latin typeface="Calibri" panose="020F0502020204030204" pitchFamily="34" charset="0"/>
                <a:ea typeface="Calibri" panose="020F0502020204030204" pitchFamily="34" charset="0"/>
                <a:cs typeface="Times New Roman" panose="02020603050405020304" pitchFamily="18" charset="0"/>
              </a:rPr>
              <a:t>– Further election. Von </a:t>
            </a:r>
            <a:r>
              <a:rPr lang="en-GB" sz="1100" dirty="0" err="1">
                <a:latin typeface="Calibri" panose="020F0502020204030204" pitchFamily="34" charset="0"/>
                <a:ea typeface="Calibri" panose="020F0502020204030204" pitchFamily="34" charset="0"/>
                <a:cs typeface="Times New Roman" panose="02020603050405020304" pitchFamily="18" charset="0"/>
              </a:rPr>
              <a:t>Schleicher</a:t>
            </a:r>
            <a:r>
              <a:rPr lang="en-GB" sz="1100" dirty="0">
                <a:latin typeface="Calibri" panose="020F0502020204030204" pitchFamily="34" charset="0"/>
                <a:ea typeface="Calibri" panose="020F0502020204030204" pitchFamily="34" charset="0"/>
                <a:cs typeface="Times New Roman" panose="02020603050405020304" pitchFamily="18" charset="0"/>
              </a:rPr>
              <a:t> warns Hindenburg that if von Papen stays as chancellor there will be civil war. Von Papen goes. </a:t>
            </a:r>
          </a:p>
        </p:txBody>
      </p:sp>
      <p:sp>
        <p:nvSpPr>
          <p:cNvPr id="20" name="Rectangle 19">
            <a:extLst>
              <a:ext uri="{FF2B5EF4-FFF2-40B4-BE49-F238E27FC236}">
                <a16:creationId xmlns:a16="http://schemas.microsoft.com/office/drawing/2014/main" id="{20DDEAFA-59D0-46D9-BE7C-E35950B9A093}"/>
              </a:ext>
            </a:extLst>
          </p:cNvPr>
          <p:cNvSpPr/>
          <p:nvPr/>
        </p:nvSpPr>
        <p:spPr>
          <a:xfrm>
            <a:off x="3456384" y="5030470"/>
            <a:ext cx="3429000" cy="261610"/>
          </a:xfrm>
          <a:prstGeom prst="rect">
            <a:avLst/>
          </a:prstGeom>
        </p:spPr>
        <p:txBody>
          <a:bodyPr>
            <a:spAutoFit/>
          </a:bodyPr>
          <a:lstStyle/>
          <a:p>
            <a:r>
              <a:rPr lang="en-GB" sz="1100" b="1" dirty="0">
                <a:latin typeface="Calibri" panose="020F0502020204030204" pitchFamily="34" charset="0"/>
                <a:ea typeface="Calibri" panose="020F0502020204030204" pitchFamily="34" charset="0"/>
                <a:cs typeface="Times New Roman" panose="02020603050405020304" pitchFamily="18" charset="0"/>
              </a:rPr>
              <a:t>December 1932 </a:t>
            </a:r>
            <a:r>
              <a:rPr lang="en-GB" sz="1100" dirty="0">
                <a:latin typeface="Calibri" panose="020F0502020204030204" pitchFamily="34" charset="0"/>
                <a:ea typeface="Calibri" panose="020F0502020204030204" pitchFamily="34" charset="0"/>
                <a:cs typeface="Times New Roman" panose="02020603050405020304" pitchFamily="18" charset="0"/>
              </a:rPr>
              <a:t>– Von </a:t>
            </a:r>
            <a:r>
              <a:rPr lang="en-GB" sz="1100" dirty="0" err="1">
                <a:latin typeface="Calibri" panose="020F0502020204030204" pitchFamily="34" charset="0"/>
                <a:ea typeface="Calibri" panose="020F0502020204030204" pitchFamily="34" charset="0"/>
                <a:cs typeface="Times New Roman" panose="02020603050405020304" pitchFamily="18" charset="0"/>
              </a:rPr>
              <a:t>Schleicher</a:t>
            </a:r>
            <a:r>
              <a:rPr lang="en-GB" sz="1100" dirty="0">
                <a:latin typeface="Calibri" panose="020F0502020204030204" pitchFamily="34" charset="0"/>
                <a:ea typeface="Calibri" panose="020F0502020204030204" pitchFamily="34" charset="0"/>
                <a:cs typeface="Times New Roman" panose="02020603050405020304" pitchFamily="18" charset="0"/>
              </a:rPr>
              <a:t> becomes Chancellor</a:t>
            </a:r>
            <a:endParaRPr lang="en-GB" sz="1100" dirty="0"/>
          </a:p>
        </p:txBody>
      </p:sp>
      <p:sp>
        <p:nvSpPr>
          <p:cNvPr id="21" name="Rectangle 20">
            <a:extLst>
              <a:ext uri="{FF2B5EF4-FFF2-40B4-BE49-F238E27FC236}">
                <a16:creationId xmlns:a16="http://schemas.microsoft.com/office/drawing/2014/main" id="{87BC32EC-C290-4A6D-82AC-DCA593F987BA}"/>
              </a:ext>
            </a:extLst>
          </p:cNvPr>
          <p:cNvSpPr/>
          <p:nvPr/>
        </p:nvSpPr>
        <p:spPr>
          <a:xfrm>
            <a:off x="121850" y="5428545"/>
            <a:ext cx="3429000" cy="1446550"/>
          </a:xfrm>
          <a:prstGeom prst="rect">
            <a:avLst/>
          </a:prstGeom>
        </p:spPr>
        <p:txBody>
          <a:bodyPr>
            <a:spAutoFit/>
          </a:bodyPr>
          <a:lstStyle/>
          <a:p>
            <a:pPr>
              <a:spcAft>
                <a:spcPts val="1000"/>
              </a:spcAft>
            </a:pPr>
            <a:r>
              <a:rPr lang="en-GB" sz="1100" b="1" dirty="0">
                <a:latin typeface="Calibri" panose="020F0502020204030204" pitchFamily="34" charset="0"/>
                <a:ea typeface="Calibri" panose="020F0502020204030204" pitchFamily="34" charset="0"/>
                <a:cs typeface="Times New Roman" panose="02020603050405020304" pitchFamily="18" charset="0"/>
              </a:rPr>
              <a:t>January 1933 </a:t>
            </a:r>
            <a:r>
              <a:rPr lang="en-GB" sz="1100" dirty="0">
                <a:latin typeface="Calibri" panose="020F0502020204030204" pitchFamily="34" charset="0"/>
                <a:ea typeface="Calibri" panose="020F0502020204030204" pitchFamily="34" charset="0"/>
                <a:cs typeface="Times New Roman" panose="02020603050405020304" pitchFamily="18" charset="0"/>
              </a:rPr>
              <a:t>– Von </a:t>
            </a:r>
            <a:r>
              <a:rPr lang="en-GB" sz="1100" dirty="0" err="1">
                <a:latin typeface="Calibri" panose="020F0502020204030204" pitchFamily="34" charset="0"/>
                <a:ea typeface="Calibri" panose="020F0502020204030204" pitchFamily="34" charset="0"/>
                <a:cs typeface="Times New Roman" panose="02020603050405020304" pitchFamily="18" charset="0"/>
              </a:rPr>
              <a:t>Schleicher</a:t>
            </a:r>
            <a:r>
              <a:rPr lang="en-GB" sz="1100" dirty="0">
                <a:latin typeface="Calibri" panose="020F0502020204030204" pitchFamily="34" charset="0"/>
                <a:ea typeface="Calibri" panose="020F0502020204030204" pitchFamily="34" charset="0"/>
                <a:cs typeface="Times New Roman" panose="02020603050405020304" pitchFamily="18" charset="0"/>
              </a:rPr>
              <a:t> does not have the support of the public or the Nazis. He persuades Hindenburg that he could be the head of a military dictatorship. Hindenburg refuses. Von Papen persuades Hindenburg to appoint Hitler as Chancellor to avoid von </a:t>
            </a:r>
            <a:r>
              <a:rPr lang="en-GB" sz="1100" dirty="0" err="1">
                <a:latin typeface="Calibri" panose="020F0502020204030204" pitchFamily="34" charset="0"/>
                <a:ea typeface="Calibri" panose="020F0502020204030204" pitchFamily="34" charset="0"/>
                <a:cs typeface="Times New Roman" panose="02020603050405020304" pitchFamily="18" charset="0"/>
              </a:rPr>
              <a:t>Schleicher’s</a:t>
            </a:r>
            <a:r>
              <a:rPr lang="en-GB" sz="1100" dirty="0">
                <a:latin typeface="Calibri" panose="020F0502020204030204" pitchFamily="34" charset="0"/>
                <a:ea typeface="Calibri" panose="020F0502020204030204" pitchFamily="34" charset="0"/>
                <a:cs typeface="Times New Roman" panose="02020603050405020304" pitchFamily="18" charset="0"/>
              </a:rPr>
              <a:t> military dictatorship. He also suggests that he should become Vice – Chancellor so that he can keep a check on Hitler. Hitler becomes Chancellor. </a:t>
            </a:r>
          </a:p>
        </p:txBody>
      </p:sp>
      <p:cxnSp>
        <p:nvCxnSpPr>
          <p:cNvPr id="27" name="Straight Connector 26">
            <a:extLst>
              <a:ext uri="{FF2B5EF4-FFF2-40B4-BE49-F238E27FC236}">
                <a16:creationId xmlns:a16="http://schemas.microsoft.com/office/drawing/2014/main" id="{3BD83C84-3904-4F15-90FE-FC950A9D4E91}"/>
              </a:ext>
            </a:extLst>
          </p:cNvPr>
          <p:cNvCxnSpPr>
            <a:cxnSpLocks/>
          </p:cNvCxnSpPr>
          <p:nvPr/>
        </p:nvCxnSpPr>
        <p:spPr>
          <a:xfrm>
            <a:off x="3431609" y="3125609"/>
            <a:ext cx="3334424" cy="16833"/>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61286D5-3FBC-4853-AF1A-7ADA0988EFB0}"/>
              </a:ext>
            </a:extLst>
          </p:cNvPr>
          <p:cNvCxnSpPr>
            <a:cxnSpLocks/>
          </p:cNvCxnSpPr>
          <p:nvPr/>
        </p:nvCxnSpPr>
        <p:spPr>
          <a:xfrm>
            <a:off x="3501008" y="4627175"/>
            <a:ext cx="3334424" cy="16833"/>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3C7CC3F-ED33-44D5-B7A9-199CAC7FC81D}"/>
              </a:ext>
            </a:extLst>
          </p:cNvPr>
          <p:cNvCxnSpPr>
            <a:cxnSpLocks/>
          </p:cNvCxnSpPr>
          <p:nvPr/>
        </p:nvCxnSpPr>
        <p:spPr>
          <a:xfrm>
            <a:off x="3501008" y="5436096"/>
            <a:ext cx="3334424" cy="16833"/>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5523E61-6588-48AA-9669-0B941FE0195D}"/>
              </a:ext>
            </a:extLst>
          </p:cNvPr>
          <p:cNvCxnSpPr>
            <a:cxnSpLocks/>
          </p:cNvCxnSpPr>
          <p:nvPr/>
        </p:nvCxnSpPr>
        <p:spPr>
          <a:xfrm>
            <a:off x="199831" y="4491575"/>
            <a:ext cx="3334424" cy="16833"/>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E1E5F97A-840C-483B-A19D-4863C090E050}"/>
              </a:ext>
            </a:extLst>
          </p:cNvPr>
          <p:cNvCxnSpPr>
            <a:cxnSpLocks/>
          </p:cNvCxnSpPr>
          <p:nvPr/>
        </p:nvCxnSpPr>
        <p:spPr>
          <a:xfrm flipV="1">
            <a:off x="188640" y="5235756"/>
            <a:ext cx="3215182" cy="6679"/>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707E75F7-7FC5-4E3E-BDEF-28706F6F10A3}"/>
              </a:ext>
            </a:extLst>
          </p:cNvPr>
          <p:cNvSpPr txBox="1"/>
          <p:nvPr/>
        </p:nvSpPr>
        <p:spPr>
          <a:xfrm>
            <a:off x="220135" y="7404119"/>
            <a:ext cx="6637865" cy="1754326"/>
          </a:xfrm>
          <a:prstGeom prst="rect">
            <a:avLst/>
          </a:prstGeom>
          <a:noFill/>
        </p:spPr>
        <p:txBody>
          <a:bodyPr wrap="square" rtlCol="0">
            <a:spAutoFit/>
          </a:bodyPr>
          <a:lstStyle/>
          <a:p>
            <a:r>
              <a:rPr lang="en-GB" sz="1200" b="1" u="sng" dirty="0">
                <a:latin typeface="Candy Round BTN" panose="020F0604020102040306" pitchFamily="34" charset="0"/>
              </a:rPr>
              <a:t>List below the reasons why Hitler was able to become Chancellor.</a:t>
            </a:r>
            <a:br>
              <a:rPr lang="en-GB" sz="1200" dirty="0">
                <a:latin typeface="Candy Round BTN" panose="020F0604020102040306" pitchFamily="34" charset="0"/>
              </a:rPr>
            </a:br>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latin typeface="Candy Round BTN" panose="020F0604020102040306" pitchFamily="34" charset="0"/>
              </a:rPr>
            </a:br>
            <a:r>
              <a:rPr lang="en-GB" sz="1200" dirty="0">
                <a:latin typeface="Candy Round BTN" panose="020F0604020102040306" pitchFamily="34" charset="0"/>
              </a:rPr>
              <a:t>Challenge! Number them in order of importance from least to most important.</a:t>
            </a:r>
          </a:p>
        </p:txBody>
      </p:sp>
      <p:pic>
        <p:nvPicPr>
          <p:cNvPr id="36" name="Picture 35">
            <a:extLst>
              <a:ext uri="{FF2B5EF4-FFF2-40B4-BE49-F238E27FC236}">
                <a16:creationId xmlns:a16="http://schemas.microsoft.com/office/drawing/2014/main" id="{83A56F55-4752-4475-B5DF-0900D553C263}"/>
              </a:ext>
            </a:extLst>
          </p:cNvPr>
          <p:cNvPicPr>
            <a:picLocks noChangeAspect="1"/>
          </p:cNvPicPr>
          <p:nvPr/>
        </p:nvPicPr>
        <p:blipFill>
          <a:blip r:embed="rId10"/>
          <a:stretch>
            <a:fillRect/>
          </a:stretch>
        </p:blipFill>
        <p:spPr>
          <a:xfrm>
            <a:off x="21245" y="7523515"/>
            <a:ext cx="249128" cy="303811"/>
          </a:xfrm>
          <a:prstGeom prst="rect">
            <a:avLst/>
          </a:prstGeom>
        </p:spPr>
      </p:pic>
      <p:cxnSp>
        <p:nvCxnSpPr>
          <p:cNvPr id="37" name="Straight Connector 36">
            <a:extLst>
              <a:ext uri="{FF2B5EF4-FFF2-40B4-BE49-F238E27FC236}">
                <a16:creationId xmlns:a16="http://schemas.microsoft.com/office/drawing/2014/main" id="{72A980A2-1B71-4360-8B60-66A29C5C17A3}"/>
              </a:ext>
            </a:extLst>
          </p:cNvPr>
          <p:cNvCxnSpPr/>
          <p:nvPr/>
        </p:nvCxnSpPr>
        <p:spPr>
          <a:xfrm flipV="1">
            <a:off x="70466" y="7380703"/>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6F8114D9-89EB-4B72-B0FC-DE83C6CEE8F1}"/>
              </a:ext>
            </a:extLst>
          </p:cNvPr>
          <p:cNvSpPr/>
          <p:nvPr/>
        </p:nvSpPr>
        <p:spPr>
          <a:xfrm>
            <a:off x="4506554" y="6312175"/>
            <a:ext cx="1573093" cy="693266"/>
          </a:xfrm>
          <a:prstGeom prst="rect">
            <a:avLst/>
          </a:prstGeom>
          <a:ln w="19050">
            <a:prstDash val="lgDashDot"/>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Causes that are more important often have an effect on other causes. </a:t>
            </a:r>
          </a:p>
        </p:txBody>
      </p:sp>
      <p:sp>
        <p:nvSpPr>
          <p:cNvPr id="28" name="Arrow: Down 27">
            <a:extLst>
              <a:ext uri="{FF2B5EF4-FFF2-40B4-BE49-F238E27FC236}">
                <a16:creationId xmlns:a16="http://schemas.microsoft.com/office/drawing/2014/main" id="{6F2D517E-7D41-40C8-B876-98AF180CC651}"/>
              </a:ext>
            </a:extLst>
          </p:cNvPr>
          <p:cNvSpPr/>
          <p:nvPr/>
        </p:nvSpPr>
        <p:spPr>
          <a:xfrm>
            <a:off x="5168220" y="6996856"/>
            <a:ext cx="216024" cy="38384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Slide Number Placeholder 6">
            <a:extLst>
              <a:ext uri="{FF2B5EF4-FFF2-40B4-BE49-F238E27FC236}">
                <a16:creationId xmlns:a16="http://schemas.microsoft.com/office/drawing/2014/main" id="{90F1FCD6-A428-4707-B48B-1CBB902F60A9}"/>
              </a:ext>
            </a:extLst>
          </p:cNvPr>
          <p:cNvSpPr>
            <a:spLocks noGrp="1"/>
          </p:cNvSpPr>
          <p:nvPr>
            <p:ph type="sldNum" sz="quarter" idx="12"/>
          </p:nvPr>
        </p:nvSpPr>
        <p:spPr/>
        <p:txBody>
          <a:bodyPr/>
          <a:lstStyle/>
          <a:p>
            <a:fld id="{5819A377-BB9A-4097-BC5F-23F0FB64397F}" type="slidenum">
              <a:rPr lang="en-GB" smtClean="0"/>
              <a:t>16</a:t>
            </a:fld>
            <a:endParaRPr lang="en-GB"/>
          </a:p>
        </p:txBody>
      </p:sp>
    </p:spTree>
    <p:extLst>
      <p:ext uri="{BB962C8B-B14F-4D97-AF65-F5344CB8AC3E}">
        <p14:creationId xmlns:p14="http://schemas.microsoft.com/office/powerpoint/2010/main" val="358713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48C9E6-5330-410D-9BA6-7715394210BB}"/>
              </a:ext>
            </a:extLst>
          </p:cNvPr>
          <p:cNvSpPr/>
          <p:nvPr/>
        </p:nvSpPr>
        <p:spPr>
          <a:xfrm>
            <a:off x="260648" y="-36512"/>
            <a:ext cx="6264696"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the Reichstag Fire and Enabling Act in 1933 help Hitler?</a:t>
            </a:r>
          </a:p>
        </p:txBody>
      </p:sp>
      <p:sp>
        <p:nvSpPr>
          <p:cNvPr id="5" name="Rectangle 4">
            <a:extLst>
              <a:ext uri="{FF2B5EF4-FFF2-40B4-BE49-F238E27FC236}">
                <a16:creationId xmlns:a16="http://schemas.microsoft.com/office/drawing/2014/main" id="{CDACB6A4-BE69-4866-A718-27658B4C54F7}"/>
              </a:ext>
            </a:extLst>
          </p:cNvPr>
          <p:cNvSpPr/>
          <p:nvPr/>
        </p:nvSpPr>
        <p:spPr>
          <a:xfrm>
            <a:off x="-35910" y="251520"/>
            <a:ext cx="6921294"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Now the Nazis and Hitler were in power, they used every opportunity, legal and illegal to remove any opposition and secure a dictatorship.</a:t>
            </a:r>
          </a:p>
        </p:txBody>
      </p:sp>
      <p:sp>
        <p:nvSpPr>
          <p:cNvPr id="6" name="TextBox 5">
            <a:extLst>
              <a:ext uri="{FF2B5EF4-FFF2-40B4-BE49-F238E27FC236}">
                <a16:creationId xmlns:a16="http://schemas.microsoft.com/office/drawing/2014/main" id="{295133B7-A0FD-455F-BEAB-FF5AC13EF819}"/>
              </a:ext>
            </a:extLst>
          </p:cNvPr>
          <p:cNvSpPr txBox="1"/>
          <p:nvPr/>
        </p:nvSpPr>
        <p:spPr>
          <a:xfrm>
            <a:off x="32118" y="611560"/>
            <a:ext cx="3684914" cy="3046988"/>
          </a:xfrm>
          <a:prstGeom prst="rect">
            <a:avLst/>
          </a:prstGeom>
          <a:noFill/>
        </p:spPr>
        <p:txBody>
          <a:bodyPr wrap="square" rtlCol="0">
            <a:spAutoFit/>
          </a:bodyPr>
          <a:lstStyle/>
          <a:p>
            <a:r>
              <a:rPr lang="en-GB" sz="1200" b="1" u="sng" dirty="0"/>
              <a:t>The Reichstag Fire</a:t>
            </a:r>
          </a:p>
          <a:p>
            <a:pPr lvl="0"/>
            <a:r>
              <a:rPr lang="en-GB" sz="1200" b="1" u="sng" dirty="0"/>
              <a:t>1.</a:t>
            </a:r>
            <a:r>
              <a:rPr lang="en-GB" sz="1200" dirty="0"/>
              <a:t> A lone Dutch communist was executed for starting the fire but Hitler seized the Communist Party of a conspiracy against the government. Four thousand communists were arrested. </a:t>
            </a:r>
          </a:p>
          <a:p>
            <a:pPr lvl="0"/>
            <a:r>
              <a:rPr lang="en-GB" sz="1200" b="1" u="sng" dirty="0"/>
              <a:t>2.</a:t>
            </a:r>
            <a:r>
              <a:rPr lang="en-GB" sz="1200" dirty="0"/>
              <a:t> It gave Hitler an excuse to issue a decree for the Protection of the People and the State, giving him powers to imprison political opponents and ban opposition newspapers.</a:t>
            </a:r>
          </a:p>
          <a:p>
            <a:pPr lvl="0"/>
            <a:r>
              <a:rPr lang="en-GB" sz="1200" b="1" u="sng" dirty="0"/>
              <a:t>3.</a:t>
            </a:r>
            <a:r>
              <a:rPr lang="en-GB" sz="1200" dirty="0"/>
              <a:t> He persuaded Hindenburg to call an election in March 1933 to secure more Nazi seats. </a:t>
            </a:r>
          </a:p>
          <a:p>
            <a:pPr lvl="0"/>
            <a:r>
              <a:rPr lang="en-GB" sz="1200" b="1" u="sng" dirty="0"/>
              <a:t>4.</a:t>
            </a:r>
            <a:r>
              <a:rPr lang="en-GB" sz="1200" dirty="0"/>
              <a:t> The Nazi Party managed to secure two – thirds of the seats by using the emergency powers to prevents the communists from taking up their 81 seats.</a:t>
            </a:r>
          </a:p>
          <a:p>
            <a:pPr lvl="0"/>
            <a:r>
              <a:rPr lang="en-GB" sz="1200" b="1" u="sng" dirty="0"/>
              <a:t>5.</a:t>
            </a:r>
            <a:r>
              <a:rPr lang="en-GB" sz="1200" dirty="0"/>
              <a:t> Hitler was now able to change the constitution.</a:t>
            </a:r>
          </a:p>
          <a:p>
            <a:endParaRPr lang="en-GB" sz="1200" dirty="0"/>
          </a:p>
        </p:txBody>
      </p:sp>
      <p:pic>
        <p:nvPicPr>
          <p:cNvPr id="1026" name="Picture 2" descr="Image result for the reichstag fire">
            <a:hlinkClick r:id="rId2"/>
            <a:extLst>
              <a:ext uri="{FF2B5EF4-FFF2-40B4-BE49-F238E27FC236}">
                <a16:creationId xmlns:a16="http://schemas.microsoft.com/office/drawing/2014/main" id="{64A64FA6-508C-4242-8574-7A2FE8AFD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032" y="693137"/>
            <a:ext cx="2641476" cy="18050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3F5B4E3-D2E1-4C6D-B062-A4E94ECB6E7E}"/>
              </a:ext>
            </a:extLst>
          </p:cNvPr>
          <p:cNvSpPr/>
          <p:nvPr/>
        </p:nvSpPr>
        <p:spPr>
          <a:xfrm>
            <a:off x="3640806" y="2579723"/>
            <a:ext cx="317257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 The Reichstag Fire of 27</a:t>
            </a:r>
            <a:r>
              <a:rPr lang="en-GB" sz="12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200" dirty="0">
                <a:latin typeface="Calibri" panose="020F0502020204030204" pitchFamily="34" charset="0"/>
                <a:ea typeface="Calibri" panose="020F0502020204030204" pitchFamily="34" charset="0"/>
                <a:cs typeface="Times New Roman" panose="02020603050405020304" pitchFamily="18" charset="0"/>
              </a:rPr>
              <a:t> February 1933. Marinus van der Lubbe was arrested and killed for starting the fire – some people believed the Nazis had started the fire deliberately. </a:t>
            </a:r>
          </a:p>
        </p:txBody>
      </p:sp>
      <p:cxnSp>
        <p:nvCxnSpPr>
          <p:cNvPr id="9" name="Straight Connector 8">
            <a:extLst>
              <a:ext uri="{FF2B5EF4-FFF2-40B4-BE49-F238E27FC236}">
                <a16:creationId xmlns:a16="http://schemas.microsoft.com/office/drawing/2014/main" id="{BB73F86C-BA60-4DD0-8CBF-2B67C68BC634}"/>
              </a:ext>
            </a:extLst>
          </p:cNvPr>
          <p:cNvCxnSpPr/>
          <p:nvPr/>
        </p:nvCxnSpPr>
        <p:spPr>
          <a:xfrm flipV="1">
            <a:off x="44624" y="349188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19C2FFB2-1716-4943-AC6A-DF8512BD449E}"/>
              </a:ext>
            </a:extLst>
          </p:cNvPr>
          <p:cNvSpPr txBox="1"/>
          <p:nvPr/>
        </p:nvSpPr>
        <p:spPr>
          <a:xfrm>
            <a:off x="32118" y="3658548"/>
            <a:ext cx="4404994"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The Enabling Act, 1933</a:t>
            </a:r>
          </a:p>
          <a:p>
            <a:r>
              <a:rPr lang="en-GB" sz="1200" dirty="0"/>
              <a:t>Hitler proposed the Enabling Act in order to destroy the power of the Reichstag and gave himself total power to make laws. It stated that:</a:t>
            </a:r>
          </a:p>
          <a:p>
            <a:pPr marL="285750" lvl="0" indent="-285750">
              <a:buFont typeface="Wingdings" panose="05000000000000000000" pitchFamily="2" charset="2"/>
              <a:buChar char="ü"/>
            </a:pPr>
            <a:r>
              <a:rPr lang="en-GB" sz="1200" dirty="0"/>
              <a:t>The Reich Cabinet could pass new laws</a:t>
            </a:r>
          </a:p>
          <a:p>
            <a:pPr marL="285750" lvl="0" indent="-285750">
              <a:buFont typeface="Wingdings" panose="05000000000000000000" pitchFamily="2" charset="2"/>
              <a:buChar char="ü"/>
            </a:pPr>
            <a:r>
              <a:rPr lang="en-GB" sz="1200" dirty="0"/>
              <a:t>The laws could overrule the constitution </a:t>
            </a:r>
          </a:p>
          <a:p>
            <a:pPr marL="285750" lvl="0" indent="-285750">
              <a:buFont typeface="Wingdings" panose="05000000000000000000" pitchFamily="2" charset="2"/>
              <a:buChar char="ü"/>
            </a:pPr>
            <a:r>
              <a:rPr lang="en-GB" sz="1200" dirty="0"/>
              <a:t>Hitler would propose the laws</a:t>
            </a:r>
          </a:p>
          <a:p>
            <a:r>
              <a:rPr lang="en-GB" sz="1200" dirty="0"/>
              <a:t>Result: Germany would no longer be a democracy</a:t>
            </a:r>
          </a:p>
        </p:txBody>
      </p:sp>
      <p:sp>
        <p:nvSpPr>
          <p:cNvPr id="10" name="Arrow: Right 9">
            <a:extLst>
              <a:ext uri="{FF2B5EF4-FFF2-40B4-BE49-F238E27FC236}">
                <a16:creationId xmlns:a16="http://schemas.microsoft.com/office/drawing/2014/main" id="{DBB11FCB-E941-4389-8F82-A13C8D0FD86D}"/>
              </a:ext>
            </a:extLst>
          </p:cNvPr>
          <p:cNvSpPr/>
          <p:nvPr/>
        </p:nvSpPr>
        <p:spPr>
          <a:xfrm rot="10800000">
            <a:off x="4293096" y="4299362"/>
            <a:ext cx="504056"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FE5CA81-B22D-41EB-8FD4-E5157F9F9F5A}"/>
              </a:ext>
            </a:extLst>
          </p:cNvPr>
          <p:cNvSpPr/>
          <p:nvPr/>
        </p:nvSpPr>
        <p:spPr>
          <a:xfrm>
            <a:off x="4948469" y="3707904"/>
            <a:ext cx="1576875" cy="138499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Hitler expected resistance to the act and so used the SA to intimidate the opposition. The vote was won by the Nazis 444 to 94. </a:t>
            </a:r>
          </a:p>
        </p:txBody>
      </p:sp>
      <p:cxnSp>
        <p:nvCxnSpPr>
          <p:cNvPr id="13" name="Straight Connector 12">
            <a:extLst>
              <a:ext uri="{FF2B5EF4-FFF2-40B4-BE49-F238E27FC236}">
                <a16:creationId xmlns:a16="http://schemas.microsoft.com/office/drawing/2014/main" id="{D5188F2B-0B18-4080-83B3-508164E95EFE}"/>
              </a:ext>
            </a:extLst>
          </p:cNvPr>
          <p:cNvCxnSpPr/>
          <p:nvPr/>
        </p:nvCxnSpPr>
        <p:spPr>
          <a:xfrm flipV="1">
            <a:off x="-99392" y="536408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9743816E-8F94-49ED-BCC8-4CFF062DBD91}"/>
              </a:ext>
            </a:extLst>
          </p:cNvPr>
          <p:cNvSpPr/>
          <p:nvPr/>
        </p:nvSpPr>
        <p:spPr>
          <a:xfrm>
            <a:off x="67790" y="6372200"/>
            <a:ext cx="2065066"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Local Government</a:t>
            </a:r>
            <a:r>
              <a:rPr lang="en-GB" sz="1200" dirty="0">
                <a:latin typeface="Calibri" panose="020F0502020204030204" pitchFamily="34" charset="0"/>
                <a:ea typeface="Calibri" panose="020F0502020204030204" pitchFamily="34" charset="0"/>
                <a:cs typeface="Times New Roman" panose="02020603050405020304" pitchFamily="18" charset="0"/>
              </a:rPr>
              <a:t>: this was closed down on 31</a:t>
            </a:r>
            <a:r>
              <a:rPr lang="en-GB" sz="1200" baseline="30000" dirty="0">
                <a:latin typeface="Calibri" panose="020F0502020204030204" pitchFamily="34" charset="0"/>
                <a:ea typeface="Calibri" panose="020F0502020204030204" pitchFamily="34" charset="0"/>
                <a:cs typeface="Times New Roman" panose="02020603050405020304" pitchFamily="18" charset="0"/>
              </a:rPr>
              <a:t>st</a:t>
            </a:r>
            <a:r>
              <a:rPr lang="en-GB" sz="1200" dirty="0">
                <a:latin typeface="Calibri" panose="020F0502020204030204" pitchFamily="34" charset="0"/>
                <a:ea typeface="Calibri" panose="020F0502020204030204" pitchFamily="34" charset="0"/>
                <a:cs typeface="Times New Roman" panose="02020603050405020304" pitchFamily="18" charset="0"/>
              </a:rPr>
              <a:t> March 1933 and reorganised with Nazi majorities. It was completely abolished in January 1934. </a:t>
            </a:r>
          </a:p>
        </p:txBody>
      </p:sp>
      <p:sp>
        <p:nvSpPr>
          <p:cNvPr id="12" name="Rectangle 11">
            <a:extLst>
              <a:ext uri="{FF2B5EF4-FFF2-40B4-BE49-F238E27FC236}">
                <a16:creationId xmlns:a16="http://schemas.microsoft.com/office/drawing/2014/main" id="{AB78E317-C1A8-49D0-AD92-1F129581165B}"/>
              </a:ext>
            </a:extLst>
          </p:cNvPr>
          <p:cNvSpPr/>
          <p:nvPr/>
        </p:nvSpPr>
        <p:spPr>
          <a:xfrm>
            <a:off x="-4426" y="5364088"/>
            <a:ext cx="6529770" cy="292259"/>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effect the Enabling Act had on trade unions and political parties</a:t>
            </a:r>
          </a:p>
        </p:txBody>
      </p:sp>
      <p:sp>
        <p:nvSpPr>
          <p:cNvPr id="16" name="Arrow: Right 15">
            <a:extLst>
              <a:ext uri="{FF2B5EF4-FFF2-40B4-BE49-F238E27FC236}">
                <a16:creationId xmlns:a16="http://schemas.microsoft.com/office/drawing/2014/main" id="{4E88DB18-9DE9-4116-9929-13698E2C1CD7}"/>
              </a:ext>
            </a:extLst>
          </p:cNvPr>
          <p:cNvSpPr/>
          <p:nvPr/>
        </p:nvSpPr>
        <p:spPr>
          <a:xfrm rot="7340248" flipV="1">
            <a:off x="1254287" y="6125832"/>
            <a:ext cx="576064" cy="1812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3B04F24-6533-4885-943C-3CA7C943E99C}"/>
              </a:ext>
            </a:extLst>
          </p:cNvPr>
          <p:cNvSpPr/>
          <p:nvPr/>
        </p:nvSpPr>
        <p:spPr>
          <a:xfrm>
            <a:off x="2564904" y="6374132"/>
            <a:ext cx="18002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Trade Unions: </a:t>
            </a:r>
            <a:r>
              <a:rPr lang="en-GB" sz="1200" dirty="0">
                <a:latin typeface="Calibri" panose="020F0502020204030204" pitchFamily="34" charset="0"/>
                <a:ea typeface="Calibri" panose="020F0502020204030204" pitchFamily="34" charset="0"/>
                <a:cs typeface="Times New Roman" panose="02020603050405020304" pitchFamily="18" charset="0"/>
              </a:rPr>
              <a:t>these were replaced with the German Labour Front. Many Union officials were arrested on 2</a:t>
            </a:r>
            <a:r>
              <a:rPr lang="en-GB" sz="1200" baseline="30000" dirty="0">
                <a:latin typeface="Calibri" panose="020F0502020204030204" pitchFamily="34" charset="0"/>
                <a:ea typeface="Calibri" panose="020F0502020204030204" pitchFamily="34" charset="0"/>
                <a:cs typeface="Times New Roman" panose="02020603050405020304" pitchFamily="18" charset="0"/>
              </a:rPr>
              <a:t>nd</a:t>
            </a:r>
            <a:r>
              <a:rPr lang="en-GB" sz="1200" dirty="0">
                <a:latin typeface="Calibri" panose="020F0502020204030204" pitchFamily="34" charset="0"/>
                <a:ea typeface="Calibri" panose="020F0502020204030204" pitchFamily="34" charset="0"/>
                <a:cs typeface="Times New Roman" panose="02020603050405020304" pitchFamily="18" charset="0"/>
              </a:rPr>
              <a:t> May 1933. </a:t>
            </a:r>
          </a:p>
        </p:txBody>
      </p:sp>
      <p:sp>
        <p:nvSpPr>
          <p:cNvPr id="19" name="Rectangle 18">
            <a:extLst>
              <a:ext uri="{FF2B5EF4-FFF2-40B4-BE49-F238E27FC236}">
                <a16:creationId xmlns:a16="http://schemas.microsoft.com/office/drawing/2014/main" id="{451F33FF-0A1F-40FC-A7C9-91733C35832F}"/>
              </a:ext>
            </a:extLst>
          </p:cNvPr>
          <p:cNvSpPr/>
          <p:nvPr/>
        </p:nvSpPr>
        <p:spPr>
          <a:xfrm>
            <a:off x="4687821" y="6372200"/>
            <a:ext cx="2053547"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Oher Political Parties: </a:t>
            </a:r>
            <a:r>
              <a:rPr lang="en-GB" sz="1200" dirty="0">
                <a:latin typeface="Calibri" panose="020F0502020204030204" pitchFamily="34" charset="0"/>
                <a:ea typeface="Calibri" panose="020F0502020204030204" pitchFamily="34" charset="0"/>
                <a:cs typeface="Times New Roman" panose="02020603050405020304" pitchFamily="18" charset="0"/>
              </a:rPr>
              <a:t>in May 1933, the SDP and Communist Party offices and funds were taken by the Nazis. In July 1933, other political parties were banned. </a:t>
            </a:r>
          </a:p>
        </p:txBody>
      </p:sp>
      <p:sp>
        <p:nvSpPr>
          <p:cNvPr id="20" name="Arrow: Down 19">
            <a:extLst>
              <a:ext uri="{FF2B5EF4-FFF2-40B4-BE49-F238E27FC236}">
                <a16:creationId xmlns:a16="http://schemas.microsoft.com/office/drawing/2014/main" id="{4AC9E3D1-3CD2-4874-9F26-6F91B85C46CC}"/>
              </a:ext>
            </a:extLst>
          </p:cNvPr>
          <p:cNvSpPr/>
          <p:nvPr/>
        </p:nvSpPr>
        <p:spPr>
          <a:xfrm>
            <a:off x="3208713" y="5940152"/>
            <a:ext cx="216024" cy="43204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2E2515E9-23A2-4B36-85C6-46AE0F46E721}"/>
              </a:ext>
            </a:extLst>
          </p:cNvPr>
          <p:cNvSpPr/>
          <p:nvPr/>
        </p:nvSpPr>
        <p:spPr>
          <a:xfrm rot="3200311" flipV="1">
            <a:off x="5041840" y="6062678"/>
            <a:ext cx="576064" cy="18127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6B2D776-58FF-44C8-8A6B-90B8BCF66FA8}"/>
              </a:ext>
            </a:extLst>
          </p:cNvPr>
          <p:cNvSpPr txBox="1"/>
          <p:nvPr/>
        </p:nvSpPr>
        <p:spPr>
          <a:xfrm>
            <a:off x="1700808" y="5652120"/>
            <a:ext cx="3681719"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The Enabling Act allowed Hitler to get rid of opposition to the Nazis</a:t>
            </a:r>
          </a:p>
        </p:txBody>
      </p:sp>
      <p:cxnSp>
        <p:nvCxnSpPr>
          <p:cNvPr id="23" name="Straight Connector 22">
            <a:extLst>
              <a:ext uri="{FF2B5EF4-FFF2-40B4-BE49-F238E27FC236}">
                <a16:creationId xmlns:a16="http://schemas.microsoft.com/office/drawing/2014/main" id="{0532365A-EAEC-43A1-BC7A-A928D3843E0C}"/>
              </a:ext>
            </a:extLst>
          </p:cNvPr>
          <p:cNvCxnSpPr/>
          <p:nvPr/>
        </p:nvCxnSpPr>
        <p:spPr>
          <a:xfrm flipV="1">
            <a:off x="-27384" y="7668344"/>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47006797-C3D2-4879-88CF-CB90B5201380}"/>
              </a:ext>
            </a:extLst>
          </p:cNvPr>
          <p:cNvSpPr txBox="1"/>
          <p:nvPr/>
        </p:nvSpPr>
        <p:spPr>
          <a:xfrm>
            <a:off x="219266" y="7710735"/>
            <a:ext cx="6810134" cy="1384995"/>
          </a:xfrm>
          <a:prstGeom prst="rect">
            <a:avLst/>
          </a:prstGeom>
          <a:noFill/>
        </p:spPr>
        <p:txBody>
          <a:bodyPr wrap="square" rtlCol="0">
            <a:spAutoFit/>
          </a:bodyPr>
          <a:lstStyle/>
          <a:p>
            <a:r>
              <a:rPr lang="en-GB" sz="1200" b="1" u="sng" dirty="0">
                <a:latin typeface="Candy Round BTN" panose="020F0604020102040306" pitchFamily="34" charset="0"/>
              </a:rPr>
              <a:t>Summarise the events of the Reichstag fire and what followed.</a:t>
            </a:r>
          </a:p>
          <a:p>
            <a:r>
              <a:rPr lang="en-GB" sz="1200" b="1" u="sng"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latin typeface="Candy Round BTN" panose="020F0604020102040306" pitchFamily="34" charset="0"/>
            </a:endParaRPr>
          </a:p>
        </p:txBody>
      </p:sp>
      <p:pic>
        <p:nvPicPr>
          <p:cNvPr id="25" name="Picture 24">
            <a:extLst>
              <a:ext uri="{FF2B5EF4-FFF2-40B4-BE49-F238E27FC236}">
                <a16:creationId xmlns:a16="http://schemas.microsoft.com/office/drawing/2014/main" id="{27DEF51C-9E56-4B6E-B2C6-BA436958C575}"/>
              </a:ext>
            </a:extLst>
          </p:cNvPr>
          <p:cNvPicPr>
            <a:picLocks noChangeAspect="1"/>
          </p:cNvPicPr>
          <p:nvPr/>
        </p:nvPicPr>
        <p:blipFill>
          <a:blip r:embed="rId4"/>
          <a:stretch>
            <a:fillRect/>
          </a:stretch>
        </p:blipFill>
        <p:spPr>
          <a:xfrm>
            <a:off x="21245" y="7724573"/>
            <a:ext cx="249128" cy="303811"/>
          </a:xfrm>
          <a:prstGeom prst="rect">
            <a:avLst/>
          </a:prstGeom>
        </p:spPr>
      </p:pic>
      <p:sp>
        <p:nvSpPr>
          <p:cNvPr id="2" name="Slide Number Placeholder 1">
            <a:extLst>
              <a:ext uri="{FF2B5EF4-FFF2-40B4-BE49-F238E27FC236}">
                <a16:creationId xmlns:a16="http://schemas.microsoft.com/office/drawing/2014/main" id="{D60173EA-47C6-433B-B90A-D1183D972D34}"/>
              </a:ext>
            </a:extLst>
          </p:cNvPr>
          <p:cNvSpPr>
            <a:spLocks noGrp="1"/>
          </p:cNvSpPr>
          <p:nvPr>
            <p:ph type="sldNum" sz="quarter" idx="12"/>
          </p:nvPr>
        </p:nvSpPr>
        <p:spPr/>
        <p:txBody>
          <a:bodyPr/>
          <a:lstStyle/>
          <a:p>
            <a:fld id="{5819A377-BB9A-4097-BC5F-23F0FB64397F}" type="slidenum">
              <a:rPr lang="en-GB" smtClean="0"/>
              <a:t>17</a:t>
            </a:fld>
            <a:endParaRPr lang="en-GB"/>
          </a:p>
        </p:txBody>
      </p:sp>
    </p:spTree>
    <p:extLst>
      <p:ext uri="{BB962C8B-B14F-4D97-AF65-F5344CB8AC3E}">
        <p14:creationId xmlns:p14="http://schemas.microsoft.com/office/powerpoint/2010/main" val="325802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46562C-4BF2-461B-98EC-F4E3880A057E}"/>
              </a:ext>
            </a:extLst>
          </p:cNvPr>
          <p:cNvSpPr/>
          <p:nvPr/>
        </p:nvSpPr>
        <p:spPr>
          <a:xfrm>
            <a:off x="1772816" y="-36512"/>
            <a:ext cx="3171702" cy="392159"/>
          </a:xfrm>
          <a:prstGeom prst="rect">
            <a:avLst/>
          </a:prstGeom>
        </p:spPr>
        <p:txBody>
          <a:bodyPr wrap="non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Hitler become Fuhrer?</a:t>
            </a:r>
          </a:p>
        </p:txBody>
      </p:sp>
      <p:sp>
        <p:nvSpPr>
          <p:cNvPr id="5" name="Rectangle 4">
            <a:extLst>
              <a:ext uri="{FF2B5EF4-FFF2-40B4-BE49-F238E27FC236}">
                <a16:creationId xmlns:a16="http://schemas.microsoft.com/office/drawing/2014/main" id="{A2C140F8-8C4D-491A-B6E6-43B7816ED435}"/>
              </a:ext>
            </a:extLst>
          </p:cNvPr>
          <p:cNvSpPr/>
          <p:nvPr/>
        </p:nvSpPr>
        <p:spPr>
          <a:xfrm>
            <a:off x="-62034" y="251520"/>
            <a:ext cx="6920033"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Hitler continued to assert his authority and power. Key events occurred in 1934 which led to Hitler declaring himself Fuhrer.</a:t>
            </a:r>
          </a:p>
        </p:txBody>
      </p:sp>
      <p:sp>
        <p:nvSpPr>
          <p:cNvPr id="6" name="Rectangle 5">
            <a:extLst>
              <a:ext uri="{FF2B5EF4-FFF2-40B4-BE49-F238E27FC236}">
                <a16:creationId xmlns:a16="http://schemas.microsoft.com/office/drawing/2014/main" id="{48C6FAAA-7C75-40A1-8BD6-52A28279666B}"/>
              </a:ext>
            </a:extLst>
          </p:cNvPr>
          <p:cNvSpPr/>
          <p:nvPr/>
        </p:nvSpPr>
        <p:spPr>
          <a:xfrm>
            <a:off x="-18189" y="607333"/>
            <a:ext cx="1718997"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Rohm, Hitler and the SA</a:t>
            </a:r>
          </a:p>
        </p:txBody>
      </p:sp>
      <p:sp>
        <p:nvSpPr>
          <p:cNvPr id="7" name="Rectangle: Rounded Corners 6">
            <a:extLst>
              <a:ext uri="{FF2B5EF4-FFF2-40B4-BE49-F238E27FC236}">
                <a16:creationId xmlns:a16="http://schemas.microsoft.com/office/drawing/2014/main" id="{4C47A915-FC1B-4633-9719-D77A911DABF7}"/>
              </a:ext>
            </a:extLst>
          </p:cNvPr>
          <p:cNvSpPr/>
          <p:nvPr/>
        </p:nvSpPr>
        <p:spPr>
          <a:xfrm>
            <a:off x="2420888" y="1403648"/>
            <a:ext cx="2016224"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Why Rohm and the SA were a threat to Hitler</a:t>
            </a:r>
          </a:p>
        </p:txBody>
      </p:sp>
      <p:cxnSp>
        <p:nvCxnSpPr>
          <p:cNvPr id="9" name="Straight Connector 8">
            <a:extLst>
              <a:ext uri="{FF2B5EF4-FFF2-40B4-BE49-F238E27FC236}">
                <a16:creationId xmlns:a16="http://schemas.microsoft.com/office/drawing/2014/main" id="{729A18EF-9B46-4BF6-AFDD-1B323244F51C}"/>
              </a:ext>
            </a:extLst>
          </p:cNvPr>
          <p:cNvCxnSpPr>
            <a:cxnSpLocks/>
            <a:stCxn id="7" idx="0"/>
          </p:cNvCxnSpPr>
          <p:nvPr/>
        </p:nvCxnSpPr>
        <p:spPr>
          <a:xfrm flipV="1">
            <a:off x="3429000" y="1001217"/>
            <a:ext cx="0" cy="402431"/>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B60EBDA6-3262-436B-B413-9A8F0FC327D1}"/>
              </a:ext>
            </a:extLst>
          </p:cNvPr>
          <p:cNvSpPr/>
          <p:nvPr/>
        </p:nvSpPr>
        <p:spPr>
          <a:xfrm>
            <a:off x="2276872" y="751349"/>
            <a:ext cx="2264402" cy="292259"/>
          </a:xfrm>
          <a:prstGeom prst="rect">
            <a:avLst/>
          </a:prstGeom>
        </p:spPr>
        <p:txBody>
          <a:bodyPr wrap="non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Rohm did not like Hitler’s policies</a:t>
            </a:r>
          </a:p>
        </p:txBody>
      </p:sp>
      <p:cxnSp>
        <p:nvCxnSpPr>
          <p:cNvPr id="13" name="Straight Connector 12">
            <a:extLst>
              <a:ext uri="{FF2B5EF4-FFF2-40B4-BE49-F238E27FC236}">
                <a16:creationId xmlns:a16="http://schemas.microsoft.com/office/drawing/2014/main" id="{17EA55A5-9B52-4A06-AA66-4244BB3E7430}"/>
              </a:ext>
            </a:extLst>
          </p:cNvPr>
          <p:cNvCxnSpPr>
            <a:cxnSpLocks/>
          </p:cNvCxnSpPr>
          <p:nvPr/>
        </p:nvCxnSpPr>
        <p:spPr>
          <a:xfrm>
            <a:off x="4437112" y="1619672"/>
            <a:ext cx="507406"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5A41F34E-DC7F-4572-BDE3-822C880E206E}"/>
              </a:ext>
            </a:extLst>
          </p:cNvPr>
          <p:cNvSpPr/>
          <p:nvPr/>
        </p:nvSpPr>
        <p:spPr>
          <a:xfrm>
            <a:off x="4989355" y="923399"/>
            <a:ext cx="1680005" cy="1200329"/>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Many of the SA were bitter because they felt undervalued and angry because many were still unemployed, but they were loyal to Rohm.</a:t>
            </a:r>
          </a:p>
        </p:txBody>
      </p:sp>
      <p:cxnSp>
        <p:nvCxnSpPr>
          <p:cNvPr id="15" name="Straight Connector 14">
            <a:extLst>
              <a:ext uri="{FF2B5EF4-FFF2-40B4-BE49-F238E27FC236}">
                <a16:creationId xmlns:a16="http://schemas.microsoft.com/office/drawing/2014/main" id="{C181C961-C6B9-4A84-AB71-8B4D78934222}"/>
              </a:ext>
            </a:extLst>
          </p:cNvPr>
          <p:cNvCxnSpPr>
            <a:cxnSpLocks/>
          </p:cNvCxnSpPr>
          <p:nvPr/>
        </p:nvCxnSpPr>
        <p:spPr>
          <a:xfrm flipV="1">
            <a:off x="3429000" y="1865313"/>
            <a:ext cx="0" cy="402431"/>
          </a:xfrm>
          <a:prstGeom prst="line">
            <a:avLst/>
          </a:prstGeom>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70A0E3D5-8445-4403-AEFD-95EFB658332A}"/>
              </a:ext>
            </a:extLst>
          </p:cNvPr>
          <p:cNvSpPr/>
          <p:nvPr/>
        </p:nvSpPr>
        <p:spPr>
          <a:xfrm>
            <a:off x="1988840" y="2123728"/>
            <a:ext cx="3429000" cy="504625"/>
          </a:xfrm>
          <a:prstGeom prst="rect">
            <a:avLst/>
          </a:prstGeom>
        </p:spPr>
        <p:txBody>
          <a:bodyPr>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SA was much bigger than the army and the army feared Rohm wanted to replace them.</a:t>
            </a:r>
          </a:p>
        </p:txBody>
      </p:sp>
      <p:cxnSp>
        <p:nvCxnSpPr>
          <p:cNvPr id="17" name="Straight Connector 16">
            <a:extLst>
              <a:ext uri="{FF2B5EF4-FFF2-40B4-BE49-F238E27FC236}">
                <a16:creationId xmlns:a16="http://schemas.microsoft.com/office/drawing/2014/main" id="{16EA63F9-DE3A-4027-9F85-E659D6E36273}"/>
              </a:ext>
            </a:extLst>
          </p:cNvPr>
          <p:cNvCxnSpPr>
            <a:cxnSpLocks/>
          </p:cNvCxnSpPr>
          <p:nvPr/>
        </p:nvCxnSpPr>
        <p:spPr>
          <a:xfrm>
            <a:off x="1916832" y="1691680"/>
            <a:ext cx="507406" cy="0"/>
          </a:xfrm>
          <a:prstGeom prst="line">
            <a:avLst/>
          </a:prstGeom>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8173E8A0-1120-40F6-8F61-178840B44716}"/>
              </a:ext>
            </a:extLst>
          </p:cNvPr>
          <p:cNvSpPr/>
          <p:nvPr/>
        </p:nvSpPr>
        <p:spPr>
          <a:xfrm>
            <a:off x="66325" y="1180073"/>
            <a:ext cx="1994523" cy="1015663"/>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leaders of the Schutzstaffel (SS) wanted to reduce the size of the SA in order to increase their own power. </a:t>
            </a:r>
          </a:p>
        </p:txBody>
      </p:sp>
      <p:sp>
        <p:nvSpPr>
          <p:cNvPr id="19" name="Rectangle 18">
            <a:extLst>
              <a:ext uri="{FF2B5EF4-FFF2-40B4-BE49-F238E27FC236}">
                <a16:creationId xmlns:a16="http://schemas.microsoft.com/office/drawing/2014/main" id="{325ED9F0-A38A-4597-9371-F40B833A8E0F}"/>
              </a:ext>
            </a:extLst>
          </p:cNvPr>
          <p:cNvSpPr/>
          <p:nvPr/>
        </p:nvSpPr>
        <p:spPr>
          <a:xfrm>
            <a:off x="-42536" y="2627784"/>
            <a:ext cx="2247400" cy="1384995"/>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SS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The SS was set up by Hitler in 1925 to act as his bodyguards. They were a select group run firstly by Schreck and then by Himmler. They appeared menacing in their black uniforms. </a:t>
            </a:r>
          </a:p>
        </p:txBody>
      </p:sp>
      <p:pic>
        <p:nvPicPr>
          <p:cNvPr id="2050" name="Picture 2" descr="Image result for The SS">
            <a:hlinkClick r:id="rId2"/>
            <a:extLst>
              <a:ext uri="{FF2B5EF4-FFF2-40B4-BE49-F238E27FC236}">
                <a16:creationId xmlns:a16="http://schemas.microsoft.com/office/drawing/2014/main" id="{5A31CE52-5C38-4EF5-B79F-4894B23A3C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864" y="2699792"/>
            <a:ext cx="4418197" cy="182328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EB3C05D9-8FD8-4899-92F8-215DCDBE64DD}"/>
              </a:ext>
            </a:extLst>
          </p:cNvPr>
          <p:cNvCxnSpPr/>
          <p:nvPr/>
        </p:nvCxnSpPr>
        <p:spPr>
          <a:xfrm flipV="1">
            <a:off x="0" y="469260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110E6A87-CE85-4B40-BB05-24953C5B71F3}"/>
              </a:ext>
            </a:extLst>
          </p:cNvPr>
          <p:cNvSpPr/>
          <p:nvPr/>
        </p:nvSpPr>
        <p:spPr>
          <a:xfrm>
            <a:off x="27612" y="4743499"/>
            <a:ext cx="3689419" cy="2123658"/>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Night of the Long Knives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Hitler decided he wanted to rid himself of the threat of Rohm and the SA. He did this by inviting Rohm and the SA. He did this by inviting Rohm and 100 SA leaders to a meeting in the town of Bad </a:t>
            </a:r>
            <a:r>
              <a:rPr lang="en-GB" sz="1200" dirty="0" err="1">
                <a:latin typeface="Calibri" panose="020F0502020204030204" pitchFamily="34" charset="0"/>
                <a:ea typeface="Calibri" panose="020F0502020204030204" pitchFamily="34" charset="0"/>
                <a:cs typeface="Times New Roman" panose="02020603050405020304" pitchFamily="18" charset="0"/>
              </a:rPr>
              <a:t>Wiessee</a:t>
            </a:r>
            <a:r>
              <a:rPr lang="en-GB" sz="1200" dirty="0">
                <a:latin typeface="Calibri" panose="020F0502020204030204" pitchFamily="34" charset="0"/>
                <a:ea typeface="Calibri" panose="020F0502020204030204" pitchFamily="34" charset="0"/>
                <a:cs typeface="Times New Roman" panose="02020603050405020304" pitchFamily="18" charset="0"/>
              </a:rPr>
              <a:t> on 30</a:t>
            </a:r>
            <a:r>
              <a:rPr lang="en-GB" sz="1200" baseline="30000" dirty="0">
                <a:latin typeface="Calibri" panose="020F0502020204030204" pitchFamily="34" charset="0"/>
                <a:ea typeface="Calibri" panose="020F0502020204030204" pitchFamily="34" charset="0"/>
                <a:cs typeface="Times New Roman" panose="02020603050405020304" pitchFamily="18" charset="0"/>
              </a:rPr>
              <a:t>th</a:t>
            </a:r>
            <a:r>
              <a:rPr lang="en-GB" sz="1200" dirty="0">
                <a:latin typeface="Calibri" panose="020F0502020204030204" pitchFamily="34" charset="0"/>
                <a:ea typeface="Calibri" panose="020F0502020204030204" pitchFamily="34" charset="0"/>
                <a:cs typeface="Times New Roman" panose="02020603050405020304" pitchFamily="18" charset="0"/>
              </a:rPr>
              <a:t> June 1934. It was a ruse – when the leaders arrived they were arrested by the SS, taken to Munich and shot.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After the arrests, von Papen’s staff were arrested and his home surrounded. Von Papen was no longer able to watch  what Hitler was up to. Further killings occurred, including that of von </a:t>
            </a:r>
            <a:r>
              <a:rPr lang="en-GB" sz="1200" dirty="0" err="1">
                <a:latin typeface="Calibri" panose="020F0502020204030204" pitchFamily="34" charset="0"/>
                <a:ea typeface="Calibri" panose="020F0502020204030204" pitchFamily="34" charset="0"/>
                <a:cs typeface="Times New Roman" panose="02020603050405020304" pitchFamily="18" charset="0"/>
              </a:rPr>
              <a:t>Schleicher</a:t>
            </a:r>
            <a:r>
              <a:rPr lang="en-GB"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22" name="Rectangle 21">
            <a:extLst>
              <a:ext uri="{FF2B5EF4-FFF2-40B4-BE49-F238E27FC236}">
                <a16:creationId xmlns:a16="http://schemas.microsoft.com/office/drawing/2014/main" id="{CD83FEAA-DDC2-455B-BB3E-B84A35780249}"/>
              </a:ext>
            </a:extLst>
          </p:cNvPr>
          <p:cNvSpPr/>
          <p:nvPr/>
        </p:nvSpPr>
        <p:spPr>
          <a:xfrm>
            <a:off x="188640" y="7063387"/>
            <a:ext cx="3429000" cy="92935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It was thought that not many people fully realised how many people were being killed – many were relieved that the power of the SA had been curtailed. </a:t>
            </a:r>
          </a:p>
        </p:txBody>
      </p:sp>
      <p:sp>
        <p:nvSpPr>
          <p:cNvPr id="23" name="Arrow: Down 22">
            <a:extLst>
              <a:ext uri="{FF2B5EF4-FFF2-40B4-BE49-F238E27FC236}">
                <a16:creationId xmlns:a16="http://schemas.microsoft.com/office/drawing/2014/main" id="{1CBEF59F-47A6-4D07-9D78-7C232A6C1D92}"/>
              </a:ext>
            </a:extLst>
          </p:cNvPr>
          <p:cNvSpPr/>
          <p:nvPr/>
        </p:nvSpPr>
        <p:spPr>
          <a:xfrm rot="10800000">
            <a:off x="2492896" y="6757221"/>
            <a:ext cx="144016" cy="2630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87B2917-AD90-4CF8-B1BE-FFAD495D30E7}"/>
              </a:ext>
            </a:extLst>
          </p:cNvPr>
          <p:cNvSpPr/>
          <p:nvPr/>
        </p:nvSpPr>
        <p:spPr>
          <a:xfrm>
            <a:off x="3861047" y="4788024"/>
            <a:ext cx="2736305" cy="15664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Death of Hindenburg</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President Hindenburg was the only person senior to Hitler. In August 1934, he died. Within hours, a Law Concerning the Head of the State merged the offices of Chancellor and President to create  a new office of Fuhrer. </a:t>
            </a:r>
          </a:p>
        </p:txBody>
      </p:sp>
      <p:sp>
        <p:nvSpPr>
          <p:cNvPr id="25" name="Rectangle 24">
            <a:extLst>
              <a:ext uri="{FF2B5EF4-FFF2-40B4-BE49-F238E27FC236}">
                <a16:creationId xmlns:a16="http://schemas.microsoft.com/office/drawing/2014/main" id="{419957DB-F518-4F6B-A61A-D7250D2084B8}"/>
              </a:ext>
            </a:extLst>
          </p:cNvPr>
          <p:cNvSpPr/>
          <p:nvPr/>
        </p:nvSpPr>
        <p:spPr>
          <a:xfrm>
            <a:off x="3917925" y="6607768"/>
            <a:ext cx="2835696" cy="1200329"/>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Fuhrer means ‘leader’ and Hitler used propaganda to ensure that he looked all powerful. The ‘Heil Hitler!’ Nazi salute made people swear loyalty to him personally, and he was portrayed as having superhuman, heroic qualities. </a:t>
            </a:r>
          </a:p>
        </p:txBody>
      </p:sp>
      <p:sp>
        <p:nvSpPr>
          <p:cNvPr id="27" name="Arrow: Down 26">
            <a:extLst>
              <a:ext uri="{FF2B5EF4-FFF2-40B4-BE49-F238E27FC236}">
                <a16:creationId xmlns:a16="http://schemas.microsoft.com/office/drawing/2014/main" id="{54F79D4D-1FFF-4F7B-84C9-AE87264C55CC}"/>
              </a:ext>
            </a:extLst>
          </p:cNvPr>
          <p:cNvSpPr/>
          <p:nvPr/>
        </p:nvSpPr>
        <p:spPr>
          <a:xfrm rot="10800000">
            <a:off x="6093297" y="6372200"/>
            <a:ext cx="144016" cy="26305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9C0B98E-5778-446D-9485-432D76AFF9A3}"/>
              </a:ext>
            </a:extLst>
          </p:cNvPr>
          <p:cNvSpPr/>
          <p:nvPr/>
        </p:nvSpPr>
        <p:spPr>
          <a:xfrm>
            <a:off x="3163870" y="8111505"/>
            <a:ext cx="3429000" cy="83099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Army oath of allegiance</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The day Hindenburg died, Hitler announced the army should swear an oath of allegiance to him, not to Germany. </a:t>
            </a:r>
          </a:p>
        </p:txBody>
      </p:sp>
      <p:sp>
        <p:nvSpPr>
          <p:cNvPr id="2" name="Slide Number Placeholder 1">
            <a:extLst>
              <a:ext uri="{FF2B5EF4-FFF2-40B4-BE49-F238E27FC236}">
                <a16:creationId xmlns:a16="http://schemas.microsoft.com/office/drawing/2014/main" id="{0135EFBC-D2E1-4C01-9004-A5522B1979D9}"/>
              </a:ext>
            </a:extLst>
          </p:cNvPr>
          <p:cNvSpPr>
            <a:spLocks noGrp="1"/>
          </p:cNvSpPr>
          <p:nvPr>
            <p:ph type="sldNum" sz="quarter" idx="12"/>
          </p:nvPr>
        </p:nvSpPr>
        <p:spPr/>
        <p:txBody>
          <a:bodyPr/>
          <a:lstStyle/>
          <a:p>
            <a:fld id="{5819A377-BB9A-4097-BC5F-23F0FB64397F}" type="slidenum">
              <a:rPr lang="en-GB" smtClean="0"/>
              <a:t>18</a:t>
            </a:fld>
            <a:endParaRPr lang="en-GB"/>
          </a:p>
        </p:txBody>
      </p:sp>
    </p:spTree>
    <p:extLst>
      <p:ext uri="{BB962C8B-B14F-4D97-AF65-F5344CB8AC3E}">
        <p14:creationId xmlns:p14="http://schemas.microsoft.com/office/powerpoint/2010/main" val="128168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12862E-AE3E-4B6E-9932-070D58CC34F8}"/>
              </a:ext>
            </a:extLst>
          </p:cNvPr>
          <p:cNvSpPr/>
          <p:nvPr/>
        </p:nvSpPr>
        <p:spPr>
          <a:xfrm>
            <a:off x="742027" y="-36512"/>
            <a:ext cx="5567293" cy="410882"/>
          </a:xfrm>
          <a:prstGeom prst="rect">
            <a:avLst/>
          </a:prstGeom>
        </p:spPr>
        <p:txBody>
          <a:bodyPr wrap="non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Hitler and the Nazi Party create a ‘Police state’?</a:t>
            </a:r>
          </a:p>
        </p:txBody>
      </p:sp>
      <p:sp>
        <p:nvSpPr>
          <p:cNvPr id="5" name="Rectangle 4">
            <a:extLst>
              <a:ext uri="{FF2B5EF4-FFF2-40B4-BE49-F238E27FC236}">
                <a16:creationId xmlns:a16="http://schemas.microsoft.com/office/drawing/2014/main" id="{5439A347-0D68-4A7F-ADCC-A8FA2F007575}"/>
              </a:ext>
            </a:extLst>
          </p:cNvPr>
          <p:cNvSpPr/>
          <p:nvPr/>
        </p:nvSpPr>
        <p:spPr>
          <a:xfrm>
            <a:off x="-27384" y="253261"/>
            <a:ext cx="6885384" cy="600164"/>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A police state is when a government uses the police to control everyone’s lives. The Nazis used the SS, SD and the Gestapo to do this. Anyone the Nazis were suspicious of could disappear, at any time. They could be killed or taken to concentration camps. </a:t>
            </a:r>
          </a:p>
        </p:txBody>
      </p:sp>
      <p:sp>
        <p:nvSpPr>
          <p:cNvPr id="6" name="Rectangle 5">
            <a:extLst>
              <a:ext uri="{FF2B5EF4-FFF2-40B4-BE49-F238E27FC236}">
                <a16:creationId xmlns:a16="http://schemas.microsoft.com/office/drawing/2014/main" id="{5D469D79-3BA9-4473-BD09-ED1CF13D9A0D}"/>
              </a:ext>
            </a:extLst>
          </p:cNvPr>
          <p:cNvSpPr/>
          <p:nvPr/>
        </p:nvSpPr>
        <p:spPr>
          <a:xfrm>
            <a:off x="44624" y="827584"/>
            <a:ext cx="2448272" cy="1277273"/>
          </a:xfrm>
          <a:prstGeom prst="rect">
            <a:avLst/>
          </a:prstGeom>
        </p:spPr>
        <p:txBody>
          <a:bodyPr wrap="square">
            <a:spAutoFit/>
          </a:bodyPr>
          <a:lstStyle/>
          <a:p>
            <a:pPr>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Policing</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Hitler set up his own security forces as he realised not all the existing German police supported him. These forces were run by the Nazi Party, not by the government. Their main weapon was fear:</a:t>
            </a:r>
          </a:p>
        </p:txBody>
      </p:sp>
      <p:sp>
        <p:nvSpPr>
          <p:cNvPr id="7" name="Rectangle 6">
            <a:extLst>
              <a:ext uri="{FF2B5EF4-FFF2-40B4-BE49-F238E27FC236}">
                <a16:creationId xmlns:a16="http://schemas.microsoft.com/office/drawing/2014/main" id="{EDA063F4-03F5-4C87-8FE0-276A4FBE5F49}"/>
              </a:ext>
            </a:extLst>
          </p:cNvPr>
          <p:cNvSpPr/>
          <p:nvPr/>
        </p:nvSpPr>
        <p:spPr>
          <a:xfrm>
            <a:off x="2564904" y="708284"/>
            <a:ext cx="4104456" cy="17665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SS (Protection Squad)</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Set up by Heinrich Himmler in 1925</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were led to Himmler</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wore black uniforms</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controlled all Germany’s police and security forces.</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acted outside the law</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Members had to marry ‘racially pure’ wives</a:t>
            </a:r>
          </a:p>
          <a:p>
            <a:pPr marL="342900" lvl="0" indent="-342900">
              <a:lnSpc>
                <a:spcPct val="115000"/>
              </a:lnSpc>
              <a:spcAft>
                <a:spcPts val="100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ran the concentration camp</a:t>
            </a:r>
          </a:p>
        </p:txBody>
      </p:sp>
      <p:sp>
        <p:nvSpPr>
          <p:cNvPr id="8" name="Rectangle 7">
            <a:extLst>
              <a:ext uri="{FF2B5EF4-FFF2-40B4-BE49-F238E27FC236}">
                <a16:creationId xmlns:a16="http://schemas.microsoft.com/office/drawing/2014/main" id="{7B74DA50-AC0B-425C-BCC4-E489AEB604E2}"/>
              </a:ext>
            </a:extLst>
          </p:cNvPr>
          <p:cNvSpPr/>
          <p:nvPr/>
        </p:nvSpPr>
        <p:spPr>
          <a:xfrm>
            <a:off x="96673" y="2690772"/>
            <a:ext cx="3429000" cy="137717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SD (Security Service)</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Set up by Heinrich Himmler in 1931</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were led by </a:t>
            </a:r>
            <a:r>
              <a:rPr lang="en-GB" sz="1100" dirty="0" err="1">
                <a:latin typeface="Calibri" panose="020F0502020204030204" pitchFamily="34" charset="0"/>
                <a:ea typeface="Calibri" panose="020F0502020204030204" pitchFamily="34" charset="0"/>
                <a:cs typeface="Times New Roman" panose="02020603050405020304" pitchFamily="18" charset="0"/>
              </a:rPr>
              <a:t>Reynhard</a:t>
            </a:r>
            <a:r>
              <a:rPr lang="en-GB" sz="1100" dirty="0">
                <a:latin typeface="Calibri" panose="020F0502020204030204" pitchFamily="34" charset="0"/>
                <a:ea typeface="Calibri" panose="020F0502020204030204" pitchFamily="34" charset="0"/>
                <a:cs typeface="Times New Roman" panose="02020603050405020304" pitchFamily="18" charset="0"/>
              </a:rPr>
              <a:t> Heydrich</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wore uniforms</a:t>
            </a:r>
          </a:p>
          <a:p>
            <a:pPr marL="342900" lvl="0" indent="-342900">
              <a:lnSpc>
                <a:spcPct val="115000"/>
              </a:lnSpc>
              <a:spcAft>
                <a:spcPts val="100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Spied on all opponents of the Nazi Party, both at home and abroad.</a:t>
            </a:r>
          </a:p>
        </p:txBody>
      </p:sp>
      <p:sp>
        <p:nvSpPr>
          <p:cNvPr id="9" name="Rectangle 8">
            <a:extLst>
              <a:ext uri="{FF2B5EF4-FFF2-40B4-BE49-F238E27FC236}">
                <a16:creationId xmlns:a16="http://schemas.microsoft.com/office/drawing/2014/main" id="{05053218-AAD6-42F0-BB26-B64F62BBFD7B}"/>
              </a:ext>
            </a:extLst>
          </p:cNvPr>
          <p:cNvSpPr/>
          <p:nvPr/>
        </p:nvSpPr>
        <p:spPr>
          <a:xfrm>
            <a:off x="3645024" y="2682830"/>
            <a:ext cx="3024336" cy="196117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Gestapo (Secret State Police) </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Set up by Hermann Goering in 1933</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were led by Reynard Heydrich</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They wore plain clothes </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The spied on people </a:t>
            </a:r>
          </a:p>
          <a:p>
            <a:pPr marL="342900" lvl="0" indent="-342900">
              <a:lnSpc>
                <a:spcPct val="115000"/>
              </a:lnSpc>
              <a:spcAft>
                <a:spcPts val="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Prosecuted people for speaking out against the Nazis </a:t>
            </a:r>
          </a:p>
          <a:p>
            <a:pPr marL="342900" lvl="0" indent="-342900">
              <a:lnSpc>
                <a:spcPct val="115000"/>
              </a:lnSpc>
              <a:spcAft>
                <a:spcPts val="1000"/>
              </a:spcAft>
              <a:buFont typeface="Symbol" panose="05050102010706020507" pitchFamily="18"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Sent people to concentration camps and used torture.</a:t>
            </a:r>
          </a:p>
        </p:txBody>
      </p:sp>
      <p:cxnSp>
        <p:nvCxnSpPr>
          <p:cNvPr id="11" name="Straight Arrow Connector 10">
            <a:extLst>
              <a:ext uri="{FF2B5EF4-FFF2-40B4-BE49-F238E27FC236}">
                <a16:creationId xmlns:a16="http://schemas.microsoft.com/office/drawing/2014/main" id="{99B47638-1B89-4ECE-93C8-CDDC94310239}"/>
              </a:ext>
            </a:extLst>
          </p:cNvPr>
          <p:cNvCxnSpPr/>
          <p:nvPr/>
        </p:nvCxnSpPr>
        <p:spPr>
          <a:xfrm flipH="1">
            <a:off x="2708920" y="2474793"/>
            <a:ext cx="504056" cy="208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FCE4AC15-C7FF-486F-97C6-C14486726581}"/>
              </a:ext>
            </a:extLst>
          </p:cNvPr>
          <p:cNvCxnSpPr/>
          <p:nvPr/>
        </p:nvCxnSpPr>
        <p:spPr>
          <a:xfrm>
            <a:off x="4869160" y="2474793"/>
            <a:ext cx="72008" cy="2080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13E27D5-370F-4F95-8C4B-AF4C63F64D94}"/>
              </a:ext>
            </a:extLst>
          </p:cNvPr>
          <p:cNvCxnSpPr/>
          <p:nvPr/>
        </p:nvCxnSpPr>
        <p:spPr>
          <a:xfrm flipV="1">
            <a:off x="-27384" y="4788024"/>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9761B07E-6A41-4E71-8A65-98BD26A136C9}"/>
              </a:ext>
            </a:extLst>
          </p:cNvPr>
          <p:cNvSpPr/>
          <p:nvPr/>
        </p:nvSpPr>
        <p:spPr>
          <a:xfrm>
            <a:off x="44624" y="4804281"/>
            <a:ext cx="6885384" cy="1384995"/>
          </a:xfrm>
          <a:prstGeom prst="rect">
            <a:avLst/>
          </a:prstGeom>
        </p:spPr>
        <p:txBody>
          <a:bodyPr wrap="square">
            <a:spAutoFit/>
          </a:bodyPr>
          <a:lstStyle/>
          <a:p>
            <a:pPr>
              <a:spcAft>
                <a:spcPts val="1000"/>
              </a:spcAft>
            </a:pPr>
            <a:r>
              <a:rPr lang="en-GB" sz="1050" b="1" u="sng" dirty="0">
                <a:latin typeface="Calibri" panose="020F0502020204030204" pitchFamily="34" charset="0"/>
                <a:ea typeface="Calibri" panose="020F0502020204030204" pitchFamily="34" charset="0"/>
                <a:cs typeface="Times New Roman" panose="02020603050405020304" pitchFamily="18" charset="0"/>
              </a:rPr>
              <a:t>The Legal System</a:t>
            </a:r>
            <a:br>
              <a:rPr lang="en-GB" sz="1050" b="1" u="sng" dirty="0">
                <a:latin typeface="Calibri" panose="020F0502020204030204" pitchFamily="34" charset="0"/>
                <a:ea typeface="Calibri" panose="020F0502020204030204" pitchFamily="34" charset="0"/>
                <a:cs typeface="Times New Roman" panose="02020603050405020304" pitchFamily="18" charset="0"/>
              </a:rPr>
            </a:br>
            <a:r>
              <a:rPr lang="en-GB" sz="1050" dirty="0">
                <a:latin typeface="Calibri" panose="020F0502020204030204" pitchFamily="34" charset="0"/>
                <a:ea typeface="Calibri" panose="020F0502020204030204" pitchFamily="34" charset="0"/>
                <a:cs typeface="Times New Roman" panose="02020603050405020304" pitchFamily="18" charset="0"/>
              </a:rPr>
              <a:t>Hitler controlled the legal system so that meant it was very difficult for anyone to oppose him. He did this by controlling the judges.</a:t>
            </a:r>
            <a:br>
              <a:rPr lang="en-GB" sz="1050" dirty="0">
                <a:latin typeface="Calibri" panose="020F0502020204030204" pitchFamily="34" charset="0"/>
                <a:ea typeface="Calibri" panose="020F0502020204030204" pitchFamily="34" charset="0"/>
                <a:cs typeface="Times New Roman" panose="02020603050405020304" pitchFamily="18" charset="0"/>
              </a:rPr>
            </a:br>
            <a:r>
              <a:rPr lang="en-GB" sz="1050" dirty="0">
                <a:latin typeface="Calibri" panose="020F0502020204030204" pitchFamily="34" charset="0"/>
                <a:ea typeface="Calibri" panose="020F0502020204030204" pitchFamily="34" charset="0"/>
                <a:cs typeface="Times New Roman" panose="02020603050405020304" pitchFamily="18" charset="0"/>
              </a:rPr>
              <a:t>-All judges had to belong to the National Socialist League for the Maintenance of the Law. </a:t>
            </a:r>
            <a:br>
              <a:rPr lang="en-GB" sz="1050" dirty="0">
                <a:latin typeface="Calibri" panose="020F0502020204030204" pitchFamily="34" charset="0"/>
                <a:ea typeface="Calibri" panose="020F0502020204030204" pitchFamily="34" charset="0"/>
                <a:cs typeface="Times New Roman" panose="02020603050405020304" pitchFamily="18" charset="0"/>
              </a:rPr>
            </a:br>
            <a:r>
              <a:rPr lang="en-GB" sz="1050" dirty="0">
                <a:latin typeface="Calibri" panose="020F0502020204030204" pitchFamily="34" charset="0"/>
                <a:ea typeface="Calibri" panose="020F0502020204030204" pitchFamily="34" charset="0"/>
                <a:cs typeface="Times New Roman" panose="02020603050405020304" pitchFamily="18" charset="0"/>
              </a:rPr>
              <a:t>-All judges had to favour the Nazi party in any decision</a:t>
            </a:r>
            <a:br>
              <a:rPr lang="en-GB" sz="1050" dirty="0">
                <a:latin typeface="Calibri" panose="020F0502020204030204" pitchFamily="34" charset="0"/>
                <a:ea typeface="Calibri" panose="020F0502020204030204" pitchFamily="34" charset="0"/>
                <a:cs typeface="Times New Roman" panose="02020603050405020304" pitchFamily="18" charset="0"/>
              </a:rPr>
            </a:br>
            <a:r>
              <a:rPr lang="en-GB" sz="1050" dirty="0">
                <a:latin typeface="Calibri" panose="020F0502020204030204" pitchFamily="34" charset="0"/>
                <a:ea typeface="Calibri" panose="020F0502020204030204" pitchFamily="34" charset="0"/>
                <a:cs typeface="Times New Roman" panose="02020603050405020304" pitchFamily="18" charset="0"/>
              </a:rPr>
              <a:t>He also did this by controlling the law courts </a:t>
            </a:r>
            <a:br>
              <a:rPr lang="en-GB" sz="1050" dirty="0">
                <a:latin typeface="Calibri" panose="020F0502020204030204" pitchFamily="34" charset="0"/>
                <a:ea typeface="Calibri" panose="020F0502020204030204" pitchFamily="34" charset="0"/>
                <a:cs typeface="Times New Roman" panose="02020603050405020304" pitchFamily="18" charset="0"/>
              </a:rPr>
            </a:br>
            <a:r>
              <a:rPr lang="en-GB" sz="1050" dirty="0">
                <a:latin typeface="Calibri" panose="020F0502020204030204" pitchFamily="34" charset="0"/>
                <a:ea typeface="Calibri" panose="020F0502020204030204" pitchFamily="34" charset="0"/>
                <a:cs typeface="Times New Roman" panose="02020603050405020304" pitchFamily="18" charset="0"/>
              </a:rPr>
              <a:t>-He abolished trial by jury – only judges were able to decide whether someone was innocent or guilty</a:t>
            </a:r>
            <a:br>
              <a:rPr lang="en-GB" sz="1050" dirty="0">
                <a:latin typeface="Calibri" panose="020F0502020204030204" pitchFamily="34" charset="0"/>
                <a:ea typeface="Calibri" panose="020F0502020204030204" pitchFamily="34" charset="0"/>
                <a:cs typeface="Times New Roman" panose="02020603050405020304" pitchFamily="18" charset="0"/>
              </a:rPr>
            </a:br>
            <a:r>
              <a:rPr lang="en-GB" sz="1050" dirty="0">
                <a:latin typeface="Calibri" panose="020F0502020204030204" pitchFamily="34" charset="0"/>
                <a:ea typeface="Calibri" panose="020F0502020204030204" pitchFamily="34" charset="0"/>
                <a:cs typeface="Times New Roman" panose="02020603050405020304" pitchFamily="18" charset="0"/>
              </a:rPr>
              <a:t>-He set up a People’s Court to hear all treason cases. Trials were held in secret and judges were hand-picked</a:t>
            </a:r>
          </a:p>
        </p:txBody>
      </p:sp>
      <p:cxnSp>
        <p:nvCxnSpPr>
          <p:cNvPr id="16" name="Straight Connector 15">
            <a:extLst>
              <a:ext uri="{FF2B5EF4-FFF2-40B4-BE49-F238E27FC236}">
                <a16:creationId xmlns:a16="http://schemas.microsoft.com/office/drawing/2014/main" id="{5CEE3745-60C4-4846-BFCA-AE450B0FF22F}"/>
              </a:ext>
            </a:extLst>
          </p:cNvPr>
          <p:cNvCxnSpPr/>
          <p:nvPr/>
        </p:nvCxnSpPr>
        <p:spPr>
          <a:xfrm flipV="1">
            <a:off x="-72008" y="620476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44FFF606-44D6-43ED-B222-4EC88E522173}"/>
              </a:ext>
            </a:extLst>
          </p:cNvPr>
          <p:cNvSpPr/>
          <p:nvPr/>
        </p:nvSpPr>
        <p:spPr>
          <a:xfrm>
            <a:off x="-27384" y="6229214"/>
            <a:ext cx="2087431" cy="287002"/>
          </a:xfrm>
          <a:prstGeom prst="rect">
            <a:avLst/>
          </a:prstGeom>
        </p:spPr>
        <p:txBody>
          <a:bodyPr wrap="non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Concentration camps up to 1939</a:t>
            </a:r>
          </a:p>
        </p:txBody>
      </p:sp>
      <p:pic>
        <p:nvPicPr>
          <p:cNvPr id="3074" name="Picture 2" descr="Image result for Dachau concentration camp 1933">
            <a:hlinkClick r:id="rId2"/>
            <a:extLst>
              <a:ext uri="{FF2B5EF4-FFF2-40B4-BE49-F238E27FC236}">
                <a16:creationId xmlns:a16="http://schemas.microsoft.com/office/drawing/2014/main" id="{1FA1D85D-7501-491B-9098-523451BA7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1766" y="6426315"/>
            <a:ext cx="2809113" cy="128461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DCA94BF-B49E-40C5-8630-E2757AB8623E}"/>
              </a:ext>
            </a:extLst>
          </p:cNvPr>
          <p:cNvSpPr/>
          <p:nvPr/>
        </p:nvSpPr>
        <p:spPr>
          <a:xfrm>
            <a:off x="0" y="6459884"/>
            <a:ext cx="3871766" cy="1277273"/>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 first camp was built at Dachau in 1933 to house the growing number of people being arrested. </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Camps were built in isolated areas so no one could see what was going on. Many were built. </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Inmates were made up of: political prisoners, undesirables, such as prostitutes and homosexuals, and minority groups like Jews. </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Inmates were treated very badly and forced to do hard labour</a:t>
            </a:r>
          </a:p>
        </p:txBody>
      </p:sp>
      <p:cxnSp>
        <p:nvCxnSpPr>
          <p:cNvPr id="21" name="Straight Connector 20">
            <a:extLst>
              <a:ext uri="{FF2B5EF4-FFF2-40B4-BE49-F238E27FC236}">
                <a16:creationId xmlns:a16="http://schemas.microsoft.com/office/drawing/2014/main" id="{B7E32241-6020-47C1-A814-276B00A35FCB}"/>
              </a:ext>
            </a:extLst>
          </p:cNvPr>
          <p:cNvCxnSpPr/>
          <p:nvPr/>
        </p:nvCxnSpPr>
        <p:spPr>
          <a:xfrm flipV="1">
            <a:off x="-27384" y="781236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DA1E9A3C-1C9F-4046-BCAD-19A8617545D8}"/>
              </a:ext>
            </a:extLst>
          </p:cNvPr>
          <p:cNvSpPr/>
          <p:nvPr/>
        </p:nvSpPr>
        <p:spPr>
          <a:xfrm>
            <a:off x="4725144" y="7886109"/>
            <a:ext cx="195573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latin typeface="Calibri" panose="020F0502020204030204" pitchFamily="34" charset="0"/>
                <a:ea typeface="Calibri" panose="020F0502020204030204" pitchFamily="34" charset="0"/>
                <a:cs typeface="Times New Roman" panose="02020603050405020304" pitchFamily="18" charset="0"/>
              </a:rPr>
              <a:t>Any answer about how the Nazis controlled Germany should feature the SS</a:t>
            </a:r>
            <a:endParaRPr lang="en-GB" sz="1200" dirty="0"/>
          </a:p>
        </p:txBody>
      </p:sp>
      <p:pic>
        <p:nvPicPr>
          <p:cNvPr id="23" name="Picture 22">
            <a:extLst>
              <a:ext uri="{FF2B5EF4-FFF2-40B4-BE49-F238E27FC236}">
                <a16:creationId xmlns:a16="http://schemas.microsoft.com/office/drawing/2014/main" id="{531E8850-FD4C-45E9-894E-592120DFF0B4}"/>
              </a:ext>
            </a:extLst>
          </p:cNvPr>
          <p:cNvPicPr>
            <a:picLocks noChangeAspect="1"/>
          </p:cNvPicPr>
          <p:nvPr/>
        </p:nvPicPr>
        <p:blipFill>
          <a:blip r:embed="rId4"/>
          <a:stretch>
            <a:fillRect/>
          </a:stretch>
        </p:blipFill>
        <p:spPr>
          <a:xfrm>
            <a:off x="44624" y="7868589"/>
            <a:ext cx="249128" cy="303811"/>
          </a:xfrm>
          <a:prstGeom prst="rect">
            <a:avLst/>
          </a:prstGeom>
        </p:spPr>
      </p:pic>
      <p:sp>
        <p:nvSpPr>
          <p:cNvPr id="22" name="TextBox 21">
            <a:extLst>
              <a:ext uri="{FF2B5EF4-FFF2-40B4-BE49-F238E27FC236}">
                <a16:creationId xmlns:a16="http://schemas.microsoft.com/office/drawing/2014/main" id="{A9E8BBFE-DAA8-4983-9DDA-D8B0A0829154}"/>
              </a:ext>
            </a:extLst>
          </p:cNvPr>
          <p:cNvSpPr txBox="1"/>
          <p:nvPr/>
        </p:nvSpPr>
        <p:spPr>
          <a:xfrm>
            <a:off x="260648" y="7812360"/>
            <a:ext cx="4431392" cy="461665"/>
          </a:xfrm>
          <a:prstGeom prst="rect">
            <a:avLst/>
          </a:prstGeom>
          <a:noFill/>
        </p:spPr>
        <p:txBody>
          <a:bodyPr wrap="square" rtlCol="0">
            <a:spAutoFit/>
          </a:bodyPr>
          <a:lstStyle/>
          <a:p>
            <a:r>
              <a:rPr lang="en-GB" sz="1200" b="1" u="sng" dirty="0"/>
              <a:t>Jot down at least three ways  in which the SS was used to control the German people.</a:t>
            </a:r>
          </a:p>
        </p:txBody>
      </p:sp>
      <p:sp>
        <p:nvSpPr>
          <p:cNvPr id="2" name="Slide Number Placeholder 1">
            <a:extLst>
              <a:ext uri="{FF2B5EF4-FFF2-40B4-BE49-F238E27FC236}">
                <a16:creationId xmlns:a16="http://schemas.microsoft.com/office/drawing/2014/main" id="{76E107A2-EB6B-40B2-AA34-C34062B6095B}"/>
              </a:ext>
            </a:extLst>
          </p:cNvPr>
          <p:cNvSpPr>
            <a:spLocks noGrp="1"/>
          </p:cNvSpPr>
          <p:nvPr>
            <p:ph type="sldNum" sz="quarter" idx="12"/>
          </p:nvPr>
        </p:nvSpPr>
        <p:spPr/>
        <p:txBody>
          <a:bodyPr/>
          <a:lstStyle/>
          <a:p>
            <a:fld id="{5819A377-BB9A-4097-BC5F-23F0FB64397F}" type="slidenum">
              <a:rPr lang="en-GB" smtClean="0"/>
              <a:t>19</a:t>
            </a:fld>
            <a:endParaRPr lang="en-GB"/>
          </a:p>
        </p:txBody>
      </p:sp>
    </p:spTree>
    <p:extLst>
      <p:ext uri="{BB962C8B-B14F-4D97-AF65-F5344CB8AC3E}">
        <p14:creationId xmlns:p14="http://schemas.microsoft.com/office/powerpoint/2010/main" val="31891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87D35-E9BE-45B8-825F-91B9BF85EF77}"/>
              </a:ext>
            </a:extLst>
          </p:cNvPr>
          <p:cNvSpPr/>
          <p:nvPr/>
        </p:nvSpPr>
        <p:spPr>
          <a:xfrm>
            <a:off x="2090384" y="-36512"/>
            <a:ext cx="2673937" cy="392159"/>
          </a:xfrm>
          <a:prstGeom prst="rect">
            <a:avLst/>
          </a:prstGeom>
        </p:spPr>
        <p:txBody>
          <a:bodyPr wrap="non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do I answer paper 3?</a:t>
            </a:r>
          </a:p>
        </p:txBody>
      </p:sp>
      <p:sp>
        <p:nvSpPr>
          <p:cNvPr id="5" name="Rectangle 4">
            <a:extLst>
              <a:ext uri="{FF2B5EF4-FFF2-40B4-BE49-F238E27FC236}">
                <a16:creationId xmlns:a16="http://schemas.microsoft.com/office/drawing/2014/main" id="{9C5E3689-DF0D-4361-A463-0FDFCF7F21DC}"/>
              </a:ext>
            </a:extLst>
          </p:cNvPr>
          <p:cNvSpPr/>
          <p:nvPr/>
        </p:nvSpPr>
        <p:spPr>
          <a:xfrm>
            <a:off x="-27384" y="247293"/>
            <a:ext cx="7056784" cy="292259"/>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page introduces you to the main features and requirements of the Paper 3 exam. </a:t>
            </a:r>
          </a:p>
        </p:txBody>
      </p:sp>
      <p:sp>
        <p:nvSpPr>
          <p:cNvPr id="6" name="Rectangle 5">
            <a:extLst>
              <a:ext uri="{FF2B5EF4-FFF2-40B4-BE49-F238E27FC236}">
                <a16:creationId xmlns:a16="http://schemas.microsoft.com/office/drawing/2014/main" id="{9C9109F6-8DBF-4F0F-AAE8-77B9B75435F1}"/>
              </a:ext>
            </a:extLst>
          </p:cNvPr>
          <p:cNvSpPr/>
          <p:nvPr/>
        </p:nvSpPr>
        <p:spPr>
          <a:xfrm>
            <a:off x="44623" y="395536"/>
            <a:ext cx="4507381" cy="1697901"/>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About Paper 3</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Paper 3 is for your modern depth study.</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Weimar and Nazi Germany, 1918-39 is option 31.</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It is divided up into two sections: Section A and Section B. You must answer all questions in both sections. </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You will receive two documents: a question paper, which you write on, and a Sources/ Interpretations booklet which you will need for section B. </a:t>
            </a:r>
          </a:p>
        </p:txBody>
      </p:sp>
      <p:sp>
        <p:nvSpPr>
          <p:cNvPr id="7" name="Rectangle 6">
            <a:extLst>
              <a:ext uri="{FF2B5EF4-FFF2-40B4-BE49-F238E27FC236}">
                <a16:creationId xmlns:a16="http://schemas.microsoft.com/office/drawing/2014/main" id="{4F6FC4F6-A207-4C6F-AB8C-9479629ACA81}"/>
              </a:ext>
            </a:extLst>
          </p:cNvPr>
          <p:cNvSpPr/>
          <p:nvPr/>
        </p:nvSpPr>
        <p:spPr>
          <a:xfrm>
            <a:off x="4840037" y="539552"/>
            <a:ext cx="1901331" cy="157889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Paper 3 exam lasts for 1 hour and 20 minutes (80 minutes). There are 52 marks in total. You should spend approximately 25 minutes on Section A and 55 minutes on Section B. </a:t>
            </a:r>
          </a:p>
        </p:txBody>
      </p:sp>
      <p:sp>
        <p:nvSpPr>
          <p:cNvPr id="8" name="Arrow: Right 7">
            <a:extLst>
              <a:ext uri="{FF2B5EF4-FFF2-40B4-BE49-F238E27FC236}">
                <a16:creationId xmlns:a16="http://schemas.microsoft.com/office/drawing/2014/main" id="{2B847DAE-7DAB-40AB-AA70-FE4EFE844024}"/>
              </a:ext>
            </a:extLst>
          </p:cNvPr>
          <p:cNvSpPr/>
          <p:nvPr/>
        </p:nvSpPr>
        <p:spPr>
          <a:xfrm rot="10800000">
            <a:off x="4490640" y="1144955"/>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BF243F8-9C31-43A8-BD8C-A0257C794315}"/>
              </a:ext>
            </a:extLst>
          </p:cNvPr>
          <p:cNvSpPr/>
          <p:nvPr/>
        </p:nvSpPr>
        <p:spPr>
          <a:xfrm>
            <a:off x="96303" y="2094111"/>
            <a:ext cx="3429000" cy="461665"/>
          </a:xfrm>
          <a:prstGeom prst="rect">
            <a:avLst/>
          </a:prstGeom>
        </p:spPr>
        <p:txBody>
          <a:bodyPr>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questions</a:t>
            </a:r>
            <a:br>
              <a:rPr lang="en-GB" sz="1200" b="1" u="sng" dirty="0">
                <a:latin typeface="Calibri" panose="020F0502020204030204" pitchFamily="34" charset="0"/>
                <a:ea typeface="Calibri" panose="020F0502020204030204" pitchFamily="34" charset="0"/>
                <a:cs typeface="Times New Roman" panose="02020603050405020304" pitchFamily="18" charset="0"/>
              </a:rPr>
            </a:b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48DD0280-CE76-4941-AC9C-AC01187BFC70}"/>
              </a:ext>
            </a:extLst>
          </p:cNvPr>
          <p:cNvSpPr/>
          <p:nvPr/>
        </p:nvSpPr>
        <p:spPr>
          <a:xfrm>
            <a:off x="164644" y="2403997"/>
            <a:ext cx="3696404" cy="959237"/>
          </a:xfrm>
          <a:prstGeom prst="rect">
            <a:avLst/>
          </a:prstGeom>
          <a:ln>
            <a:solidFill>
              <a:schemeClr val="tx1"/>
            </a:solidFill>
            <a:prstDash val="dash"/>
          </a:ln>
        </p:spPr>
        <p:txBody>
          <a:bodyPr wrap="square">
            <a:spAutoFit/>
          </a:bodyPr>
          <a:lstStyle/>
          <a:p>
            <a:pPr>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Section A: Question 1</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Give two things you can infer from Source A about…. </a:t>
            </a:r>
            <a:r>
              <a:rPr lang="en-GB" sz="1200" b="1" dirty="0">
                <a:latin typeface="Calibri" panose="020F0502020204030204" pitchFamily="34" charset="0"/>
                <a:ea typeface="Calibri" panose="020F0502020204030204" pitchFamily="34" charset="0"/>
                <a:cs typeface="Times New Roman" panose="02020603050405020304" pitchFamily="18" charset="0"/>
              </a:rPr>
              <a:t>(4 marks)</a:t>
            </a:r>
          </a:p>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Complete the table.</a:t>
            </a:r>
          </a:p>
        </p:txBody>
      </p:sp>
      <p:sp>
        <p:nvSpPr>
          <p:cNvPr id="11" name="Rectangle 10">
            <a:extLst>
              <a:ext uri="{FF2B5EF4-FFF2-40B4-BE49-F238E27FC236}">
                <a16:creationId xmlns:a16="http://schemas.microsoft.com/office/drawing/2014/main" id="{822990E0-62A2-44F5-BF7B-C602271AC1B2}"/>
              </a:ext>
            </a:extLst>
          </p:cNvPr>
          <p:cNvSpPr/>
          <p:nvPr/>
        </p:nvSpPr>
        <p:spPr>
          <a:xfrm>
            <a:off x="164644" y="3275856"/>
            <a:ext cx="3696404" cy="774571"/>
          </a:xfrm>
          <a:prstGeom prst="rect">
            <a:avLst/>
          </a:prstGeom>
          <a:ln>
            <a:solidFill>
              <a:schemeClr val="tx1"/>
            </a:solidFill>
            <a:prstDash val="dash"/>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Section A: Question 2</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Explain why …. </a:t>
            </a:r>
            <a:r>
              <a:rPr lang="en-GB" sz="1200" b="1" dirty="0">
                <a:latin typeface="Calibri" panose="020F0502020204030204" pitchFamily="34" charset="0"/>
                <a:ea typeface="Calibri" panose="020F0502020204030204" pitchFamily="34" charset="0"/>
                <a:cs typeface="Times New Roman" panose="02020603050405020304" pitchFamily="18" charset="0"/>
              </a:rPr>
              <a:t>(12 marks)</a:t>
            </a:r>
          </a:p>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Two prompts and your own information.</a:t>
            </a:r>
          </a:p>
        </p:txBody>
      </p:sp>
      <p:sp>
        <p:nvSpPr>
          <p:cNvPr id="12" name="Rectangle 11">
            <a:extLst>
              <a:ext uri="{FF2B5EF4-FFF2-40B4-BE49-F238E27FC236}">
                <a16:creationId xmlns:a16="http://schemas.microsoft.com/office/drawing/2014/main" id="{F1A0D599-C112-40AE-A554-899B8F1FBF04}"/>
              </a:ext>
            </a:extLst>
          </p:cNvPr>
          <p:cNvSpPr/>
          <p:nvPr/>
        </p:nvSpPr>
        <p:spPr>
          <a:xfrm>
            <a:off x="164643" y="4067944"/>
            <a:ext cx="3696405" cy="1143903"/>
          </a:xfrm>
          <a:prstGeom prst="rect">
            <a:avLst/>
          </a:prstGeom>
          <a:ln>
            <a:solidFill>
              <a:schemeClr val="tx1"/>
            </a:solidFill>
            <a:prstDash val="lgDash"/>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Section B: Question 3(a)</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How useful are sources B and C for an enquiry into….? </a:t>
            </a:r>
            <a:r>
              <a:rPr lang="en-GB" sz="1200" b="1" dirty="0">
                <a:latin typeface="Calibri" panose="020F0502020204030204" pitchFamily="34" charset="0"/>
                <a:ea typeface="Calibri" panose="020F0502020204030204" pitchFamily="34" charset="0"/>
                <a:cs typeface="Times New Roman" panose="02020603050405020304" pitchFamily="18" charset="0"/>
              </a:rPr>
              <a:t>(8 marks)</a:t>
            </a:r>
          </a:p>
          <a:p>
            <a:pPr>
              <a:spcAft>
                <a:spcPts val="1000"/>
              </a:spcAft>
            </a:pPr>
            <a:r>
              <a:rPr lang="en-GB" sz="1200" i="1" dirty="0"/>
              <a:t>Use the sources and your knowledge of the historical context. </a:t>
            </a:r>
          </a:p>
        </p:txBody>
      </p:sp>
      <p:sp>
        <p:nvSpPr>
          <p:cNvPr id="13" name="Rectangle 12">
            <a:extLst>
              <a:ext uri="{FF2B5EF4-FFF2-40B4-BE49-F238E27FC236}">
                <a16:creationId xmlns:a16="http://schemas.microsoft.com/office/drawing/2014/main" id="{87982437-3DE6-4A67-A75B-3FFC2D488495}"/>
              </a:ext>
            </a:extLst>
          </p:cNvPr>
          <p:cNvSpPr/>
          <p:nvPr/>
        </p:nvSpPr>
        <p:spPr>
          <a:xfrm>
            <a:off x="164644" y="5148064"/>
            <a:ext cx="3696404" cy="1143903"/>
          </a:xfrm>
          <a:prstGeom prst="rect">
            <a:avLst/>
          </a:prstGeom>
          <a:ln>
            <a:solidFill>
              <a:schemeClr val="tx1"/>
            </a:solidFill>
            <a:prstDash val="lgDash"/>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Section B: Question 3(b)</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Study interpretations 1 and 2….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What is the main difference between these views? </a:t>
            </a:r>
            <a:r>
              <a:rPr lang="en-GB" sz="1200" b="1" dirty="0">
                <a:latin typeface="Calibri" panose="020F0502020204030204" pitchFamily="34" charset="0"/>
                <a:ea typeface="Calibri" panose="020F0502020204030204" pitchFamily="34" charset="0"/>
                <a:cs typeface="Times New Roman" panose="02020603050405020304" pitchFamily="18" charset="0"/>
              </a:rPr>
              <a:t>(4 marks)</a:t>
            </a:r>
          </a:p>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Use details from both interpretations.</a:t>
            </a:r>
          </a:p>
        </p:txBody>
      </p:sp>
      <p:sp>
        <p:nvSpPr>
          <p:cNvPr id="14" name="Rectangle 13">
            <a:extLst>
              <a:ext uri="{FF2B5EF4-FFF2-40B4-BE49-F238E27FC236}">
                <a16:creationId xmlns:a16="http://schemas.microsoft.com/office/drawing/2014/main" id="{92DCE6AD-A5FB-4833-B4BE-006C36E51173}"/>
              </a:ext>
            </a:extLst>
          </p:cNvPr>
          <p:cNvSpPr/>
          <p:nvPr/>
        </p:nvSpPr>
        <p:spPr>
          <a:xfrm>
            <a:off x="116271" y="6380425"/>
            <a:ext cx="3744777" cy="1143903"/>
          </a:xfrm>
          <a:prstGeom prst="rect">
            <a:avLst/>
          </a:prstGeom>
          <a:ln>
            <a:solidFill>
              <a:schemeClr val="tx1"/>
            </a:solidFill>
            <a:prstDash val="dashDot"/>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Section B: Question 3(c)</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Suggest one reason why Interpretations 1 and 2 give different views about …. </a:t>
            </a:r>
            <a:r>
              <a:rPr lang="en-GB" sz="1200" b="1" dirty="0">
                <a:latin typeface="Calibri" panose="020F0502020204030204" pitchFamily="34" charset="0"/>
                <a:ea typeface="Calibri" panose="020F0502020204030204" pitchFamily="34" charset="0"/>
                <a:cs typeface="Times New Roman" panose="02020603050405020304" pitchFamily="18" charset="0"/>
              </a:rPr>
              <a:t>(4 marks)</a:t>
            </a:r>
          </a:p>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You can use the sources provided to help explain your answer.</a:t>
            </a:r>
          </a:p>
        </p:txBody>
      </p:sp>
      <p:sp>
        <p:nvSpPr>
          <p:cNvPr id="15" name="Rectangle 14">
            <a:extLst>
              <a:ext uri="{FF2B5EF4-FFF2-40B4-BE49-F238E27FC236}">
                <a16:creationId xmlns:a16="http://schemas.microsoft.com/office/drawing/2014/main" id="{9DE7BCF5-B0A2-4A89-9112-865B9A4FE7E1}"/>
              </a:ext>
            </a:extLst>
          </p:cNvPr>
          <p:cNvSpPr/>
          <p:nvPr/>
        </p:nvSpPr>
        <p:spPr>
          <a:xfrm>
            <a:off x="164643" y="7635919"/>
            <a:ext cx="3696405" cy="1328569"/>
          </a:xfrm>
          <a:prstGeom prst="rect">
            <a:avLst/>
          </a:prstGeom>
          <a:ln>
            <a:solidFill>
              <a:schemeClr val="tx1"/>
            </a:solidFill>
            <a:prstDash val="lgDash"/>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Section B: Question 3(d)</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How far do you agree with Interpretation 1 / 2 about …. ? (16 marks + 4 marks for </a:t>
            </a:r>
            <a:r>
              <a:rPr lang="en-GB" sz="1200" dirty="0" err="1">
                <a:latin typeface="Calibri" panose="020F0502020204030204" pitchFamily="34" charset="0"/>
                <a:ea typeface="Calibri" panose="020F0502020204030204" pitchFamily="34" charset="0"/>
                <a:cs typeface="Times New Roman" panose="02020603050405020304" pitchFamily="18" charset="0"/>
              </a:rPr>
              <a:t>SPaG</a:t>
            </a:r>
            <a:r>
              <a:rPr lang="en-GB" sz="1200" dirty="0">
                <a:latin typeface="Calibri" panose="020F0502020204030204" pitchFamily="34" charset="0"/>
                <a:ea typeface="Calibri" panose="020F0502020204030204" pitchFamily="34" charset="0"/>
                <a:cs typeface="Times New Roman" panose="02020603050405020304" pitchFamily="18" charset="0"/>
              </a:rPr>
              <a:t> and use of specialist terminology)</a:t>
            </a:r>
          </a:p>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Use both interpretations and your knowledge of the historical context.</a:t>
            </a:r>
          </a:p>
        </p:txBody>
      </p:sp>
      <p:sp>
        <p:nvSpPr>
          <p:cNvPr id="2" name="Rectangle 1">
            <a:extLst>
              <a:ext uri="{FF2B5EF4-FFF2-40B4-BE49-F238E27FC236}">
                <a16:creationId xmlns:a16="http://schemas.microsoft.com/office/drawing/2014/main" id="{8F831C3C-6F20-40FE-AE75-74D27745CD39}"/>
              </a:ext>
            </a:extLst>
          </p:cNvPr>
          <p:cNvSpPr/>
          <p:nvPr/>
        </p:nvSpPr>
        <p:spPr>
          <a:xfrm>
            <a:off x="4090764" y="2283450"/>
            <a:ext cx="2650604" cy="9387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Question 1 targets analysing, evaluating and using sources to make judgements. Spend about six minutes on this question, which focuses on inference and analysing sources. Look out for the key term ‘infer’.</a:t>
            </a:r>
          </a:p>
        </p:txBody>
      </p:sp>
      <p:sp>
        <p:nvSpPr>
          <p:cNvPr id="3" name="Rectangle 2">
            <a:extLst>
              <a:ext uri="{FF2B5EF4-FFF2-40B4-BE49-F238E27FC236}">
                <a16:creationId xmlns:a16="http://schemas.microsoft.com/office/drawing/2014/main" id="{C0DDFC29-3DD5-46DC-9A03-E525FFB55F4E}"/>
              </a:ext>
            </a:extLst>
          </p:cNvPr>
          <p:cNvSpPr/>
          <p:nvPr/>
        </p:nvSpPr>
        <p:spPr>
          <a:xfrm>
            <a:off x="4090764" y="3438743"/>
            <a:ext cx="2650604" cy="12772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Question 2 targets both showing knowledge and understanding of the topic and explaining and analysing events using historical concepts such as causation, consequence, change, continuity, similarity and difference. Spend about 18 minutes on this question.</a:t>
            </a:r>
          </a:p>
        </p:txBody>
      </p:sp>
      <p:sp>
        <p:nvSpPr>
          <p:cNvPr id="16" name="Rectangle 15">
            <a:extLst>
              <a:ext uri="{FF2B5EF4-FFF2-40B4-BE49-F238E27FC236}">
                <a16:creationId xmlns:a16="http://schemas.microsoft.com/office/drawing/2014/main" id="{CDD9FD3F-79AC-4A9B-B37B-3EF7CE462ABA}"/>
              </a:ext>
            </a:extLst>
          </p:cNvPr>
          <p:cNvSpPr/>
          <p:nvPr/>
        </p:nvSpPr>
        <p:spPr>
          <a:xfrm>
            <a:off x="4090764" y="4853120"/>
            <a:ext cx="2650603" cy="87100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Question 3 targets the same skills as question 1. Spend about 12 minutes on this question , which is about evaluating the usefulness of contemporary sources.</a:t>
            </a:r>
          </a:p>
        </p:txBody>
      </p:sp>
      <p:sp>
        <p:nvSpPr>
          <p:cNvPr id="17" name="Rectangle 16">
            <a:extLst>
              <a:ext uri="{FF2B5EF4-FFF2-40B4-BE49-F238E27FC236}">
                <a16:creationId xmlns:a16="http://schemas.microsoft.com/office/drawing/2014/main" id="{86243B9A-5B0D-41C7-AF3A-015DCB7DBFAD}"/>
              </a:ext>
            </a:extLst>
          </p:cNvPr>
          <p:cNvSpPr/>
          <p:nvPr/>
        </p:nvSpPr>
        <p:spPr>
          <a:xfrm>
            <a:off x="4020496" y="5984284"/>
            <a:ext cx="2720871"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Questions 3b and 3c target analysing, evaluating and making judgements about interpretations. Spend about six minutes on each of these questions, which are about suggesting and explaining why the interpretations differ.</a:t>
            </a:r>
          </a:p>
        </p:txBody>
      </p:sp>
      <p:sp>
        <p:nvSpPr>
          <p:cNvPr id="18" name="Rectangle 17">
            <a:extLst>
              <a:ext uri="{FF2B5EF4-FFF2-40B4-BE49-F238E27FC236}">
                <a16:creationId xmlns:a16="http://schemas.microsoft.com/office/drawing/2014/main" id="{F36827FB-6488-47F8-A5ED-DD1931CA6188}"/>
              </a:ext>
            </a:extLst>
          </p:cNvPr>
          <p:cNvSpPr/>
          <p:nvPr/>
        </p:nvSpPr>
        <p:spPr>
          <a:xfrm>
            <a:off x="4164512" y="7596336"/>
            <a:ext cx="2576856" cy="127727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Question 3(d) also targets these same skills. Spend about 32 minutes on this question, which is about evaluating an interpretation. Up to four marks are available for spelling, punctuation, grammar and use of specialist terminology.</a:t>
            </a:r>
          </a:p>
        </p:txBody>
      </p:sp>
      <p:sp>
        <p:nvSpPr>
          <p:cNvPr id="19" name="Arrow: Right 18">
            <a:extLst>
              <a:ext uri="{FF2B5EF4-FFF2-40B4-BE49-F238E27FC236}">
                <a16:creationId xmlns:a16="http://schemas.microsoft.com/office/drawing/2014/main" id="{5466B631-C7D8-4853-84BF-45B35D159441}"/>
              </a:ext>
            </a:extLst>
          </p:cNvPr>
          <p:cNvSpPr/>
          <p:nvPr/>
        </p:nvSpPr>
        <p:spPr>
          <a:xfrm rot="10800000">
            <a:off x="3717033" y="278876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D9DEE720-2447-4F68-872C-D006CFDE0842}"/>
              </a:ext>
            </a:extLst>
          </p:cNvPr>
          <p:cNvSpPr/>
          <p:nvPr/>
        </p:nvSpPr>
        <p:spPr>
          <a:xfrm rot="10800000">
            <a:off x="3799683" y="3652857"/>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D7F500E2-08FC-4A4A-B8B3-8C714F8C0F37}"/>
              </a:ext>
            </a:extLst>
          </p:cNvPr>
          <p:cNvSpPr/>
          <p:nvPr/>
        </p:nvSpPr>
        <p:spPr>
          <a:xfrm rot="10800000">
            <a:off x="3789041" y="494900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5036C68F-2B52-4361-9A44-32192DF8E79C}"/>
              </a:ext>
            </a:extLst>
          </p:cNvPr>
          <p:cNvSpPr/>
          <p:nvPr/>
        </p:nvSpPr>
        <p:spPr>
          <a:xfrm rot="10800000">
            <a:off x="3727675" y="6605185"/>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F82C9056-F645-47E3-BD19-639C275BFB8C}"/>
              </a:ext>
            </a:extLst>
          </p:cNvPr>
          <p:cNvSpPr/>
          <p:nvPr/>
        </p:nvSpPr>
        <p:spPr>
          <a:xfrm rot="10800000">
            <a:off x="3717032" y="595711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1623CFD9-EA5D-4C0C-8EFA-16C7ABAFC05E}"/>
              </a:ext>
            </a:extLst>
          </p:cNvPr>
          <p:cNvSpPr/>
          <p:nvPr/>
        </p:nvSpPr>
        <p:spPr>
          <a:xfrm rot="10800000">
            <a:off x="3786315" y="8260858"/>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Slide Number Placeholder 24">
            <a:extLst>
              <a:ext uri="{FF2B5EF4-FFF2-40B4-BE49-F238E27FC236}">
                <a16:creationId xmlns:a16="http://schemas.microsoft.com/office/drawing/2014/main" id="{B0171D54-C8A1-4A5C-85CA-184D7DB8BC8E}"/>
              </a:ext>
            </a:extLst>
          </p:cNvPr>
          <p:cNvSpPr>
            <a:spLocks noGrp="1"/>
          </p:cNvSpPr>
          <p:nvPr>
            <p:ph type="sldNum" sz="quarter" idx="12"/>
          </p:nvPr>
        </p:nvSpPr>
        <p:spPr/>
        <p:txBody>
          <a:bodyPr/>
          <a:lstStyle/>
          <a:p>
            <a:fld id="{5819A377-BB9A-4097-BC5F-23F0FB64397F}" type="slidenum">
              <a:rPr lang="en-GB" smtClean="0"/>
              <a:t>2</a:t>
            </a:fld>
            <a:endParaRPr lang="en-GB"/>
          </a:p>
        </p:txBody>
      </p:sp>
    </p:spTree>
    <p:extLst>
      <p:ext uri="{BB962C8B-B14F-4D97-AF65-F5344CB8AC3E}">
        <p14:creationId xmlns:p14="http://schemas.microsoft.com/office/powerpoint/2010/main" val="1964847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078F8C-0DFB-46CB-B16C-835703412330}"/>
              </a:ext>
            </a:extLst>
          </p:cNvPr>
          <p:cNvSpPr/>
          <p:nvPr/>
        </p:nvSpPr>
        <p:spPr>
          <a:xfrm>
            <a:off x="1246385" y="-36512"/>
            <a:ext cx="4414863" cy="410882"/>
          </a:xfrm>
          <a:prstGeom prst="rect">
            <a:avLst/>
          </a:prstGeom>
        </p:spPr>
        <p:txBody>
          <a:bodyPr wrap="non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What were the policies towards the Church?</a:t>
            </a:r>
          </a:p>
        </p:txBody>
      </p:sp>
      <p:sp>
        <p:nvSpPr>
          <p:cNvPr id="5" name="Rectangle 4">
            <a:extLst>
              <a:ext uri="{FF2B5EF4-FFF2-40B4-BE49-F238E27FC236}">
                <a16:creationId xmlns:a16="http://schemas.microsoft.com/office/drawing/2014/main" id="{AD9856EE-B71A-4E68-8BA1-0BDA26CC0166}"/>
              </a:ext>
            </a:extLst>
          </p:cNvPr>
          <p:cNvSpPr/>
          <p:nvPr/>
        </p:nvSpPr>
        <p:spPr>
          <a:xfrm>
            <a:off x="-21128" y="251520"/>
            <a:ext cx="6879128"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Nazis wanted total loyalty to Hitler and his beliefs. The churches were potentially a threat to his power and therefore Hitler needed to control the churches’ influence. </a:t>
            </a:r>
          </a:p>
        </p:txBody>
      </p:sp>
      <p:graphicFrame>
        <p:nvGraphicFramePr>
          <p:cNvPr id="6" name="Table 5">
            <a:extLst>
              <a:ext uri="{FF2B5EF4-FFF2-40B4-BE49-F238E27FC236}">
                <a16:creationId xmlns:a16="http://schemas.microsoft.com/office/drawing/2014/main" id="{DF51ACED-A98F-4976-9D42-5507FD35794E}"/>
              </a:ext>
            </a:extLst>
          </p:cNvPr>
          <p:cNvGraphicFramePr>
            <a:graphicFrameLocks noGrp="1"/>
          </p:cNvGraphicFramePr>
          <p:nvPr>
            <p:extLst>
              <p:ext uri="{D42A27DB-BD31-4B8C-83A1-F6EECF244321}">
                <p14:modId xmlns:p14="http://schemas.microsoft.com/office/powerpoint/2010/main" val="886780125"/>
              </p:ext>
            </p:extLst>
          </p:nvPr>
        </p:nvGraphicFramePr>
        <p:xfrm>
          <a:off x="44624" y="827584"/>
          <a:ext cx="6607884" cy="1008110"/>
        </p:xfrm>
        <a:graphic>
          <a:graphicData uri="http://schemas.openxmlformats.org/drawingml/2006/table">
            <a:tbl>
              <a:tblPr firstRow="1" firstCol="1" bandRow="1">
                <a:tableStyleId>{5940675A-B579-460E-94D1-54222C63F5DA}</a:tableStyleId>
              </a:tblPr>
              <a:tblGrid>
                <a:gridCol w="3303942">
                  <a:extLst>
                    <a:ext uri="{9D8B030D-6E8A-4147-A177-3AD203B41FA5}">
                      <a16:colId xmlns:a16="http://schemas.microsoft.com/office/drawing/2014/main" val="2351923508"/>
                    </a:ext>
                  </a:extLst>
                </a:gridCol>
                <a:gridCol w="3303942">
                  <a:extLst>
                    <a:ext uri="{9D8B030D-6E8A-4147-A177-3AD203B41FA5}">
                      <a16:colId xmlns:a16="http://schemas.microsoft.com/office/drawing/2014/main" val="3521026406"/>
                    </a:ext>
                  </a:extLst>
                </a:gridCol>
              </a:tblGrid>
              <a:tr h="201622">
                <a:tc>
                  <a:txBody>
                    <a:bodyPr/>
                    <a:lstStyle/>
                    <a:p>
                      <a:pPr>
                        <a:lnSpc>
                          <a:spcPct val="115000"/>
                        </a:lnSpc>
                        <a:spcAft>
                          <a:spcPts val="0"/>
                        </a:spcAft>
                      </a:pPr>
                      <a:r>
                        <a:rPr lang="en-GB" sz="1100" b="1" u="sng" dirty="0">
                          <a:effectLst/>
                        </a:rPr>
                        <a:t>Nazi Beliefs</a:t>
                      </a:r>
                      <a:endParaRPr lang="en-GB" sz="11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u="sng" dirty="0">
                          <a:effectLst/>
                        </a:rPr>
                        <a:t>Christian beliefs</a:t>
                      </a:r>
                      <a:endParaRPr lang="en-GB" sz="1100" b="1" u="sng"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1926103"/>
                  </a:ext>
                </a:extLst>
              </a:tr>
              <a:tr h="201622">
                <a:tc>
                  <a:txBody>
                    <a:bodyPr/>
                    <a:lstStyle/>
                    <a:p>
                      <a:pPr>
                        <a:lnSpc>
                          <a:spcPct val="115000"/>
                        </a:lnSpc>
                        <a:spcAft>
                          <a:spcPts val="0"/>
                        </a:spcAft>
                      </a:pPr>
                      <a:r>
                        <a:rPr lang="en-GB" sz="1100" dirty="0">
                          <a:effectLst/>
                        </a:rPr>
                        <a:t>Hitler as all – powerful leader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God as the ultimate authority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20112"/>
                  </a:ext>
                </a:extLst>
              </a:tr>
              <a:tr h="201622">
                <a:tc>
                  <a:txBody>
                    <a:bodyPr/>
                    <a:lstStyle/>
                    <a:p>
                      <a:pPr>
                        <a:lnSpc>
                          <a:spcPct val="115000"/>
                        </a:lnSpc>
                        <a:spcAft>
                          <a:spcPts val="0"/>
                        </a:spcAft>
                      </a:pPr>
                      <a:r>
                        <a:rPr lang="en-GB" sz="1100" dirty="0">
                          <a:effectLst/>
                        </a:rPr>
                        <a:t>Aryan racial superiority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Everyone equal in the eyes of God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182204"/>
                  </a:ext>
                </a:extLst>
              </a:tr>
              <a:tr h="201622">
                <a:tc>
                  <a:txBody>
                    <a:bodyPr/>
                    <a:lstStyle/>
                    <a:p>
                      <a:pPr>
                        <a:lnSpc>
                          <a:spcPct val="115000"/>
                        </a:lnSpc>
                        <a:spcAft>
                          <a:spcPts val="0"/>
                        </a:spcAft>
                      </a:pPr>
                      <a:r>
                        <a:rPr lang="en-GB" sz="1100" dirty="0">
                          <a:effectLst/>
                        </a:rPr>
                        <a:t>War, military discipline and violence important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Peace is what everyone should strive for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32078816"/>
                  </a:ext>
                </a:extLst>
              </a:tr>
              <a:tr h="201622">
                <a:tc>
                  <a:txBody>
                    <a:bodyPr/>
                    <a:lstStyle/>
                    <a:p>
                      <a:pPr>
                        <a:lnSpc>
                          <a:spcPct val="115000"/>
                        </a:lnSpc>
                        <a:spcAft>
                          <a:spcPts val="0"/>
                        </a:spcAft>
                      </a:pPr>
                      <a:r>
                        <a:rPr lang="en-GB" sz="1100" dirty="0">
                          <a:effectLst/>
                        </a:rPr>
                        <a:t>Dominance of the strong over the weak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The strong should look after the weak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5707373"/>
                  </a:ext>
                </a:extLst>
              </a:tr>
            </a:tbl>
          </a:graphicData>
        </a:graphic>
      </p:graphicFrame>
      <p:sp>
        <p:nvSpPr>
          <p:cNvPr id="7" name="Rectangle 1">
            <a:extLst>
              <a:ext uri="{FF2B5EF4-FFF2-40B4-BE49-F238E27FC236}">
                <a16:creationId xmlns:a16="http://schemas.microsoft.com/office/drawing/2014/main" id="{4B6CABD3-B6D9-415A-94F0-DE26396257A8}"/>
              </a:ext>
            </a:extLst>
          </p:cNvPr>
          <p:cNvSpPr>
            <a:spLocks noChangeArrowheads="1"/>
          </p:cNvSpPr>
          <p:nvPr/>
        </p:nvSpPr>
        <p:spPr bwMode="auto">
          <a:xfrm>
            <a:off x="44624" y="611560"/>
            <a:ext cx="16866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Nazi vs Christian beliefs</a:t>
            </a:r>
            <a:endParaRPr kumimoji="0" lang="en-GB" altLang="en-US" sz="700" b="1" i="0" u="sng" strike="noStrike" cap="none" normalizeH="0" baseline="0" dirty="0">
              <a:ln>
                <a:noFill/>
              </a:ln>
              <a:solidFill>
                <a:schemeClr val="tx1"/>
              </a:solidFill>
              <a:effectLst/>
            </a:endParaRPr>
          </a:p>
        </p:txBody>
      </p:sp>
      <p:cxnSp>
        <p:nvCxnSpPr>
          <p:cNvPr id="8" name="Straight Connector 7">
            <a:extLst>
              <a:ext uri="{FF2B5EF4-FFF2-40B4-BE49-F238E27FC236}">
                <a16:creationId xmlns:a16="http://schemas.microsoft.com/office/drawing/2014/main" id="{AC87D825-FFC1-455A-AE88-8B9E7DFC3266}"/>
              </a:ext>
            </a:extLst>
          </p:cNvPr>
          <p:cNvCxnSpPr>
            <a:cxnSpLocks/>
          </p:cNvCxnSpPr>
          <p:nvPr/>
        </p:nvCxnSpPr>
        <p:spPr>
          <a:xfrm>
            <a:off x="44624" y="1979712"/>
            <a:ext cx="6984776" cy="0"/>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D20B5C48-5AC0-4182-8D92-DA7BBAAD1485}"/>
              </a:ext>
            </a:extLst>
          </p:cNvPr>
          <p:cNvSpPr/>
          <p:nvPr/>
        </p:nvSpPr>
        <p:spPr>
          <a:xfrm>
            <a:off x="0" y="1907704"/>
            <a:ext cx="3429000" cy="1513235"/>
          </a:xfrm>
          <a:prstGeom prst="rect">
            <a:avLst/>
          </a:prstGeom>
        </p:spPr>
        <p:txBody>
          <a:bodyPr>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Catholic Church</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Hitler worried that the Catholic Church would oppose him because Catholics:</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Were loyal the Pope </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Usually supported the Catholic Centre Party</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Sent their children to Catholic schools and the Catholic youth organisation.</a:t>
            </a:r>
          </a:p>
        </p:txBody>
      </p:sp>
      <p:sp>
        <p:nvSpPr>
          <p:cNvPr id="12" name="Rectangle 11">
            <a:extLst>
              <a:ext uri="{FF2B5EF4-FFF2-40B4-BE49-F238E27FC236}">
                <a16:creationId xmlns:a16="http://schemas.microsoft.com/office/drawing/2014/main" id="{798CD738-1B79-43C7-873F-6E741DF0C587}"/>
              </a:ext>
            </a:extLst>
          </p:cNvPr>
          <p:cNvSpPr/>
          <p:nvPr/>
        </p:nvSpPr>
        <p:spPr>
          <a:xfrm>
            <a:off x="469" y="3492947"/>
            <a:ext cx="3429000" cy="2934137"/>
          </a:xfrm>
          <a:prstGeom prst="rect">
            <a:avLst/>
          </a:prstGeom>
        </p:spPr>
        <p:txBody>
          <a:bodyPr>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Concordat</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In July 1933, Hitler agreed with the pope in a Concordat that Catholics were free to worship and run their own schools in return for staying out of politics. However, Hitler broke his promise and:</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Priests opposing the Nazis were harassed and/or sent to concentration camps</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Catholic schools had to remove Christian symbols and were later closed</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Catholic youth organisations were banned</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By 1937, the pope spoke out against Hitler in his statement known as ‘With Burning Anxiety’, which criticised Nazi policies.</a:t>
            </a:r>
            <a:br>
              <a:rPr lang="en-GB" sz="1200" dirty="0">
                <a:latin typeface="Calibri" panose="020F0502020204030204" pitchFamily="34" charset="0"/>
                <a:ea typeface="Calibri" panose="020F0502020204030204" pitchFamily="34" charset="0"/>
                <a:cs typeface="Times New Roman" panose="02020603050405020304" pitchFamily="18" charset="0"/>
              </a:rPr>
            </a:b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4C883DC0-D5BA-4F3E-A341-64E5C723C5E6}"/>
              </a:ext>
            </a:extLst>
          </p:cNvPr>
          <p:cNvSpPr/>
          <p:nvPr/>
        </p:nvSpPr>
        <p:spPr>
          <a:xfrm>
            <a:off x="3418436" y="1950093"/>
            <a:ext cx="3429000" cy="2672398"/>
          </a:xfrm>
          <a:prstGeom prst="rect">
            <a:avLst/>
          </a:prstGeom>
        </p:spPr>
        <p:txBody>
          <a:bodyPr>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Protestant Churches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Two Protestant churches were formed during the 1830s. </a:t>
            </a:r>
          </a:p>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1) The Reich Church:</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Was founded in 1933</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Was made up of about 2000 Protestant churches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Supported the Nazis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Was led by Ludwig Muller</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Has some members that wore Nazi uniform and called themselves German Christians.</a:t>
            </a:r>
          </a:p>
        </p:txBody>
      </p:sp>
      <p:pic>
        <p:nvPicPr>
          <p:cNvPr id="4099" name="Picture 3" descr="Image result for sa troops outside a pro Nazi Church service">
            <a:hlinkClick r:id="rId2"/>
            <a:extLst>
              <a:ext uri="{FF2B5EF4-FFF2-40B4-BE49-F238E27FC236}">
                <a16:creationId xmlns:a16="http://schemas.microsoft.com/office/drawing/2014/main" id="{D5CD3AFB-7AD6-4292-B122-B67A17632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436" y="4622490"/>
            <a:ext cx="3234072" cy="23977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B42FB8E-5BF5-447D-AABD-84FF5104E26A}"/>
              </a:ext>
            </a:extLst>
          </p:cNvPr>
          <p:cNvSpPr/>
          <p:nvPr/>
        </p:nvSpPr>
        <p:spPr>
          <a:xfrm>
            <a:off x="3429000" y="7025974"/>
            <a:ext cx="3223508"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SA troops outside a pro – Nazi church service, July 1933</a:t>
            </a:r>
          </a:p>
        </p:txBody>
      </p:sp>
      <p:sp>
        <p:nvSpPr>
          <p:cNvPr id="15" name="Rectangle 14">
            <a:extLst>
              <a:ext uri="{FF2B5EF4-FFF2-40B4-BE49-F238E27FC236}">
                <a16:creationId xmlns:a16="http://schemas.microsoft.com/office/drawing/2014/main" id="{56370644-5F79-46F6-8152-5D7064958C9B}"/>
              </a:ext>
            </a:extLst>
          </p:cNvPr>
          <p:cNvSpPr/>
          <p:nvPr/>
        </p:nvSpPr>
        <p:spPr>
          <a:xfrm>
            <a:off x="3456384" y="7413809"/>
            <a:ext cx="3429000" cy="1694695"/>
          </a:xfrm>
          <a:prstGeom prst="rect">
            <a:avLst/>
          </a:prstGeom>
        </p:spPr>
        <p:txBody>
          <a:bodyPr>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2) The Confessional Church:</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Was founded in 1934</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Was made up of about 6000 Protestant churches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Opposed the Nazis </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Was led by Martin </a:t>
            </a:r>
            <a:r>
              <a:rPr lang="en-GB" sz="1200" dirty="0" err="1">
                <a:latin typeface="Calibri" panose="020F0502020204030204" pitchFamily="34" charset="0"/>
                <a:ea typeface="Calibri" panose="020F0502020204030204" pitchFamily="34" charset="0"/>
                <a:cs typeface="Times New Roman" panose="02020603050405020304" pitchFamily="18" charset="0"/>
              </a:rPr>
              <a:t>Niemoller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Was repressed by the Nazis</a:t>
            </a:r>
          </a:p>
        </p:txBody>
      </p:sp>
      <p:sp>
        <p:nvSpPr>
          <p:cNvPr id="16" name="Rectangle 15">
            <a:extLst>
              <a:ext uri="{FF2B5EF4-FFF2-40B4-BE49-F238E27FC236}">
                <a16:creationId xmlns:a16="http://schemas.microsoft.com/office/drawing/2014/main" id="{979D1628-3C59-448D-825E-C07DC596D6C1}"/>
              </a:ext>
            </a:extLst>
          </p:cNvPr>
          <p:cNvSpPr/>
          <p:nvPr/>
        </p:nvSpPr>
        <p:spPr>
          <a:xfrm>
            <a:off x="260648" y="6730545"/>
            <a:ext cx="2615634" cy="13665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Hitler’s strategy was to try and consolidate his power before openly attacking the influence and power of the churches in Germany. His ultimate goal was to replace the churches with a Nazi based religion. </a:t>
            </a:r>
          </a:p>
        </p:txBody>
      </p:sp>
      <p:sp>
        <p:nvSpPr>
          <p:cNvPr id="17" name="Arrow: Right 16">
            <a:extLst>
              <a:ext uri="{FF2B5EF4-FFF2-40B4-BE49-F238E27FC236}">
                <a16:creationId xmlns:a16="http://schemas.microsoft.com/office/drawing/2014/main" id="{960CB20C-2C4B-4DB5-B63C-483AB57053F2}"/>
              </a:ext>
            </a:extLst>
          </p:cNvPr>
          <p:cNvSpPr/>
          <p:nvPr/>
        </p:nvSpPr>
        <p:spPr>
          <a:xfrm rot="19345080">
            <a:off x="2775950" y="6730228"/>
            <a:ext cx="692561"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B010C107-718D-4B74-A9BF-B6BD278D0DAC}"/>
              </a:ext>
            </a:extLst>
          </p:cNvPr>
          <p:cNvSpPr>
            <a:spLocks noGrp="1"/>
          </p:cNvSpPr>
          <p:nvPr>
            <p:ph type="sldNum" sz="quarter" idx="12"/>
          </p:nvPr>
        </p:nvSpPr>
        <p:spPr/>
        <p:txBody>
          <a:bodyPr/>
          <a:lstStyle/>
          <a:p>
            <a:fld id="{5819A377-BB9A-4097-BC5F-23F0FB64397F}" type="slidenum">
              <a:rPr lang="en-GB" smtClean="0"/>
              <a:t>20</a:t>
            </a:fld>
            <a:endParaRPr lang="en-GB"/>
          </a:p>
        </p:txBody>
      </p:sp>
    </p:spTree>
    <p:extLst>
      <p:ext uri="{BB962C8B-B14F-4D97-AF65-F5344CB8AC3E}">
        <p14:creationId xmlns:p14="http://schemas.microsoft.com/office/powerpoint/2010/main" val="272439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EF1619-60D4-43D9-9A89-83FB6F1619A0}"/>
              </a:ext>
            </a:extLst>
          </p:cNvPr>
          <p:cNvSpPr/>
          <p:nvPr/>
        </p:nvSpPr>
        <p:spPr>
          <a:xfrm>
            <a:off x="620688" y="-36512"/>
            <a:ext cx="5551392" cy="392159"/>
          </a:xfrm>
          <a:prstGeom prst="rect">
            <a:avLst/>
          </a:prstGeom>
        </p:spPr>
        <p:txBody>
          <a:bodyPr wrap="non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the Nazi Party use propaganda and censorship?</a:t>
            </a:r>
          </a:p>
        </p:txBody>
      </p:sp>
      <p:sp>
        <p:nvSpPr>
          <p:cNvPr id="5" name="Rectangle 4">
            <a:extLst>
              <a:ext uri="{FF2B5EF4-FFF2-40B4-BE49-F238E27FC236}">
                <a16:creationId xmlns:a16="http://schemas.microsoft.com/office/drawing/2014/main" id="{BB3E806B-E4E1-43CA-A09C-E8042467F786}"/>
              </a:ext>
            </a:extLst>
          </p:cNvPr>
          <p:cNvSpPr/>
          <p:nvPr/>
        </p:nvSpPr>
        <p:spPr>
          <a:xfrm>
            <a:off x="-27384" y="251520"/>
            <a:ext cx="6885384"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Hitler wanted to use propaganda (information to spread ideas) and censorship (government control over what people see, hear and read) to create a generation of people loyal to the Nazi regime and its values.</a:t>
            </a:r>
          </a:p>
        </p:txBody>
      </p:sp>
      <p:pic>
        <p:nvPicPr>
          <p:cNvPr id="6" name="Picture 5" descr="Image result for goebbels">
            <a:hlinkClick r:id="rId2"/>
            <a:extLst>
              <a:ext uri="{FF2B5EF4-FFF2-40B4-BE49-F238E27FC236}">
                <a16:creationId xmlns:a16="http://schemas.microsoft.com/office/drawing/2014/main" id="{61E29451-F1D8-4DBD-97EF-0BB243D8E4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624" y="737481"/>
            <a:ext cx="1368152" cy="2340936"/>
          </a:xfrm>
          <a:prstGeom prst="rect">
            <a:avLst/>
          </a:prstGeom>
          <a:noFill/>
          <a:ln>
            <a:noFill/>
          </a:ln>
        </p:spPr>
      </p:pic>
      <p:sp>
        <p:nvSpPr>
          <p:cNvPr id="7" name="Rectangle 6">
            <a:extLst>
              <a:ext uri="{FF2B5EF4-FFF2-40B4-BE49-F238E27FC236}">
                <a16:creationId xmlns:a16="http://schemas.microsoft.com/office/drawing/2014/main" id="{AE838A56-BA81-45FC-9F59-23FC9A549DAA}"/>
              </a:ext>
            </a:extLst>
          </p:cNvPr>
          <p:cNvSpPr/>
          <p:nvPr/>
        </p:nvSpPr>
        <p:spPr>
          <a:xfrm>
            <a:off x="1556792" y="770093"/>
            <a:ext cx="216024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Joseph Goebbels – Reich Minister of </a:t>
            </a:r>
            <a:r>
              <a:rPr lang="en-GB" sz="1200" b="1" dirty="0" err="1">
                <a:latin typeface="Calibri" panose="020F0502020204030204" pitchFamily="34" charset="0"/>
                <a:ea typeface="Calibri" panose="020F0502020204030204" pitchFamily="34" charset="0"/>
                <a:cs typeface="Times New Roman" panose="02020603050405020304" pitchFamily="18" charset="0"/>
              </a:rPr>
              <a:t>Propaganga</a:t>
            </a:r>
            <a:r>
              <a:rPr lang="en-GB" sz="1200" b="1" dirty="0">
                <a:latin typeface="Calibri" panose="020F0502020204030204" pitchFamily="34" charset="0"/>
                <a:ea typeface="Calibri" panose="020F0502020204030204" pitchFamily="34" charset="0"/>
                <a:cs typeface="Times New Roman" panose="02020603050405020304" pitchFamily="18" charset="0"/>
              </a:rPr>
              <a:t> 1933 – 1945.</a:t>
            </a:r>
            <a:br>
              <a:rPr lang="en-GB" sz="1200" b="1"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Goebbels played a central role as Nazi Minister of Enlightenment and Propaganda. He was a master at spreading Nazi ideas in a subtle as well as an unsubtle way. He essentially controlled newspapers, the radio, book publishing, film and the arts. </a:t>
            </a:r>
          </a:p>
        </p:txBody>
      </p:sp>
      <p:sp>
        <p:nvSpPr>
          <p:cNvPr id="8" name="Rectangle 7">
            <a:extLst>
              <a:ext uri="{FF2B5EF4-FFF2-40B4-BE49-F238E27FC236}">
                <a16:creationId xmlns:a16="http://schemas.microsoft.com/office/drawing/2014/main" id="{015A6324-1DDD-4A51-A6AF-6301CBC71C6B}"/>
              </a:ext>
            </a:extLst>
          </p:cNvPr>
          <p:cNvSpPr/>
          <p:nvPr/>
        </p:nvSpPr>
        <p:spPr>
          <a:xfrm>
            <a:off x="3861048" y="737481"/>
            <a:ext cx="2880320" cy="22518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Methods of censorship</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Public burning of books by Jewish writers or others who disagreed with Nazi views. </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Radio producers, playwrights, filmmakers and newspapers were told what to say.</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Newspapers opposing the Nazis were closed. </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Only radios that couldn’t receive foreign stations were made.</a:t>
            </a:r>
          </a:p>
        </p:txBody>
      </p:sp>
      <p:cxnSp>
        <p:nvCxnSpPr>
          <p:cNvPr id="9" name="Straight Connector 8">
            <a:extLst>
              <a:ext uri="{FF2B5EF4-FFF2-40B4-BE49-F238E27FC236}">
                <a16:creationId xmlns:a16="http://schemas.microsoft.com/office/drawing/2014/main" id="{DAAD1106-962D-472C-9D17-13CBDF3F7EE6}"/>
              </a:ext>
            </a:extLst>
          </p:cNvPr>
          <p:cNvCxnSpPr/>
          <p:nvPr/>
        </p:nvCxnSpPr>
        <p:spPr>
          <a:xfrm flipV="1">
            <a:off x="-27384" y="3180432"/>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3AE25076-EFCB-40B1-BD2D-BA72A44B42CA}"/>
              </a:ext>
            </a:extLst>
          </p:cNvPr>
          <p:cNvSpPr/>
          <p:nvPr/>
        </p:nvSpPr>
        <p:spPr>
          <a:xfrm>
            <a:off x="-27384" y="3139650"/>
            <a:ext cx="6768752" cy="461665"/>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Methods of propaganda</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Hitler featured in much propaganda, either with a photograph or his name or title.</a:t>
            </a:r>
          </a:p>
        </p:txBody>
      </p:sp>
      <p:pic>
        <p:nvPicPr>
          <p:cNvPr id="11" name="Picture 10" descr="Image result for hitler poster">
            <a:hlinkClick r:id="rId4"/>
            <a:extLst>
              <a:ext uri="{FF2B5EF4-FFF2-40B4-BE49-F238E27FC236}">
                <a16:creationId xmlns:a16="http://schemas.microsoft.com/office/drawing/2014/main" id="{EEDFFE22-A20A-4280-972E-27A7935E72D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30" y="3532653"/>
            <a:ext cx="714836" cy="1086977"/>
          </a:xfrm>
          <a:prstGeom prst="rect">
            <a:avLst/>
          </a:prstGeom>
          <a:noFill/>
          <a:ln>
            <a:noFill/>
          </a:ln>
        </p:spPr>
      </p:pic>
      <p:pic>
        <p:nvPicPr>
          <p:cNvPr id="12" name="Picture 11" descr="Image result for nazi rallies">
            <a:hlinkClick r:id="rId6"/>
            <a:extLst>
              <a:ext uri="{FF2B5EF4-FFF2-40B4-BE49-F238E27FC236}">
                <a16:creationId xmlns:a16="http://schemas.microsoft.com/office/drawing/2014/main" id="{6927478E-6356-4B66-BAD8-F1CD6968BCFF}"/>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8454" y="3601315"/>
            <a:ext cx="2454682" cy="1287425"/>
          </a:xfrm>
          <a:prstGeom prst="rect">
            <a:avLst/>
          </a:prstGeom>
          <a:noFill/>
          <a:ln>
            <a:noFill/>
          </a:ln>
        </p:spPr>
      </p:pic>
      <p:pic>
        <p:nvPicPr>
          <p:cNvPr id="13" name="Picture 12" descr="Image result for people's receiver">
            <a:hlinkClick r:id="rId8"/>
            <a:extLst>
              <a:ext uri="{FF2B5EF4-FFF2-40B4-BE49-F238E27FC236}">
                <a16:creationId xmlns:a16="http://schemas.microsoft.com/office/drawing/2014/main" id="{C950C909-2BE4-4EDC-A796-B2A992DED97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048" y="4640129"/>
            <a:ext cx="1420873" cy="1656686"/>
          </a:xfrm>
          <a:prstGeom prst="rect">
            <a:avLst/>
          </a:prstGeom>
          <a:noFill/>
          <a:ln>
            <a:noFill/>
          </a:ln>
        </p:spPr>
      </p:pic>
      <p:pic>
        <p:nvPicPr>
          <p:cNvPr id="14" name="Picture 13" descr="Image result for olympic games berlin">
            <a:hlinkClick r:id="rId10"/>
            <a:extLst>
              <a:ext uri="{FF2B5EF4-FFF2-40B4-BE49-F238E27FC236}">
                <a16:creationId xmlns:a16="http://schemas.microsoft.com/office/drawing/2014/main" id="{25F3071D-36AE-441F-A90F-E74B0798F934}"/>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69868" y="4958635"/>
            <a:ext cx="1935526" cy="899724"/>
          </a:xfrm>
          <a:prstGeom prst="rect">
            <a:avLst/>
          </a:prstGeom>
          <a:noFill/>
          <a:ln>
            <a:noFill/>
          </a:ln>
        </p:spPr>
      </p:pic>
      <p:pic>
        <p:nvPicPr>
          <p:cNvPr id="15" name="Picture 14" descr="Image result for nazi art family">
            <a:hlinkClick r:id="rId12"/>
            <a:extLst>
              <a:ext uri="{FF2B5EF4-FFF2-40B4-BE49-F238E27FC236}">
                <a16:creationId xmlns:a16="http://schemas.microsoft.com/office/drawing/2014/main" id="{434A6E64-7845-43B5-A28B-E6D173D90CFF}"/>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2292076" y="5671094"/>
            <a:ext cx="990228" cy="1925241"/>
          </a:xfrm>
          <a:prstGeom prst="rect">
            <a:avLst/>
          </a:prstGeom>
          <a:noFill/>
          <a:ln>
            <a:noFill/>
          </a:ln>
        </p:spPr>
      </p:pic>
      <p:pic>
        <p:nvPicPr>
          <p:cNvPr id="1026" name="Picture 2" descr="Image result for nazi cinema">
            <a:hlinkClick r:id="rId14"/>
            <a:extLst>
              <a:ext uri="{FF2B5EF4-FFF2-40B4-BE49-F238E27FC236}">
                <a16:creationId xmlns:a16="http://schemas.microsoft.com/office/drawing/2014/main" id="{E06084F7-2D20-482F-BD78-7D1F7E370FC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42854" y="3254650"/>
            <a:ext cx="1262540" cy="8157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875752FB-CC26-4E24-A0F5-5178FAFE7FC1}"/>
              </a:ext>
            </a:extLst>
          </p:cNvPr>
          <p:cNvSpPr/>
          <p:nvPr/>
        </p:nvSpPr>
        <p:spPr>
          <a:xfrm>
            <a:off x="864096" y="3563888"/>
            <a:ext cx="91969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Posters showing Nazi beliefs were displayed everywhere</a:t>
            </a:r>
          </a:p>
        </p:txBody>
      </p:sp>
      <p:sp>
        <p:nvSpPr>
          <p:cNvPr id="17" name="Rectangle 16">
            <a:extLst>
              <a:ext uri="{FF2B5EF4-FFF2-40B4-BE49-F238E27FC236}">
                <a16:creationId xmlns:a16="http://schemas.microsoft.com/office/drawing/2014/main" id="{5D7FCCC9-A610-47FA-86FF-D923A7947358}"/>
              </a:ext>
            </a:extLst>
          </p:cNvPr>
          <p:cNvSpPr/>
          <p:nvPr/>
        </p:nvSpPr>
        <p:spPr>
          <a:xfrm>
            <a:off x="2160240" y="4644008"/>
            <a:ext cx="2492896" cy="9387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Huge rallies and military parades were held, projecting a power and strength that would either make Germans proud of their country or fill them with terror depending on their viewpoint. </a:t>
            </a:r>
          </a:p>
        </p:txBody>
      </p:sp>
      <p:sp>
        <p:nvSpPr>
          <p:cNvPr id="18" name="Rectangle 17">
            <a:extLst>
              <a:ext uri="{FF2B5EF4-FFF2-40B4-BE49-F238E27FC236}">
                <a16:creationId xmlns:a16="http://schemas.microsoft.com/office/drawing/2014/main" id="{FE15443F-86A0-4653-BC03-B9C673C0FA97}"/>
              </a:ext>
            </a:extLst>
          </p:cNvPr>
          <p:cNvSpPr/>
          <p:nvPr/>
        </p:nvSpPr>
        <p:spPr>
          <a:xfrm>
            <a:off x="4769868" y="4132297"/>
            <a:ext cx="1944654"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 cinema showed propaganda films, but mainly entertainment films that had subtle Nazi messages.</a:t>
            </a:r>
          </a:p>
        </p:txBody>
      </p:sp>
      <p:sp>
        <p:nvSpPr>
          <p:cNvPr id="19" name="Rectangle 18">
            <a:extLst>
              <a:ext uri="{FF2B5EF4-FFF2-40B4-BE49-F238E27FC236}">
                <a16:creationId xmlns:a16="http://schemas.microsoft.com/office/drawing/2014/main" id="{63CB7EE2-3734-40A2-8969-47E1DCB33C6B}"/>
              </a:ext>
            </a:extLst>
          </p:cNvPr>
          <p:cNvSpPr/>
          <p:nvPr/>
        </p:nvSpPr>
        <p:spPr>
          <a:xfrm>
            <a:off x="99653" y="6068562"/>
            <a:ext cx="2098801" cy="14465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Hitler made radio speeches which were played through loudspeakers in factories, cafes and on the streets. Entertainment programmes contained Nazi ideas and beliefs. This was called the People’s Receiver.</a:t>
            </a:r>
          </a:p>
        </p:txBody>
      </p:sp>
      <p:sp>
        <p:nvSpPr>
          <p:cNvPr id="20" name="Rectangle 19">
            <a:extLst>
              <a:ext uri="{FF2B5EF4-FFF2-40B4-BE49-F238E27FC236}">
                <a16:creationId xmlns:a16="http://schemas.microsoft.com/office/drawing/2014/main" id="{0BC2F776-8030-40F7-859A-0CFE6B3EA537}"/>
              </a:ext>
            </a:extLst>
          </p:cNvPr>
          <p:cNvSpPr/>
          <p:nvPr/>
        </p:nvSpPr>
        <p:spPr>
          <a:xfrm>
            <a:off x="3336434" y="5764485"/>
            <a:ext cx="1316702" cy="16158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 Nazis encouraged artists and playwrights to produce work highlighting Nazi ideas. ‘Degenerate’ art, such as modern art and jazz music, was banned.</a:t>
            </a:r>
          </a:p>
        </p:txBody>
      </p:sp>
      <p:sp>
        <p:nvSpPr>
          <p:cNvPr id="21" name="Rectangle 20">
            <a:extLst>
              <a:ext uri="{FF2B5EF4-FFF2-40B4-BE49-F238E27FC236}">
                <a16:creationId xmlns:a16="http://schemas.microsoft.com/office/drawing/2014/main" id="{934854D8-81F3-4054-B17D-C52AEF087158}"/>
              </a:ext>
            </a:extLst>
          </p:cNvPr>
          <p:cNvSpPr/>
          <p:nvPr/>
        </p:nvSpPr>
        <p:spPr>
          <a:xfrm>
            <a:off x="4733442" y="5980508"/>
            <a:ext cx="1949709" cy="16158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 Olympic games held in Berlin in 1936 was the idea event to promote Nazi ideologies such as Aryan superiority. It was also an opportunity to present Nazi Germany in a good light. It was well organised and a grand spectacle. </a:t>
            </a:r>
          </a:p>
        </p:txBody>
      </p:sp>
      <p:sp>
        <p:nvSpPr>
          <p:cNvPr id="22" name="Rectangle 21">
            <a:extLst>
              <a:ext uri="{FF2B5EF4-FFF2-40B4-BE49-F238E27FC236}">
                <a16:creationId xmlns:a16="http://schemas.microsoft.com/office/drawing/2014/main" id="{79DF0085-2A74-4706-A462-D1FA9642D0CC}"/>
              </a:ext>
            </a:extLst>
          </p:cNvPr>
          <p:cNvSpPr/>
          <p:nvPr/>
        </p:nvSpPr>
        <p:spPr>
          <a:xfrm>
            <a:off x="116632" y="7737737"/>
            <a:ext cx="6675098" cy="938719"/>
          </a:xfrm>
          <a:prstGeom prst="rect">
            <a:avLst/>
          </a:prstGeom>
          <a:ln w="28575">
            <a:prstDash val="dashDot"/>
          </a:ln>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The Reich Chamber of Culture</a:t>
            </a:r>
            <a:br>
              <a:rPr lang="en-GB" sz="1100" b="1" u="sng"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Set up in 1933 and overseen by Goebbels, this monitored all aspects of culture and made sure they were consistent with Nazi ideas. The Nazis wanted grand and classical architecture, particularly the work of Albert Speer; artists to be members of a Reich Chamber of Visual Arts; to listen to traditional German composers like Beethoven and Bach.</a:t>
            </a:r>
          </a:p>
        </p:txBody>
      </p:sp>
      <p:sp>
        <p:nvSpPr>
          <p:cNvPr id="2" name="Slide Number Placeholder 1">
            <a:extLst>
              <a:ext uri="{FF2B5EF4-FFF2-40B4-BE49-F238E27FC236}">
                <a16:creationId xmlns:a16="http://schemas.microsoft.com/office/drawing/2014/main" id="{9683A9BF-6329-4BC6-86CC-69FF9100102E}"/>
              </a:ext>
            </a:extLst>
          </p:cNvPr>
          <p:cNvSpPr>
            <a:spLocks noGrp="1"/>
          </p:cNvSpPr>
          <p:nvPr>
            <p:ph type="sldNum" sz="quarter" idx="12"/>
          </p:nvPr>
        </p:nvSpPr>
        <p:spPr/>
        <p:txBody>
          <a:bodyPr/>
          <a:lstStyle/>
          <a:p>
            <a:fld id="{5819A377-BB9A-4097-BC5F-23F0FB64397F}" type="slidenum">
              <a:rPr lang="en-GB" smtClean="0"/>
              <a:t>21</a:t>
            </a:fld>
            <a:endParaRPr lang="en-GB"/>
          </a:p>
        </p:txBody>
      </p:sp>
    </p:spTree>
    <p:extLst>
      <p:ext uri="{BB962C8B-B14F-4D97-AF65-F5344CB8AC3E}">
        <p14:creationId xmlns:p14="http://schemas.microsoft.com/office/powerpoint/2010/main" val="273422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E51B9B-6B00-4C84-B371-035D18167732}"/>
              </a:ext>
            </a:extLst>
          </p:cNvPr>
          <p:cNvSpPr/>
          <p:nvPr/>
        </p:nvSpPr>
        <p:spPr>
          <a:xfrm>
            <a:off x="404664" y="0"/>
            <a:ext cx="6120680" cy="369332"/>
          </a:xfrm>
          <a:prstGeom prst="rect">
            <a:avLst/>
          </a:prstGeom>
        </p:spPr>
        <p:txBody>
          <a:bodyPr wrap="square">
            <a:spAutoFit/>
          </a:bodyPr>
          <a:lstStyle/>
          <a:p>
            <a:r>
              <a:rPr lang="en-GB" b="1" u="sng" dirty="0">
                <a:latin typeface="Calibri" panose="020F0502020204030204" pitchFamily="34" charset="0"/>
                <a:ea typeface="Calibri" panose="020F0502020204030204" pitchFamily="34" charset="0"/>
                <a:cs typeface="Times New Roman" panose="02020603050405020304" pitchFamily="18" charset="0"/>
              </a:rPr>
              <a:t>What was the opposition to the Nazi party within the church?</a:t>
            </a:r>
            <a:endParaRPr lang="en-GB" b="1" u="sng" dirty="0"/>
          </a:p>
        </p:txBody>
      </p:sp>
      <p:sp>
        <p:nvSpPr>
          <p:cNvPr id="5" name="Rectangle 4">
            <a:extLst>
              <a:ext uri="{FF2B5EF4-FFF2-40B4-BE49-F238E27FC236}">
                <a16:creationId xmlns:a16="http://schemas.microsoft.com/office/drawing/2014/main" id="{23A9CEC3-5C1F-4477-9DA2-DF120A3C8BDB}"/>
              </a:ext>
            </a:extLst>
          </p:cNvPr>
          <p:cNvSpPr/>
          <p:nvPr/>
        </p:nvSpPr>
        <p:spPr>
          <a:xfrm>
            <a:off x="-27384" y="254609"/>
            <a:ext cx="6885384"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extent of support for the Nazi regime differed between groups and individuals. Although Hitler tried to suppress opposition from the churches, there were still Catholic Priests and Protestant ministers and pastors who preached against Nazi policies.</a:t>
            </a:r>
          </a:p>
        </p:txBody>
      </p:sp>
      <p:sp>
        <p:nvSpPr>
          <p:cNvPr id="6" name="Rectangle 5">
            <a:extLst>
              <a:ext uri="{FF2B5EF4-FFF2-40B4-BE49-F238E27FC236}">
                <a16:creationId xmlns:a16="http://schemas.microsoft.com/office/drawing/2014/main" id="{133D7702-969C-4A22-BDB9-292DBDA6A620}"/>
              </a:ext>
            </a:extLst>
          </p:cNvPr>
          <p:cNvSpPr/>
          <p:nvPr/>
        </p:nvSpPr>
        <p:spPr>
          <a:xfrm>
            <a:off x="0" y="808414"/>
            <a:ext cx="3573016" cy="4339650"/>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Pastor Martin </a:t>
            </a:r>
            <a:r>
              <a:rPr lang="en-GB" sz="1200" b="1" u="sng" dirty="0" err="1">
                <a:latin typeface="Calibri" panose="020F0502020204030204" pitchFamily="34" charset="0"/>
                <a:ea typeface="Calibri" panose="020F0502020204030204" pitchFamily="34" charset="0"/>
                <a:cs typeface="Times New Roman" panose="02020603050405020304" pitchFamily="18" charset="0"/>
              </a:rPr>
              <a:t>Niemoller</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One of the main church opponents of Hitler was Martin </a:t>
            </a:r>
            <a:r>
              <a:rPr lang="en-GB" sz="1200" dirty="0" err="1">
                <a:latin typeface="Calibri" panose="020F0502020204030204" pitchFamily="34" charset="0"/>
                <a:ea typeface="Calibri" panose="020F0502020204030204" pitchFamily="34" charset="0"/>
                <a:cs typeface="Times New Roman" panose="02020603050405020304" pitchFamily="18" charset="0"/>
              </a:rPr>
              <a:t>Niemoller</a:t>
            </a:r>
            <a:r>
              <a:rPr lang="en-GB" sz="1200" dirty="0">
                <a:latin typeface="Calibri" panose="020F0502020204030204" pitchFamily="34" charset="0"/>
                <a:ea typeface="Calibri" panose="020F0502020204030204" pitchFamily="34" charset="0"/>
                <a:cs typeface="Times New Roman" panose="02020603050405020304" pitchFamily="18" charset="0"/>
              </a:rPr>
              <a:t>, but he didn’t always oppose the Nazis.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u="sng" dirty="0" err="1"/>
              <a:t>Niemoller’s</a:t>
            </a:r>
            <a:r>
              <a:rPr lang="en-GB" sz="1200" b="1" u="sng" dirty="0"/>
              <a:t> changing attitude to Hitler</a:t>
            </a:r>
            <a:r>
              <a:rPr lang="en-GB" sz="1200" dirty="0"/>
              <a:t> </a:t>
            </a:r>
            <a:br>
              <a:rPr lang="en-GB" sz="1200" dirty="0"/>
            </a:br>
            <a:r>
              <a:rPr lang="en-GB" sz="1200" b="1" u="sng" dirty="0"/>
              <a:t>Pro – Nazi</a:t>
            </a:r>
            <a:r>
              <a:rPr lang="en-GB" sz="1200" dirty="0"/>
              <a:t> </a:t>
            </a:r>
            <a:br>
              <a:rPr lang="en-GB" sz="1200" dirty="0"/>
            </a:br>
            <a:r>
              <a:rPr lang="en-GB" sz="1200" dirty="0"/>
              <a:t>-</a:t>
            </a:r>
            <a:r>
              <a:rPr lang="en-GB" sz="1200" dirty="0" err="1"/>
              <a:t>Niemoller</a:t>
            </a:r>
            <a:r>
              <a:rPr lang="en-GB" sz="1200" dirty="0"/>
              <a:t> voted for them in the 1924 and 1933 elections as he felt the Weimar Republic needed a strong leader.</a:t>
            </a:r>
            <a:br>
              <a:rPr lang="en-GB" sz="1200" dirty="0"/>
            </a:br>
            <a:r>
              <a:rPr lang="en-GB" sz="1200" dirty="0"/>
              <a:t>-He didn’t oppose the Nazi restrictions on Jews. </a:t>
            </a:r>
            <a:br>
              <a:rPr lang="en-GB" sz="1200" dirty="0"/>
            </a:br>
            <a:r>
              <a:rPr lang="en-GB" sz="1200" dirty="0"/>
              <a:t>-He wanted to be let out of prison to fight on the side of the Nazis in the Second World War. </a:t>
            </a:r>
            <a:br>
              <a:rPr lang="en-GB" sz="1200" dirty="0"/>
            </a:br>
            <a:r>
              <a:rPr lang="en-GB" sz="1200" b="1" u="sng" dirty="0"/>
              <a:t>Against Nazis</a:t>
            </a:r>
            <a:br>
              <a:rPr lang="en-GB" sz="1200" b="1" u="sng" dirty="0"/>
            </a:br>
            <a:r>
              <a:rPr lang="en-GB" sz="1200" b="1" u="sng" dirty="0"/>
              <a:t>-</a:t>
            </a:r>
            <a:r>
              <a:rPr lang="en-GB" sz="1200" dirty="0"/>
              <a:t>He didn’t like Nazi interference in the Protestant Church.</a:t>
            </a:r>
            <a:br>
              <a:rPr lang="en-GB" sz="1200" dirty="0"/>
            </a:br>
            <a:r>
              <a:rPr lang="en-GB" sz="1200" dirty="0"/>
              <a:t>-He opposed Nazi restrictions on Jews becoming Christians. </a:t>
            </a:r>
            <a:br>
              <a:rPr lang="en-GB" sz="1200" dirty="0"/>
            </a:br>
            <a:r>
              <a:rPr lang="en-GB" sz="1200" dirty="0"/>
              <a:t>-He set up the Confessional Church in 1934.</a:t>
            </a:r>
            <a:br>
              <a:rPr lang="en-GB" sz="1200" dirty="0"/>
            </a:br>
            <a:r>
              <a:rPr lang="en-GB" sz="1200" b="1" u="sng" dirty="0"/>
              <a:t>Very against Nazis</a:t>
            </a:r>
            <a:br>
              <a:rPr lang="en-GB" sz="1200" b="1" u="sng" dirty="0"/>
            </a:br>
            <a:r>
              <a:rPr lang="en-GB" sz="1200" b="1" u="sng" dirty="0"/>
              <a:t>-</a:t>
            </a:r>
            <a:r>
              <a:rPr lang="en-GB" sz="1200" dirty="0" err="1"/>
              <a:t>Niemoller</a:t>
            </a:r>
            <a:r>
              <a:rPr lang="en-GB" sz="1200" dirty="0"/>
              <a:t> was arrested many times for speaking out against the Nazis and Hitler between 1934 and 1937.</a:t>
            </a:r>
            <a:br>
              <a:rPr lang="en-GB" sz="1200" dirty="0"/>
            </a:br>
            <a:r>
              <a:rPr lang="en-GB" sz="1200" dirty="0"/>
              <a:t>-He was sent to a concentration camp in 1938 where he stayed until 1945.</a:t>
            </a:r>
          </a:p>
        </p:txBody>
      </p:sp>
      <p:sp>
        <p:nvSpPr>
          <p:cNvPr id="7" name="Rectangle 6">
            <a:extLst>
              <a:ext uri="{FF2B5EF4-FFF2-40B4-BE49-F238E27FC236}">
                <a16:creationId xmlns:a16="http://schemas.microsoft.com/office/drawing/2014/main" id="{16BB3BF3-48B1-4C73-ADA8-067B5E054B2D}"/>
              </a:ext>
            </a:extLst>
          </p:cNvPr>
          <p:cNvSpPr/>
          <p:nvPr/>
        </p:nvSpPr>
        <p:spPr>
          <a:xfrm>
            <a:off x="3429000" y="683568"/>
            <a:ext cx="3384376" cy="2331792"/>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How pastors and priests opposed the Nazis. </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6000 Protestant pastors joined </a:t>
            </a:r>
            <a:r>
              <a:rPr lang="en-GB" sz="1200" dirty="0" err="1">
                <a:latin typeface="Calibri" panose="020F0502020204030204" pitchFamily="34" charset="0"/>
                <a:ea typeface="Calibri" panose="020F0502020204030204" pitchFamily="34" charset="0"/>
                <a:cs typeface="Times New Roman" panose="02020603050405020304" pitchFamily="18" charset="0"/>
              </a:rPr>
              <a:t>Niemoller’s</a:t>
            </a:r>
            <a:r>
              <a:rPr lang="en-GB" sz="1200" dirty="0">
                <a:latin typeface="Calibri" panose="020F0502020204030204" pitchFamily="34" charset="0"/>
                <a:ea typeface="Calibri" panose="020F0502020204030204" pitchFamily="34" charset="0"/>
                <a:cs typeface="Times New Roman" panose="02020603050405020304" pitchFamily="18" charset="0"/>
              </a:rPr>
              <a:t> Confessional Church as a protest against Nazi policy, only 2000 remained in the German Christian Church. </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About 800 pastors were arrested and sent to concentration camps.</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400 Catholic priests spoke out and were arrested and imprisoned in the Priests’ Block at Dachau concentration camp.</a:t>
            </a:r>
          </a:p>
        </p:txBody>
      </p:sp>
      <p:sp>
        <p:nvSpPr>
          <p:cNvPr id="8" name="Rectangle 7">
            <a:extLst>
              <a:ext uri="{FF2B5EF4-FFF2-40B4-BE49-F238E27FC236}">
                <a16:creationId xmlns:a16="http://schemas.microsoft.com/office/drawing/2014/main" id="{3BEC137A-EB2F-4B4A-9B58-A4D389B177FC}"/>
              </a:ext>
            </a:extLst>
          </p:cNvPr>
          <p:cNvSpPr/>
          <p:nvPr/>
        </p:nvSpPr>
        <p:spPr>
          <a:xfrm>
            <a:off x="3378756" y="3050916"/>
            <a:ext cx="3429000" cy="830997"/>
          </a:xfrm>
          <a:prstGeom prst="rect">
            <a:avLst/>
          </a:prstGeom>
        </p:spPr>
        <p:txBody>
          <a:bodyPr>
            <a:spAutoFit/>
          </a:bodyPr>
          <a:lstStyle/>
          <a:p>
            <a:pPr>
              <a:spcAft>
                <a:spcPts val="1000"/>
              </a:spcAft>
            </a:pPr>
            <a:r>
              <a:rPr lang="en-GB" sz="1200" b="1" u="sng" dirty="0" err="1">
                <a:latin typeface="Calibri" panose="020F0502020204030204" pitchFamily="34" charset="0"/>
                <a:ea typeface="Calibri" panose="020F0502020204030204" pitchFamily="34" charset="0"/>
                <a:cs typeface="Times New Roman" panose="02020603050405020304" pitchFamily="18" charset="0"/>
              </a:rPr>
              <a:t>Niemoller</a:t>
            </a:r>
            <a:r>
              <a:rPr lang="en-GB" sz="1200" b="1" u="sng" dirty="0">
                <a:latin typeface="Calibri" panose="020F0502020204030204" pitchFamily="34" charset="0"/>
                <a:ea typeface="Calibri" panose="020F0502020204030204" pitchFamily="34" charset="0"/>
                <a:cs typeface="Times New Roman" panose="02020603050405020304" pitchFamily="18" charset="0"/>
              </a:rPr>
              <a:t> sermon</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err="1">
                <a:latin typeface="Calibri" panose="020F0502020204030204" pitchFamily="34" charset="0"/>
                <a:ea typeface="Calibri" panose="020F0502020204030204" pitchFamily="34" charset="0"/>
                <a:cs typeface="Times New Roman" panose="02020603050405020304" pitchFamily="18" charset="0"/>
              </a:rPr>
              <a:t>Niemoller</a:t>
            </a:r>
            <a:r>
              <a:rPr lang="en-GB" sz="1200" dirty="0">
                <a:latin typeface="Calibri" panose="020F0502020204030204" pitchFamily="34" charset="0"/>
                <a:ea typeface="Calibri" panose="020F0502020204030204" pitchFamily="34" charset="0"/>
                <a:cs typeface="Times New Roman" panose="02020603050405020304" pitchFamily="18" charset="0"/>
              </a:rPr>
              <a:t> preached this sermon to remind church leaders of the importance of speaking out against Nazi policies.</a:t>
            </a:r>
          </a:p>
        </p:txBody>
      </p:sp>
      <p:sp>
        <p:nvSpPr>
          <p:cNvPr id="9" name="Rectangle 8">
            <a:extLst>
              <a:ext uri="{FF2B5EF4-FFF2-40B4-BE49-F238E27FC236}">
                <a16:creationId xmlns:a16="http://schemas.microsoft.com/office/drawing/2014/main" id="{C19495A9-BE2A-4DB5-AE30-8F2360EB1AE8}"/>
              </a:ext>
            </a:extLst>
          </p:cNvPr>
          <p:cNvSpPr/>
          <p:nvPr/>
        </p:nvSpPr>
        <p:spPr>
          <a:xfrm>
            <a:off x="3429000" y="3851920"/>
            <a:ext cx="3060340" cy="21236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First they came for the Socialists</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and I did not speak out</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because I was not a Socialist. </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Then they came for the Trade Unionists,</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and I did not speak out</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because I was not a Trade Unionist.</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Then they came for the Jews,</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and I did not speak out</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because I was not a Jew.</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Then they came for me</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and there was no one left to speak for me.</a:t>
            </a:r>
          </a:p>
        </p:txBody>
      </p:sp>
      <p:pic>
        <p:nvPicPr>
          <p:cNvPr id="11" name="Picture 10" descr="Image result for martin niemoller">
            <a:hlinkClick r:id="rId2"/>
            <a:extLst>
              <a:ext uri="{FF2B5EF4-FFF2-40B4-BE49-F238E27FC236}">
                <a16:creationId xmlns:a16="http://schemas.microsoft.com/office/drawing/2014/main" id="{627FDDB2-9F00-4A2A-BEC7-EDBE33244CA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171" y="5086513"/>
            <a:ext cx="3350585" cy="1001266"/>
          </a:xfrm>
          <a:prstGeom prst="rect">
            <a:avLst/>
          </a:prstGeom>
          <a:noFill/>
          <a:ln>
            <a:noFill/>
          </a:ln>
        </p:spPr>
      </p:pic>
      <p:sp>
        <p:nvSpPr>
          <p:cNvPr id="10" name="Rectangle 9">
            <a:extLst>
              <a:ext uri="{FF2B5EF4-FFF2-40B4-BE49-F238E27FC236}">
                <a16:creationId xmlns:a16="http://schemas.microsoft.com/office/drawing/2014/main" id="{C25B6D8B-483E-40AE-82D0-8C9CD11FC250}"/>
              </a:ext>
            </a:extLst>
          </p:cNvPr>
          <p:cNvSpPr/>
          <p:nvPr/>
        </p:nvSpPr>
        <p:spPr>
          <a:xfrm>
            <a:off x="7892" y="6045188"/>
            <a:ext cx="6877492" cy="830997"/>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How much opposition was there?</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Opposition to the Nazis by church leaders was difficult because it was so dangerous to speak out openly. However, attendance at Christian churches remained high throughout the period, in spite of the Nazis’ attempt to curtail the churches.</a:t>
            </a:r>
          </a:p>
        </p:txBody>
      </p:sp>
      <p:cxnSp>
        <p:nvCxnSpPr>
          <p:cNvPr id="13" name="Straight Connector 12">
            <a:extLst>
              <a:ext uri="{FF2B5EF4-FFF2-40B4-BE49-F238E27FC236}">
                <a16:creationId xmlns:a16="http://schemas.microsoft.com/office/drawing/2014/main" id="{2224520D-DF43-4E31-8B28-E31E8130064B}"/>
              </a:ext>
            </a:extLst>
          </p:cNvPr>
          <p:cNvCxnSpPr/>
          <p:nvPr/>
        </p:nvCxnSpPr>
        <p:spPr>
          <a:xfrm flipV="1">
            <a:off x="-27384" y="6876256"/>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24E8B539-E648-438F-A1A5-364CDCFD3704}"/>
              </a:ext>
            </a:extLst>
          </p:cNvPr>
          <p:cNvPicPr>
            <a:picLocks noChangeAspect="1"/>
          </p:cNvPicPr>
          <p:nvPr/>
        </p:nvPicPr>
        <p:blipFill>
          <a:blip r:embed="rId4"/>
          <a:stretch>
            <a:fillRect/>
          </a:stretch>
        </p:blipFill>
        <p:spPr>
          <a:xfrm>
            <a:off x="44624" y="6932485"/>
            <a:ext cx="249128" cy="303811"/>
          </a:xfrm>
          <a:prstGeom prst="rect">
            <a:avLst/>
          </a:prstGeom>
        </p:spPr>
      </p:pic>
      <p:sp>
        <p:nvSpPr>
          <p:cNvPr id="15" name="TextBox 14">
            <a:extLst>
              <a:ext uri="{FF2B5EF4-FFF2-40B4-BE49-F238E27FC236}">
                <a16:creationId xmlns:a16="http://schemas.microsoft.com/office/drawing/2014/main" id="{4AB4E034-9EB2-4BC8-A2BD-2F45AA157629}"/>
              </a:ext>
            </a:extLst>
          </p:cNvPr>
          <p:cNvSpPr txBox="1"/>
          <p:nvPr/>
        </p:nvSpPr>
        <p:spPr>
          <a:xfrm>
            <a:off x="260648" y="6876256"/>
            <a:ext cx="6547108" cy="2308324"/>
          </a:xfrm>
          <a:prstGeom prst="rect">
            <a:avLst/>
          </a:prstGeom>
          <a:noFill/>
        </p:spPr>
        <p:txBody>
          <a:bodyPr wrap="square" rtlCol="0">
            <a:spAutoFit/>
          </a:bodyPr>
          <a:lstStyle/>
          <a:p>
            <a:r>
              <a:rPr lang="en-GB" sz="1200" b="1" u="sng" dirty="0"/>
              <a:t>Why couldn’t Hitler gain complete control of the churches?</a:t>
            </a:r>
          </a:p>
          <a:p>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br>
            <a:r>
              <a:rPr lang="en-GB" sz="1200" b="1" u="sng" dirty="0"/>
              <a:t>How did Hitler and the Nazi Party use propaganda to gain support?</a:t>
            </a:r>
          </a:p>
          <a:p>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16" name="Picture 15">
            <a:extLst>
              <a:ext uri="{FF2B5EF4-FFF2-40B4-BE49-F238E27FC236}">
                <a16:creationId xmlns:a16="http://schemas.microsoft.com/office/drawing/2014/main" id="{C5E6EFF8-9319-4A35-B26C-2EC44E03B623}"/>
              </a:ext>
            </a:extLst>
          </p:cNvPr>
          <p:cNvPicPr>
            <a:picLocks noChangeAspect="1"/>
          </p:cNvPicPr>
          <p:nvPr/>
        </p:nvPicPr>
        <p:blipFill>
          <a:blip r:embed="rId4"/>
          <a:stretch>
            <a:fillRect/>
          </a:stretch>
        </p:blipFill>
        <p:spPr>
          <a:xfrm>
            <a:off x="44624" y="8012605"/>
            <a:ext cx="249128" cy="303811"/>
          </a:xfrm>
          <a:prstGeom prst="rect">
            <a:avLst/>
          </a:prstGeom>
        </p:spPr>
      </p:pic>
      <p:sp>
        <p:nvSpPr>
          <p:cNvPr id="2" name="Slide Number Placeholder 1">
            <a:extLst>
              <a:ext uri="{FF2B5EF4-FFF2-40B4-BE49-F238E27FC236}">
                <a16:creationId xmlns:a16="http://schemas.microsoft.com/office/drawing/2014/main" id="{F2D2DD6A-867F-4862-B738-CE29386AAFA6}"/>
              </a:ext>
            </a:extLst>
          </p:cNvPr>
          <p:cNvSpPr>
            <a:spLocks noGrp="1"/>
          </p:cNvSpPr>
          <p:nvPr>
            <p:ph type="sldNum" sz="quarter" idx="12"/>
          </p:nvPr>
        </p:nvSpPr>
        <p:spPr/>
        <p:txBody>
          <a:bodyPr/>
          <a:lstStyle/>
          <a:p>
            <a:fld id="{5819A377-BB9A-4097-BC5F-23F0FB64397F}" type="slidenum">
              <a:rPr lang="en-GB" smtClean="0"/>
              <a:t>22</a:t>
            </a:fld>
            <a:endParaRPr lang="en-GB"/>
          </a:p>
        </p:txBody>
      </p:sp>
    </p:spTree>
    <p:extLst>
      <p:ext uri="{BB962C8B-B14F-4D97-AF65-F5344CB8AC3E}">
        <p14:creationId xmlns:p14="http://schemas.microsoft.com/office/powerpoint/2010/main" val="1501366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08B49C-25FA-425B-873E-C24A0D0F1EFF}"/>
              </a:ext>
            </a:extLst>
          </p:cNvPr>
          <p:cNvSpPr/>
          <p:nvPr/>
        </p:nvSpPr>
        <p:spPr>
          <a:xfrm>
            <a:off x="1268760" y="0"/>
            <a:ext cx="4464496"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the Youth oppose the Nazis?</a:t>
            </a:r>
          </a:p>
        </p:txBody>
      </p:sp>
      <p:sp>
        <p:nvSpPr>
          <p:cNvPr id="5" name="Rectangle 4">
            <a:extLst>
              <a:ext uri="{FF2B5EF4-FFF2-40B4-BE49-F238E27FC236}">
                <a16:creationId xmlns:a16="http://schemas.microsoft.com/office/drawing/2014/main" id="{EDEC1843-B3E8-4699-88B4-F303A95C27C6}"/>
              </a:ext>
            </a:extLst>
          </p:cNvPr>
          <p:cNvSpPr/>
          <p:nvPr/>
        </p:nvSpPr>
        <p:spPr>
          <a:xfrm>
            <a:off x="0" y="251520"/>
            <a:ext cx="6858000"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Another group that opposed the Nazis was the young. Some young people set up secret groups or refused to conform to what the Nazis wanted from them. </a:t>
            </a:r>
          </a:p>
        </p:txBody>
      </p:sp>
      <p:sp>
        <p:nvSpPr>
          <p:cNvPr id="6" name="Rectangle 5">
            <a:extLst>
              <a:ext uri="{FF2B5EF4-FFF2-40B4-BE49-F238E27FC236}">
                <a16:creationId xmlns:a16="http://schemas.microsoft.com/office/drawing/2014/main" id="{517B9585-2983-4016-8930-1C31960EAE6D}"/>
              </a:ext>
            </a:extLst>
          </p:cNvPr>
          <p:cNvSpPr/>
          <p:nvPr/>
        </p:nvSpPr>
        <p:spPr>
          <a:xfrm>
            <a:off x="0" y="611560"/>
            <a:ext cx="1549911"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Edelweiss Pirates</a:t>
            </a:r>
          </a:p>
        </p:txBody>
      </p:sp>
      <p:pic>
        <p:nvPicPr>
          <p:cNvPr id="7" name="Picture 6" descr="Image result for the edelweiss pirates">
            <a:hlinkClick r:id="rId2"/>
            <a:extLst>
              <a:ext uri="{FF2B5EF4-FFF2-40B4-BE49-F238E27FC236}">
                <a16:creationId xmlns:a16="http://schemas.microsoft.com/office/drawing/2014/main" id="{680B9C43-E664-4FF0-9787-3F5A211E85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96752" y="1686694"/>
            <a:ext cx="4029075" cy="2381250"/>
          </a:xfrm>
          <a:prstGeom prst="rect">
            <a:avLst/>
          </a:prstGeom>
          <a:noFill/>
          <a:ln>
            <a:noFill/>
          </a:ln>
        </p:spPr>
      </p:pic>
      <p:sp>
        <p:nvSpPr>
          <p:cNvPr id="8" name="Rectangle 7">
            <a:extLst>
              <a:ext uri="{FF2B5EF4-FFF2-40B4-BE49-F238E27FC236}">
                <a16:creationId xmlns:a16="http://schemas.microsoft.com/office/drawing/2014/main" id="{97C988AA-C1D6-4349-A9A0-DDAFAF86D66C}"/>
              </a:ext>
            </a:extLst>
          </p:cNvPr>
          <p:cNvSpPr/>
          <p:nvPr/>
        </p:nvSpPr>
        <p:spPr>
          <a:xfrm>
            <a:off x="22123" y="903819"/>
            <a:ext cx="2758805" cy="600164"/>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They were made up of mainly boys who copied an American style of clothing (checked shirts and white socks).</a:t>
            </a:r>
          </a:p>
        </p:txBody>
      </p:sp>
      <p:sp>
        <p:nvSpPr>
          <p:cNvPr id="9" name="Rectangle 8">
            <a:extLst>
              <a:ext uri="{FF2B5EF4-FFF2-40B4-BE49-F238E27FC236}">
                <a16:creationId xmlns:a16="http://schemas.microsoft.com/office/drawing/2014/main" id="{F441C81E-9C1C-4254-BDDA-1C11CD6B94CB}"/>
              </a:ext>
            </a:extLst>
          </p:cNvPr>
          <p:cNvSpPr/>
          <p:nvPr/>
        </p:nvSpPr>
        <p:spPr>
          <a:xfrm>
            <a:off x="2670230" y="947500"/>
            <a:ext cx="2198930" cy="600164"/>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They sang ‘Smash the Hitler Youth in twain, our song is freedom, love and life’. </a:t>
            </a:r>
          </a:p>
        </p:txBody>
      </p:sp>
      <p:sp>
        <p:nvSpPr>
          <p:cNvPr id="10" name="Rectangle 9">
            <a:extLst>
              <a:ext uri="{FF2B5EF4-FFF2-40B4-BE49-F238E27FC236}">
                <a16:creationId xmlns:a16="http://schemas.microsoft.com/office/drawing/2014/main" id="{339E66FC-5256-4197-BCA4-9120B720240C}"/>
              </a:ext>
            </a:extLst>
          </p:cNvPr>
          <p:cNvSpPr/>
          <p:nvPr/>
        </p:nvSpPr>
        <p:spPr>
          <a:xfrm>
            <a:off x="-13692" y="1691680"/>
            <a:ext cx="1282452" cy="600164"/>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 Nazis were not threatened by their activities.</a:t>
            </a:r>
          </a:p>
        </p:txBody>
      </p:sp>
      <p:sp>
        <p:nvSpPr>
          <p:cNvPr id="11" name="Rectangle 10">
            <a:extLst>
              <a:ext uri="{FF2B5EF4-FFF2-40B4-BE49-F238E27FC236}">
                <a16:creationId xmlns:a16="http://schemas.microsoft.com/office/drawing/2014/main" id="{68DD9846-584D-44B0-BA95-8F0ADEBD9C88}"/>
              </a:ext>
            </a:extLst>
          </p:cNvPr>
          <p:cNvSpPr/>
          <p:nvPr/>
        </p:nvSpPr>
        <p:spPr>
          <a:xfrm>
            <a:off x="-13692" y="2577237"/>
            <a:ext cx="1044493" cy="600164"/>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By 1939 they had 2000 members.</a:t>
            </a:r>
          </a:p>
        </p:txBody>
      </p:sp>
      <p:sp>
        <p:nvSpPr>
          <p:cNvPr id="12" name="Rectangle 11">
            <a:extLst>
              <a:ext uri="{FF2B5EF4-FFF2-40B4-BE49-F238E27FC236}">
                <a16:creationId xmlns:a16="http://schemas.microsoft.com/office/drawing/2014/main" id="{589B92FD-4703-469A-83D5-6B5A7FDE1E3B}"/>
              </a:ext>
            </a:extLst>
          </p:cNvPr>
          <p:cNvSpPr/>
          <p:nvPr/>
        </p:nvSpPr>
        <p:spPr>
          <a:xfrm>
            <a:off x="332656" y="4230054"/>
            <a:ext cx="3429000" cy="430887"/>
          </a:xfrm>
          <a:prstGeom prst="rect">
            <a:avLst/>
          </a:prstGeom>
        </p:spPr>
        <p:txBody>
          <a:bodyPr>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They went on hikes and camping expeditions in the countryside to get away from Nazi restrictions. </a:t>
            </a:r>
          </a:p>
        </p:txBody>
      </p:sp>
      <p:sp>
        <p:nvSpPr>
          <p:cNvPr id="13" name="Rectangle 12">
            <a:extLst>
              <a:ext uri="{FF2B5EF4-FFF2-40B4-BE49-F238E27FC236}">
                <a16:creationId xmlns:a16="http://schemas.microsoft.com/office/drawing/2014/main" id="{5949131F-A541-443A-9667-71AC5C980FA0}"/>
              </a:ext>
            </a:extLst>
          </p:cNvPr>
          <p:cNvSpPr/>
          <p:nvPr/>
        </p:nvSpPr>
        <p:spPr>
          <a:xfrm>
            <a:off x="3521455" y="4356001"/>
            <a:ext cx="1923925" cy="261610"/>
          </a:xfrm>
          <a:prstGeom prst="rect">
            <a:avLst/>
          </a:prstGeom>
        </p:spPr>
        <p:txBody>
          <a:bodyPr wrap="non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They taunted the Hitler Youth.</a:t>
            </a:r>
          </a:p>
        </p:txBody>
      </p:sp>
      <p:sp>
        <p:nvSpPr>
          <p:cNvPr id="14" name="Rectangle 13">
            <a:extLst>
              <a:ext uri="{FF2B5EF4-FFF2-40B4-BE49-F238E27FC236}">
                <a16:creationId xmlns:a16="http://schemas.microsoft.com/office/drawing/2014/main" id="{4ECDE175-C0F1-4A3B-8FF6-635BA7BD0D37}"/>
              </a:ext>
            </a:extLst>
          </p:cNvPr>
          <p:cNvSpPr/>
          <p:nvPr/>
        </p:nvSpPr>
        <p:spPr>
          <a:xfrm>
            <a:off x="5301208" y="3203848"/>
            <a:ext cx="1549016" cy="769441"/>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They read and listened to banned music and literature and wrote anti – Nazi graffiti.</a:t>
            </a:r>
          </a:p>
        </p:txBody>
      </p:sp>
      <p:sp>
        <p:nvSpPr>
          <p:cNvPr id="15" name="Rectangle 14">
            <a:extLst>
              <a:ext uri="{FF2B5EF4-FFF2-40B4-BE49-F238E27FC236}">
                <a16:creationId xmlns:a16="http://schemas.microsoft.com/office/drawing/2014/main" id="{837227CF-0C3F-4D4C-9668-390CFF8C9340}"/>
              </a:ext>
            </a:extLst>
          </p:cNvPr>
          <p:cNvSpPr/>
          <p:nvPr/>
        </p:nvSpPr>
        <p:spPr>
          <a:xfrm>
            <a:off x="-12616" y="3441199"/>
            <a:ext cx="1383960" cy="769441"/>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They were mainly based in working – class districts of large cities.</a:t>
            </a:r>
          </a:p>
        </p:txBody>
      </p:sp>
      <p:sp>
        <p:nvSpPr>
          <p:cNvPr id="16" name="Rectangle 15">
            <a:extLst>
              <a:ext uri="{FF2B5EF4-FFF2-40B4-BE49-F238E27FC236}">
                <a16:creationId xmlns:a16="http://schemas.microsoft.com/office/drawing/2014/main" id="{3760F068-7E92-494D-8342-D95F035DEF59}"/>
              </a:ext>
            </a:extLst>
          </p:cNvPr>
          <p:cNvSpPr/>
          <p:nvPr/>
        </p:nvSpPr>
        <p:spPr>
          <a:xfrm>
            <a:off x="5150485" y="1078330"/>
            <a:ext cx="1983982" cy="600164"/>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 Alpine flower, the edelweiss, was used as their symbol.</a:t>
            </a:r>
          </a:p>
        </p:txBody>
      </p:sp>
      <p:sp>
        <p:nvSpPr>
          <p:cNvPr id="17" name="Rectangle 16">
            <a:extLst>
              <a:ext uri="{FF2B5EF4-FFF2-40B4-BE49-F238E27FC236}">
                <a16:creationId xmlns:a16="http://schemas.microsoft.com/office/drawing/2014/main" id="{48426CB2-49B0-4F5F-870D-D477BDF797FF}"/>
              </a:ext>
            </a:extLst>
          </p:cNvPr>
          <p:cNvSpPr/>
          <p:nvPr/>
        </p:nvSpPr>
        <p:spPr>
          <a:xfrm>
            <a:off x="5296790" y="1893682"/>
            <a:ext cx="1561210" cy="1107996"/>
          </a:xfrm>
          <a:prstGeom prst="rect">
            <a:avLst/>
          </a:prstGeom>
        </p:spPr>
        <p:txBody>
          <a:bodyPr wrap="square">
            <a:spAutoFit/>
          </a:bodyPr>
          <a:lstStyle/>
          <a:p>
            <a:pPr>
              <a:spcAft>
                <a:spcPts val="1000"/>
              </a:spcAft>
            </a:pPr>
            <a:r>
              <a:rPr lang="en-GB" sz="1100" dirty="0">
                <a:latin typeface="Calibri" panose="020F0502020204030204" pitchFamily="34" charset="0"/>
                <a:ea typeface="Calibri" panose="020F0502020204030204" pitchFamily="34" charset="0"/>
                <a:cs typeface="Times New Roman" panose="02020603050405020304" pitchFamily="18" charset="0"/>
              </a:rPr>
              <a:t>They were formed in the late 1930s, possibly as a consequence of Nazi Policies enforcing Hitler Youth membership.</a:t>
            </a:r>
          </a:p>
        </p:txBody>
      </p:sp>
      <p:cxnSp>
        <p:nvCxnSpPr>
          <p:cNvPr id="18" name="Straight Connector 17">
            <a:extLst>
              <a:ext uri="{FF2B5EF4-FFF2-40B4-BE49-F238E27FC236}">
                <a16:creationId xmlns:a16="http://schemas.microsoft.com/office/drawing/2014/main" id="{B32FC3C1-FFF8-41F8-88F2-2693155C75FE}"/>
              </a:ext>
            </a:extLst>
          </p:cNvPr>
          <p:cNvCxnSpPr/>
          <p:nvPr/>
        </p:nvCxnSpPr>
        <p:spPr>
          <a:xfrm flipV="1">
            <a:off x="-27384" y="4716016"/>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A2B4B58B-C187-4DAF-9480-1B86C3F99307}"/>
              </a:ext>
            </a:extLst>
          </p:cNvPr>
          <p:cNvSpPr/>
          <p:nvPr/>
        </p:nvSpPr>
        <p:spPr>
          <a:xfrm>
            <a:off x="-56505" y="4756183"/>
            <a:ext cx="4637633" cy="1569660"/>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Swing Youth</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Another group of young people similar to the Edelweiss Pirates was the Swing Youth. Like the Pirates, they chose not to conform to Nazi ideas. They liked wearing American clothes. They listened to American music and watched American films. They gathered to drink alcohol, smoke and dance. They organised illegal dances attended by thousands. Unlike the Pirates they were largely made up of children from wealthy families with the money to buy records and own record players.</a:t>
            </a:r>
          </a:p>
        </p:txBody>
      </p:sp>
      <p:pic>
        <p:nvPicPr>
          <p:cNvPr id="20" name="Picture 19" descr="Image result for the swing kids">
            <a:hlinkClick r:id="rId4"/>
            <a:extLst>
              <a:ext uri="{FF2B5EF4-FFF2-40B4-BE49-F238E27FC236}">
                <a16:creationId xmlns:a16="http://schemas.microsoft.com/office/drawing/2014/main" id="{8159F66F-F062-474B-B285-6B81EEF90BE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725144" y="4794507"/>
            <a:ext cx="2046559" cy="1584226"/>
          </a:xfrm>
          <a:prstGeom prst="rect">
            <a:avLst/>
          </a:prstGeom>
          <a:noFill/>
          <a:ln>
            <a:noFill/>
          </a:ln>
        </p:spPr>
      </p:pic>
      <p:cxnSp>
        <p:nvCxnSpPr>
          <p:cNvPr id="21" name="Straight Connector 20">
            <a:extLst>
              <a:ext uri="{FF2B5EF4-FFF2-40B4-BE49-F238E27FC236}">
                <a16:creationId xmlns:a16="http://schemas.microsoft.com/office/drawing/2014/main" id="{A7D3CF63-DA8F-402D-A817-A4CB6AA46FD6}"/>
              </a:ext>
            </a:extLst>
          </p:cNvPr>
          <p:cNvCxnSpPr/>
          <p:nvPr/>
        </p:nvCxnSpPr>
        <p:spPr>
          <a:xfrm flipV="1">
            <a:off x="44624" y="649280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36EA489F-1DD7-4325-B00F-ED392A9D573D}"/>
              </a:ext>
            </a:extLst>
          </p:cNvPr>
          <p:cNvSpPr/>
          <p:nvPr/>
        </p:nvSpPr>
        <p:spPr>
          <a:xfrm>
            <a:off x="-17738" y="6660232"/>
            <a:ext cx="6875738" cy="2010807"/>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How effective was youth opposition up to 1939?</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It was limited to:</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Writing anti – Nazi graffiti </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Telling anti – Nazi jokes</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Attacking the Hitler Youth </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Listening to banned music</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Wearing American style clothing.</a:t>
            </a:r>
          </a:p>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motives of the youth opposition groups were cultural rather than political and their numbers were limited.</a:t>
            </a:r>
          </a:p>
        </p:txBody>
      </p:sp>
      <p:sp>
        <p:nvSpPr>
          <p:cNvPr id="2" name="Slide Number Placeholder 1">
            <a:extLst>
              <a:ext uri="{FF2B5EF4-FFF2-40B4-BE49-F238E27FC236}">
                <a16:creationId xmlns:a16="http://schemas.microsoft.com/office/drawing/2014/main" id="{09E8D94F-0355-448D-9075-9C88575D71CB}"/>
              </a:ext>
            </a:extLst>
          </p:cNvPr>
          <p:cNvSpPr>
            <a:spLocks noGrp="1"/>
          </p:cNvSpPr>
          <p:nvPr>
            <p:ph type="sldNum" sz="quarter" idx="12"/>
          </p:nvPr>
        </p:nvSpPr>
        <p:spPr/>
        <p:txBody>
          <a:bodyPr/>
          <a:lstStyle/>
          <a:p>
            <a:fld id="{5819A377-BB9A-4097-BC5F-23F0FB64397F}" type="slidenum">
              <a:rPr lang="en-GB" smtClean="0"/>
              <a:t>23</a:t>
            </a:fld>
            <a:endParaRPr lang="en-GB"/>
          </a:p>
        </p:txBody>
      </p:sp>
    </p:spTree>
    <p:extLst>
      <p:ext uri="{BB962C8B-B14F-4D97-AF65-F5344CB8AC3E}">
        <p14:creationId xmlns:p14="http://schemas.microsoft.com/office/powerpoint/2010/main" val="4051192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A67FB8-7DA6-496F-B167-4063B5745A93}"/>
              </a:ext>
            </a:extLst>
          </p:cNvPr>
          <p:cNvSpPr/>
          <p:nvPr/>
        </p:nvSpPr>
        <p:spPr>
          <a:xfrm>
            <a:off x="764704" y="0"/>
            <a:ext cx="5472608"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Nazi policy affect women and the family?</a:t>
            </a:r>
          </a:p>
        </p:txBody>
      </p:sp>
      <p:sp>
        <p:nvSpPr>
          <p:cNvPr id="5" name="Rectangle 4">
            <a:extLst>
              <a:ext uri="{FF2B5EF4-FFF2-40B4-BE49-F238E27FC236}">
                <a16:creationId xmlns:a16="http://schemas.microsoft.com/office/drawing/2014/main" id="{BCEF7C3B-7F4E-4251-8B31-5718CCF52541}"/>
              </a:ext>
            </a:extLst>
          </p:cNvPr>
          <p:cNvSpPr/>
          <p:nvPr/>
        </p:nvSpPr>
        <p:spPr>
          <a:xfrm>
            <a:off x="0" y="323528"/>
            <a:ext cx="6858000"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Nazis had strong views about the role and position of women in society. Once they had control in Germany, they introduced policies that affected women’s lives in lots of ways.</a:t>
            </a:r>
          </a:p>
        </p:txBody>
      </p:sp>
      <p:sp>
        <p:nvSpPr>
          <p:cNvPr id="6" name="Rectangle 5">
            <a:extLst>
              <a:ext uri="{FF2B5EF4-FFF2-40B4-BE49-F238E27FC236}">
                <a16:creationId xmlns:a16="http://schemas.microsoft.com/office/drawing/2014/main" id="{B10A05ED-0911-4088-BD2F-C92F571AE274}"/>
              </a:ext>
            </a:extLst>
          </p:cNvPr>
          <p:cNvSpPr/>
          <p:nvPr/>
        </p:nvSpPr>
        <p:spPr>
          <a:xfrm>
            <a:off x="2586" y="611560"/>
            <a:ext cx="1698222"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Nazis’ ideal woman</a:t>
            </a:r>
          </a:p>
        </p:txBody>
      </p:sp>
      <p:pic>
        <p:nvPicPr>
          <p:cNvPr id="7" name="Picture 6" descr="Related image">
            <a:hlinkClick r:id="rId2"/>
            <a:extLst>
              <a:ext uri="{FF2B5EF4-FFF2-40B4-BE49-F238E27FC236}">
                <a16:creationId xmlns:a16="http://schemas.microsoft.com/office/drawing/2014/main" id="{AE78694E-F3CD-41D8-899A-4E9FDB5F0D0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990" y="804306"/>
            <a:ext cx="2157413" cy="2594992"/>
          </a:xfrm>
          <a:prstGeom prst="rect">
            <a:avLst/>
          </a:prstGeom>
          <a:noFill/>
          <a:ln>
            <a:noFill/>
          </a:ln>
        </p:spPr>
      </p:pic>
      <p:sp>
        <p:nvSpPr>
          <p:cNvPr id="8" name="Rectangle 7">
            <a:extLst>
              <a:ext uri="{FF2B5EF4-FFF2-40B4-BE49-F238E27FC236}">
                <a16:creationId xmlns:a16="http://schemas.microsoft.com/office/drawing/2014/main" id="{F360FDED-8AC1-48E7-9C1C-0DB5FA2F0E42}"/>
              </a:ext>
            </a:extLst>
          </p:cNvPr>
          <p:cNvSpPr/>
          <p:nvPr/>
        </p:nvSpPr>
        <p:spPr>
          <a:xfrm>
            <a:off x="0" y="881491"/>
            <a:ext cx="2121990"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have a natural appearance with long tied back hair and no make – up.</a:t>
            </a:r>
          </a:p>
        </p:txBody>
      </p:sp>
      <p:sp>
        <p:nvSpPr>
          <p:cNvPr id="9" name="Rectangle 8">
            <a:extLst>
              <a:ext uri="{FF2B5EF4-FFF2-40B4-BE49-F238E27FC236}">
                <a16:creationId xmlns:a16="http://schemas.microsoft.com/office/drawing/2014/main" id="{8E058088-E062-4785-83D7-1C05355DC32C}"/>
              </a:ext>
            </a:extLst>
          </p:cNvPr>
          <p:cNvSpPr/>
          <p:nvPr/>
        </p:nvSpPr>
        <p:spPr>
          <a:xfrm>
            <a:off x="-35137" y="1751485"/>
            <a:ext cx="1884940" cy="276999"/>
          </a:xfrm>
          <a:prstGeom prst="rect">
            <a:avLst/>
          </a:prstGeom>
        </p:spPr>
        <p:txBody>
          <a:bodyPr wrap="non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wear traditional clothes.</a:t>
            </a:r>
          </a:p>
        </p:txBody>
      </p:sp>
      <p:sp>
        <p:nvSpPr>
          <p:cNvPr id="10" name="Rectangle 9">
            <a:extLst>
              <a:ext uri="{FF2B5EF4-FFF2-40B4-BE49-F238E27FC236}">
                <a16:creationId xmlns:a16="http://schemas.microsoft.com/office/drawing/2014/main" id="{F2FC13BA-81F7-4438-865B-4708579DFD22}"/>
              </a:ext>
            </a:extLst>
          </p:cNvPr>
          <p:cNvSpPr/>
          <p:nvPr/>
        </p:nvSpPr>
        <p:spPr>
          <a:xfrm>
            <a:off x="-35137" y="2235338"/>
            <a:ext cx="2273609"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be fair haired and blue eyed (Aryan).</a:t>
            </a:r>
          </a:p>
        </p:txBody>
      </p:sp>
      <p:sp>
        <p:nvSpPr>
          <p:cNvPr id="11" name="Rectangle 10">
            <a:extLst>
              <a:ext uri="{FF2B5EF4-FFF2-40B4-BE49-F238E27FC236}">
                <a16:creationId xmlns:a16="http://schemas.microsoft.com/office/drawing/2014/main" id="{4903A067-712A-450D-AF42-6F3B92CB5A4F}"/>
              </a:ext>
            </a:extLst>
          </p:cNvPr>
          <p:cNvSpPr/>
          <p:nvPr/>
        </p:nvSpPr>
        <p:spPr>
          <a:xfrm>
            <a:off x="4272049" y="1870969"/>
            <a:ext cx="2075203"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be sturdily built (for child bearing).</a:t>
            </a:r>
          </a:p>
        </p:txBody>
      </p:sp>
      <p:sp>
        <p:nvSpPr>
          <p:cNvPr id="12" name="Rectangle 11">
            <a:extLst>
              <a:ext uri="{FF2B5EF4-FFF2-40B4-BE49-F238E27FC236}">
                <a16:creationId xmlns:a16="http://schemas.microsoft.com/office/drawing/2014/main" id="{D830FA3B-42FE-4B30-A33B-75446BC292D8}"/>
              </a:ext>
            </a:extLst>
          </p:cNvPr>
          <p:cNvSpPr/>
          <p:nvPr/>
        </p:nvSpPr>
        <p:spPr>
          <a:xfrm>
            <a:off x="-16084" y="2889148"/>
            <a:ext cx="1777795"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be a non – drinker/ non – smoker.</a:t>
            </a:r>
          </a:p>
        </p:txBody>
      </p:sp>
      <p:sp>
        <p:nvSpPr>
          <p:cNvPr id="13" name="Rectangle 12">
            <a:extLst>
              <a:ext uri="{FF2B5EF4-FFF2-40B4-BE49-F238E27FC236}">
                <a16:creationId xmlns:a16="http://schemas.microsoft.com/office/drawing/2014/main" id="{10287E3E-E126-4889-BC51-D751A2BF2B3D}"/>
              </a:ext>
            </a:extLst>
          </p:cNvPr>
          <p:cNvSpPr/>
          <p:nvPr/>
        </p:nvSpPr>
        <p:spPr>
          <a:xfrm>
            <a:off x="4293096" y="827584"/>
            <a:ext cx="1949829" cy="276999"/>
          </a:xfrm>
          <a:prstGeom prst="rect">
            <a:avLst/>
          </a:prstGeom>
        </p:spPr>
        <p:txBody>
          <a:bodyPr wrap="non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marry and have children. </a:t>
            </a:r>
          </a:p>
        </p:txBody>
      </p:sp>
      <p:sp>
        <p:nvSpPr>
          <p:cNvPr id="14" name="Rectangle 13">
            <a:extLst>
              <a:ext uri="{FF2B5EF4-FFF2-40B4-BE49-F238E27FC236}">
                <a16:creationId xmlns:a16="http://schemas.microsoft.com/office/drawing/2014/main" id="{D097B806-94BD-4E37-BC79-C4A96EA65589}"/>
              </a:ext>
            </a:extLst>
          </p:cNvPr>
          <p:cNvSpPr/>
          <p:nvPr/>
        </p:nvSpPr>
        <p:spPr>
          <a:xfrm>
            <a:off x="4295925" y="2538626"/>
            <a:ext cx="1949269"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believe in the Nazi ideas of Kinder, </a:t>
            </a:r>
            <a:r>
              <a:rPr lang="en-GB" sz="1200" dirty="0" err="1">
                <a:latin typeface="Calibri" panose="020F0502020204030204" pitchFamily="34" charset="0"/>
                <a:ea typeface="Calibri" panose="020F0502020204030204" pitchFamily="34" charset="0"/>
                <a:cs typeface="Times New Roman" panose="02020603050405020304" pitchFamily="18" charset="0"/>
              </a:rPr>
              <a:t>Kuche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Kirche</a:t>
            </a:r>
            <a:r>
              <a:rPr lang="en-GB" sz="1200" dirty="0">
                <a:latin typeface="Calibri" panose="020F0502020204030204" pitchFamily="34" charset="0"/>
                <a:ea typeface="Calibri" panose="020F0502020204030204" pitchFamily="34" charset="0"/>
                <a:cs typeface="Times New Roman" panose="02020603050405020304" pitchFamily="18" charset="0"/>
              </a:rPr>
              <a:t> (children, kitchen, church).</a:t>
            </a:r>
          </a:p>
        </p:txBody>
      </p:sp>
      <p:sp>
        <p:nvSpPr>
          <p:cNvPr id="15" name="Rectangle 14">
            <a:extLst>
              <a:ext uri="{FF2B5EF4-FFF2-40B4-BE49-F238E27FC236}">
                <a16:creationId xmlns:a16="http://schemas.microsoft.com/office/drawing/2014/main" id="{19AA475C-B379-443A-A857-D95CF155B6BF}"/>
              </a:ext>
            </a:extLst>
          </p:cNvPr>
          <p:cNvSpPr/>
          <p:nvPr/>
        </p:nvSpPr>
        <p:spPr>
          <a:xfrm>
            <a:off x="4219348" y="1204656"/>
            <a:ext cx="2638651"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stay at home and not go to work or university.</a:t>
            </a:r>
          </a:p>
        </p:txBody>
      </p:sp>
      <p:sp>
        <p:nvSpPr>
          <p:cNvPr id="16" name="Rectangle 15">
            <a:extLst>
              <a:ext uri="{FF2B5EF4-FFF2-40B4-BE49-F238E27FC236}">
                <a16:creationId xmlns:a16="http://schemas.microsoft.com/office/drawing/2014/main" id="{CB7B2BAB-0296-4B9B-BA36-3694FB7F093E}"/>
              </a:ext>
            </a:extLst>
          </p:cNvPr>
          <p:cNvSpPr/>
          <p:nvPr/>
        </p:nvSpPr>
        <p:spPr>
          <a:xfrm>
            <a:off x="1484784" y="3203848"/>
            <a:ext cx="34290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image of the ideal Nazi mother is in strong contrast to how many women lived their lives during the days of the Weimar Republic.</a:t>
            </a:r>
          </a:p>
        </p:txBody>
      </p:sp>
      <p:cxnSp>
        <p:nvCxnSpPr>
          <p:cNvPr id="17" name="Straight Connector 16">
            <a:extLst>
              <a:ext uri="{FF2B5EF4-FFF2-40B4-BE49-F238E27FC236}">
                <a16:creationId xmlns:a16="http://schemas.microsoft.com/office/drawing/2014/main" id="{3A623E3F-0E96-4C0E-84A8-13784428ADED}"/>
              </a:ext>
            </a:extLst>
          </p:cNvPr>
          <p:cNvCxnSpPr/>
          <p:nvPr/>
        </p:nvCxnSpPr>
        <p:spPr>
          <a:xfrm flipV="1">
            <a:off x="-27384" y="392392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graphicFrame>
        <p:nvGraphicFramePr>
          <p:cNvPr id="18" name="Table 17">
            <a:extLst>
              <a:ext uri="{FF2B5EF4-FFF2-40B4-BE49-F238E27FC236}">
                <a16:creationId xmlns:a16="http://schemas.microsoft.com/office/drawing/2014/main" id="{0E620F41-9F49-4A0A-BA33-6A3F389447AB}"/>
              </a:ext>
            </a:extLst>
          </p:cNvPr>
          <p:cNvGraphicFramePr>
            <a:graphicFrameLocks noGrp="1"/>
          </p:cNvGraphicFramePr>
          <p:nvPr>
            <p:extLst>
              <p:ext uri="{D42A27DB-BD31-4B8C-83A1-F6EECF244321}">
                <p14:modId xmlns:p14="http://schemas.microsoft.com/office/powerpoint/2010/main" val="16665988"/>
              </p:ext>
            </p:extLst>
          </p:nvPr>
        </p:nvGraphicFramePr>
        <p:xfrm>
          <a:off x="44624" y="4197188"/>
          <a:ext cx="6624736" cy="2944368"/>
        </p:xfrm>
        <a:graphic>
          <a:graphicData uri="http://schemas.openxmlformats.org/drawingml/2006/table">
            <a:tbl>
              <a:tblPr firstRow="1" firstCol="1" bandRow="1">
                <a:tableStyleId>{5940675A-B579-460E-94D1-54222C63F5DA}</a:tableStyleId>
              </a:tblPr>
              <a:tblGrid>
                <a:gridCol w="3312368">
                  <a:extLst>
                    <a:ext uri="{9D8B030D-6E8A-4147-A177-3AD203B41FA5}">
                      <a16:colId xmlns:a16="http://schemas.microsoft.com/office/drawing/2014/main" val="2656781530"/>
                    </a:ext>
                  </a:extLst>
                </a:gridCol>
                <a:gridCol w="3312368">
                  <a:extLst>
                    <a:ext uri="{9D8B030D-6E8A-4147-A177-3AD203B41FA5}">
                      <a16:colId xmlns:a16="http://schemas.microsoft.com/office/drawing/2014/main" val="820333913"/>
                    </a:ext>
                  </a:extLst>
                </a:gridCol>
              </a:tblGrid>
              <a:tr h="556764">
                <a:tc>
                  <a:txBody>
                    <a:bodyPr/>
                    <a:lstStyle/>
                    <a:p>
                      <a:pPr>
                        <a:lnSpc>
                          <a:spcPct val="115000"/>
                        </a:lnSpc>
                        <a:spcAft>
                          <a:spcPts val="0"/>
                        </a:spcAft>
                      </a:pPr>
                      <a:r>
                        <a:rPr lang="en-GB" sz="1200">
                          <a:effectLst/>
                        </a:rPr>
                        <a:t>Women should not work, especially those who were married. Many professional women lost their jobs and were replaced by men.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During 1933 – 36 the number of employed women fell.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145023"/>
                  </a:ext>
                </a:extLst>
              </a:tr>
              <a:tr h="746052">
                <a:tc>
                  <a:txBody>
                    <a:bodyPr/>
                    <a:lstStyle/>
                    <a:p>
                      <a:pPr>
                        <a:lnSpc>
                          <a:spcPct val="115000"/>
                        </a:lnSpc>
                        <a:spcAft>
                          <a:spcPts val="0"/>
                        </a:spcAft>
                      </a:pPr>
                      <a:r>
                        <a:rPr lang="en-GB" sz="1200" dirty="0">
                          <a:effectLst/>
                        </a:rPr>
                        <a:t>Women should get married. The Marriage Law of 1933 initiated the use of vouchers (Marriage Loans) to newly married couples if the woman agreed to stop working.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The number of marriages did increase, but it’s not clear if this was due to Nazi policy, or other reasons such as a stronger economy.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759966"/>
                  </a:ext>
                </a:extLst>
              </a:tr>
              <a:tr h="746052">
                <a:tc>
                  <a:txBody>
                    <a:bodyPr/>
                    <a:lstStyle/>
                    <a:p>
                      <a:pPr>
                        <a:lnSpc>
                          <a:spcPct val="115000"/>
                        </a:lnSpc>
                        <a:spcAft>
                          <a:spcPts val="0"/>
                        </a:spcAft>
                      </a:pPr>
                      <a:r>
                        <a:rPr lang="en-GB" sz="1200">
                          <a:effectLst/>
                        </a:rPr>
                        <a:t>Women should have at least four children (Couples were let off one – quarter of their Marriage Loan repayments for each child they had).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The birth rate did increase, but this may have been because the economy was improving rather than because of Nazi policies. Few women had more than two children.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2810456"/>
                  </a:ext>
                </a:extLst>
              </a:tr>
              <a:tr h="556764">
                <a:tc>
                  <a:txBody>
                    <a:bodyPr/>
                    <a:lstStyle/>
                    <a:p>
                      <a:pPr>
                        <a:lnSpc>
                          <a:spcPct val="115000"/>
                        </a:lnSpc>
                        <a:spcAft>
                          <a:spcPts val="0"/>
                        </a:spcAft>
                      </a:pPr>
                      <a:r>
                        <a:rPr lang="en-GB" sz="1200">
                          <a:effectLst/>
                        </a:rPr>
                        <a:t>The German Women’s Enterprise gave women medals for having children, and ran classes and radio programmes on home – based matters.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The German Women’s Enterprise had six million members, which suggests that many women welcomed Nazi policies.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3920364"/>
                  </a:ext>
                </a:extLst>
              </a:tr>
            </a:tbl>
          </a:graphicData>
        </a:graphic>
      </p:graphicFrame>
      <p:sp>
        <p:nvSpPr>
          <p:cNvPr id="19" name="TextBox 18">
            <a:extLst>
              <a:ext uri="{FF2B5EF4-FFF2-40B4-BE49-F238E27FC236}">
                <a16:creationId xmlns:a16="http://schemas.microsoft.com/office/drawing/2014/main" id="{88DD6BE0-18EA-4CC0-B892-06B7C685131F}"/>
              </a:ext>
            </a:extLst>
          </p:cNvPr>
          <p:cNvSpPr txBox="1"/>
          <p:nvPr/>
        </p:nvSpPr>
        <p:spPr>
          <a:xfrm>
            <a:off x="-27384" y="3923928"/>
            <a:ext cx="5195974" cy="276999"/>
          </a:xfrm>
          <a:prstGeom prst="rect">
            <a:avLst/>
          </a:prstGeom>
          <a:noFill/>
        </p:spPr>
        <p:txBody>
          <a:bodyPr wrap="none" rtlCol="0">
            <a:spAutoFit/>
          </a:bodyPr>
          <a:lstStyle/>
          <a:p>
            <a:r>
              <a:rPr lang="en-GB" sz="1200" b="1" u="sng" dirty="0"/>
              <a:t>Nazi Policy towards women </a:t>
            </a:r>
            <a:r>
              <a:rPr lang="en-GB" sz="1200" dirty="0"/>
              <a:t>                                                 </a:t>
            </a:r>
            <a:r>
              <a:rPr lang="en-GB" sz="1200" b="1" u="sng" dirty="0"/>
              <a:t> How successful was it?</a:t>
            </a:r>
          </a:p>
        </p:txBody>
      </p:sp>
      <p:cxnSp>
        <p:nvCxnSpPr>
          <p:cNvPr id="20" name="Straight Connector 19">
            <a:extLst>
              <a:ext uri="{FF2B5EF4-FFF2-40B4-BE49-F238E27FC236}">
                <a16:creationId xmlns:a16="http://schemas.microsoft.com/office/drawing/2014/main" id="{D44BCC9E-3731-4A80-8A71-3638E4EAD9C6}"/>
              </a:ext>
            </a:extLst>
          </p:cNvPr>
          <p:cNvCxnSpPr/>
          <p:nvPr/>
        </p:nvCxnSpPr>
        <p:spPr>
          <a:xfrm flipV="1">
            <a:off x="-27384" y="7236296"/>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F5B6CDD3-FABB-42DF-9DB8-566975886FE9}"/>
              </a:ext>
            </a:extLst>
          </p:cNvPr>
          <p:cNvPicPr>
            <a:picLocks noChangeAspect="1"/>
          </p:cNvPicPr>
          <p:nvPr/>
        </p:nvPicPr>
        <p:blipFill>
          <a:blip r:embed="rId4"/>
          <a:stretch>
            <a:fillRect/>
          </a:stretch>
        </p:blipFill>
        <p:spPr>
          <a:xfrm>
            <a:off x="44624" y="7380312"/>
            <a:ext cx="249128" cy="303811"/>
          </a:xfrm>
          <a:prstGeom prst="rect">
            <a:avLst/>
          </a:prstGeom>
        </p:spPr>
      </p:pic>
      <p:sp>
        <p:nvSpPr>
          <p:cNvPr id="22" name="TextBox 21">
            <a:extLst>
              <a:ext uri="{FF2B5EF4-FFF2-40B4-BE49-F238E27FC236}">
                <a16:creationId xmlns:a16="http://schemas.microsoft.com/office/drawing/2014/main" id="{1003C767-FFA1-479D-85E6-DD399243082B}"/>
              </a:ext>
            </a:extLst>
          </p:cNvPr>
          <p:cNvSpPr txBox="1"/>
          <p:nvPr/>
        </p:nvSpPr>
        <p:spPr>
          <a:xfrm>
            <a:off x="260648" y="7291461"/>
            <a:ext cx="6547108" cy="1938992"/>
          </a:xfrm>
          <a:prstGeom prst="rect">
            <a:avLst/>
          </a:prstGeom>
          <a:noFill/>
        </p:spPr>
        <p:txBody>
          <a:bodyPr wrap="square" rtlCol="0">
            <a:spAutoFit/>
          </a:bodyPr>
          <a:lstStyle/>
          <a:p>
            <a:r>
              <a:rPr lang="en-GB" sz="1200" b="1" u="sng" dirty="0"/>
              <a:t>How did life differ for women in Weimar Germany and Nazi Germany?</a:t>
            </a:r>
          </a:p>
          <a:p>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br>
            <a:endParaRPr lang="en-GB" sz="1200" dirty="0"/>
          </a:p>
        </p:txBody>
      </p:sp>
      <p:sp>
        <p:nvSpPr>
          <p:cNvPr id="2" name="Slide Number Placeholder 1">
            <a:extLst>
              <a:ext uri="{FF2B5EF4-FFF2-40B4-BE49-F238E27FC236}">
                <a16:creationId xmlns:a16="http://schemas.microsoft.com/office/drawing/2014/main" id="{9C33B3D8-AF3D-4B25-9B70-2590DEC55109}"/>
              </a:ext>
            </a:extLst>
          </p:cNvPr>
          <p:cNvSpPr>
            <a:spLocks noGrp="1"/>
          </p:cNvSpPr>
          <p:nvPr>
            <p:ph type="sldNum" sz="quarter" idx="12"/>
          </p:nvPr>
        </p:nvSpPr>
        <p:spPr/>
        <p:txBody>
          <a:bodyPr/>
          <a:lstStyle/>
          <a:p>
            <a:fld id="{5819A377-BB9A-4097-BC5F-23F0FB64397F}" type="slidenum">
              <a:rPr lang="en-GB" smtClean="0"/>
              <a:t>24</a:t>
            </a:fld>
            <a:endParaRPr lang="en-GB"/>
          </a:p>
        </p:txBody>
      </p:sp>
    </p:spTree>
    <p:extLst>
      <p:ext uri="{BB962C8B-B14F-4D97-AF65-F5344CB8AC3E}">
        <p14:creationId xmlns:p14="http://schemas.microsoft.com/office/powerpoint/2010/main" val="124908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F9F094-B978-46CE-B188-5B7D071BD862}"/>
              </a:ext>
            </a:extLst>
          </p:cNvPr>
          <p:cNvSpPr/>
          <p:nvPr/>
        </p:nvSpPr>
        <p:spPr>
          <a:xfrm>
            <a:off x="1196752" y="-108520"/>
            <a:ext cx="4608512"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What were the Nazi youth organisations?</a:t>
            </a:r>
          </a:p>
        </p:txBody>
      </p:sp>
      <p:sp>
        <p:nvSpPr>
          <p:cNvPr id="5" name="Rectangle 4">
            <a:extLst>
              <a:ext uri="{FF2B5EF4-FFF2-40B4-BE49-F238E27FC236}">
                <a16:creationId xmlns:a16="http://schemas.microsoft.com/office/drawing/2014/main" id="{488B4710-DB5E-4048-855F-A33F9CA7ACDD}"/>
              </a:ext>
            </a:extLst>
          </p:cNvPr>
          <p:cNvSpPr/>
          <p:nvPr/>
        </p:nvSpPr>
        <p:spPr>
          <a:xfrm>
            <a:off x="0" y="201261"/>
            <a:ext cx="6858000"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There were four Nazi Youth Groups: Young German Folk (boys aged 10 – 14), Young Girls (girls aged 10 – 14), Hitler Youth (boys aged 14 – 18), and League of German Maidens (girls aged 14 – 18). Meetings and activities took place after school, at weekends and in the holidays.</a:t>
            </a:r>
          </a:p>
        </p:txBody>
      </p:sp>
      <p:sp>
        <p:nvSpPr>
          <p:cNvPr id="2" name="Rectangle 1">
            <a:extLst>
              <a:ext uri="{FF2B5EF4-FFF2-40B4-BE49-F238E27FC236}">
                <a16:creationId xmlns:a16="http://schemas.microsoft.com/office/drawing/2014/main" id="{A1B18796-C4FF-4157-9067-560D42F56A77}"/>
              </a:ext>
            </a:extLst>
          </p:cNvPr>
          <p:cNvSpPr/>
          <p:nvPr/>
        </p:nvSpPr>
        <p:spPr>
          <a:xfrm>
            <a:off x="-27384" y="683568"/>
            <a:ext cx="1921552"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Nazi aims for young people</a:t>
            </a:r>
          </a:p>
        </p:txBody>
      </p:sp>
      <p:sp>
        <p:nvSpPr>
          <p:cNvPr id="3" name="Rectangle 2">
            <a:extLst>
              <a:ext uri="{FF2B5EF4-FFF2-40B4-BE49-F238E27FC236}">
                <a16:creationId xmlns:a16="http://schemas.microsoft.com/office/drawing/2014/main" id="{EED74C28-5172-4969-A204-D84C86584B34}"/>
              </a:ext>
            </a:extLst>
          </p:cNvPr>
          <p:cNvSpPr/>
          <p:nvPr/>
        </p:nvSpPr>
        <p:spPr>
          <a:xfrm>
            <a:off x="2420888" y="1693421"/>
            <a:ext cx="193052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How the Nazis wanted children to be brought up for the good of Germany</a:t>
            </a:r>
          </a:p>
        </p:txBody>
      </p:sp>
      <p:sp>
        <p:nvSpPr>
          <p:cNvPr id="6" name="Rectangle 5">
            <a:extLst>
              <a:ext uri="{FF2B5EF4-FFF2-40B4-BE49-F238E27FC236}">
                <a16:creationId xmlns:a16="http://schemas.microsoft.com/office/drawing/2014/main" id="{8E6022B3-7A89-4E01-AB7F-4AE928B5DAA0}"/>
              </a:ext>
            </a:extLst>
          </p:cNvPr>
          <p:cNvSpPr/>
          <p:nvPr/>
        </p:nvSpPr>
        <p:spPr>
          <a:xfrm>
            <a:off x="2535746" y="799323"/>
            <a:ext cx="1786508"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be proud Germans who supported a strong, independent Germany.</a:t>
            </a:r>
          </a:p>
        </p:txBody>
      </p:sp>
      <p:sp>
        <p:nvSpPr>
          <p:cNvPr id="7" name="Rectangle 6">
            <a:extLst>
              <a:ext uri="{FF2B5EF4-FFF2-40B4-BE49-F238E27FC236}">
                <a16:creationId xmlns:a16="http://schemas.microsoft.com/office/drawing/2014/main" id="{085BA680-D570-4634-92AE-37D884F7B990}"/>
              </a:ext>
            </a:extLst>
          </p:cNvPr>
          <p:cNvSpPr/>
          <p:nvPr/>
        </p:nvSpPr>
        <p:spPr>
          <a:xfrm>
            <a:off x="4005064" y="2804108"/>
            <a:ext cx="2304256"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Girls to be strong and healthy in order to be strong wives and fertile mothers.</a:t>
            </a:r>
          </a:p>
        </p:txBody>
      </p:sp>
      <p:sp>
        <p:nvSpPr>
          <p:cNvPr id="8" name="Rectangle 7">
            <a:extLst>
              <a:ext uri="{FF2B5EF4-FFF2-40B4-BE49-F238E27FC236}">
                <a16:creationId xmlns:a16="http://schemas.microsoft.com/office/drawing/2014/main" id="{B265E181-33F6-4546-8073-DAFDBDB68677}"/>
              </a:ext>
            </a:extLst>
          </p:cNvPr>
          <p:cNvSpPr/>
          <p:nvPr/>
        </p:nvSpPr>
        <p:spPr>
          <a:xfrm>
            <a:off x="116632" y="1575466"/>
            <a:ext cx="2016224"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Boys to be strong and healthy in order to work for the German economy and fight in the German forces.</a:t>
            </a:r>
          </a:p>
        </p:txBody>
      </p:sp>
      <p:sp>
        <p:nvSpPr>
          <p:cNvPr id="9" name="Rectangle 8">
            <a:extLst>
              <a:ext uri="{FF2B5EF4-FFF2-40B4-BE49-F238E27FC236}">
                <a16:creationId xmlns:a16="http://schemas.microsoft.com/office/drawing/2014/main" id="{618510D1-BB79-4038-80E6-2AF12B8F0AE2}"/>
              </a:ext>
            </a:extLst>
          </p:cNvPr>
          <p:cNvSpPr/>
          <p:nvPr/>
        </p:nvSpPr>
        <p:spPr>
          <a:xfrm>
            <a:off x="4791193" y="1229572"/>
            <a:ext cx="1656184" cy="1200329"/>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be loyal supporters of the Nazi Party and to believe in Nazi policies – preparing children for their future roles as adults.</a:t>
            </a:r>
          </a:p>
        </p:txBody>
      </p:sp>
      <p:cxnSp>
        <p:nvCxnSpPr>
          <p:cNvPr id="11" name="Straight Connector 10">
            <a:extLst>
              <a:ext uri="{FF2B5EF4-FFF2-40B4-BE49-F238E27FC236}">
                <a16:creationId xmlns:a16="http://schemas.microsoft.com/office/drawing/2014/main" id="{B28FC0C7-C0E0-4AD9-9119-ED79B9159BB9}"/>
              </a:ext>
            </a:extLst>
          </p:cNvPr>
          <p:cNvCxnSpPr>
            <a:stCxn id="3" idx="0"/>
          </p:cNvCxnSpPr>
          <p:nvPr/>
        </p:nvCxnSpPr>
        <p:spPr>
          <a:xfrm flipV="1">
            <a:off x="3386150" y="1363276"/>
            <a:ext cx="0" cy="330145"/>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E1CF3F0-81FD-4098-800C-559F8C47E1CA}"/>
              </a:ext>
            </a:extLst>
          </p:cNvPr>
          <p:cNvCxnSpPr>
            <a:stCxn id="3" idx="3"/>
          </p:cNvCxnSpPr>
          <p:nvPr/>
        </p:nvCxnSpPr>
        <p:spPr>
          <a:xfrm flipV="1">
            <a:off x="4351412" y="2016586"/>
            <a:ext cx="439781" cy="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131766D-5435-4412-A0EB-9FC59A868F66}"/>
              </a:ext>
            </a:extLst>
          </p:cNvPr>
          <p:cNvCxnSpPr>
            <a:cxnSpLocks/>
          </p:cNvCxnSpPr>
          <p:nvPr/>
        </p:nvCxnSpPr>
        <p:spPr>
          <a:xfrm>
            <a:off x="3573016" y="2339752"/>
            <a:ext cx="918545" cy="51402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A413FB98-CB63-498A-BC48-413E316EB139}"/>
              </a:ext>
            </a:extLst>
          </p:cNvPr>
          <p:cNvCxnSpPr>
            <a:stCxn id="3" idx="1"/>
          </p:cNvCxnSpPr>
          <p:nvPr/>
        </p:nvCxnSpPr>
        <p:spPr>
          <a:xfrm flipH="1" flipV="1">
            <a:off x="1817600" y="2016586"/>
            <a:ext cx="603288" cy="1"/>
          </a:xfrm>
          <a:prstGeom prst="line">
            <a:avLst/>
          </a:prstGeom>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E3EE7E48-6B2A-4ABC-BC77-53C1358CB098}"/>
              </a:ext>
            </a:extLst>
          </p:cNvPr>
          <p:cNvSpPr/>
          <p:nvPr/>
        </p:nvSpPr>
        <p:spPr>
          <a:xfrm>
            <a:off x="103100" y="2539250"/>
            <a:ext cx="3429000" cy="830997"/>
          </a:xfrm>
          <a:prstGeom prst="rect">
            <a:avLst/>
          </a:prstGeom>
          <a:ln>
            <a:prstDash val="sysDash"/>
          </a:ln>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Nazi policies for the young differed between girls and boys. They encouraged the young to regard Hitler as a father figure and they made sure that the Nazis had control of children outside of school. </a:t>
            </a:r>
          </a:p>
        </p:txBody>
      </p:sp>
      <p:cxnSp>
        <p:nvCxnSpPr>
          <p:cNvPr id="20" name="Straight Connector 19">
            <a:extLst>
              <a:ext uri="{FF2B5EF4-FFF2-40B4-BE49-F238E27FC236}">
                <a16:creationId xmlns:a16="http://schemas.microsoft.com/office/drawing/2014/main" id="{6F7FA337-9949-4361-8531-D87B86FA4F81}"/>
              </a:ext>
            </a:extLst>
          </p:cNvPr>
          <p:cNvCxnSpPr/>
          <p:nvPr/>
        </p:nvCxnSpPr>
        <p:spPr>
          <a:xfrm flipV="1">
            <a:off x="-27384" y="349188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A813B743-E41F-4CDA-9AF8-0BEB514EC3B6}"/>
              </a:ext>
            </a:extLst>
          </p:cNvPr>
          <p:cNvSpPr/>
          <p:nvPr/>
        </p:nvSpPr>
        <p:spPr>
          <a:xfrm>
            <a:off x="-62871" y="3487653"/>
            <a:ext cx="2416495"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Examples of youth group activities </a:t>
            </a:r>
          </a:p>
        </p:txBody>
      </p:sp>
      <p:sp>
        <p:nvSpPr>
          <p:cNvPr id="22" name="Oval 21">
            <a:extLst>
              <a:ext uri="{FF2B5EF4-FFF2-40B4-BE49-F238E27FC236}">
                <a16:creationId xmlns:a16="http://schemas.microsoft.com/office/drawing/2014/main" id="{05C80B81-B86E-47E2-B95B-5D2B09305579}"/>
              </a:ext>
            </a:extLst>
          </p:cNvPr>
          <p:cNvSpPr/>
          <p:nvPr/>
        </p:nvSpPr>
        <p:spPr>
          <a:xfrm>
            <a:off x="103100" y="3851920"/>
            <a:ext cx="4736066" cy="289283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0009E9AE-7144-4E61-84B7-A96B45D64A9C}"/>
              </a:ext>
            </a:extLst>
          </p:cNvPr>
          <p:cNvSpPr/>
          <p:nvPr/>
        </p:nvSpPr>
        <p:spPr>
          <a:xfrm>
            <a:off x="2271307" y="3851920"/>
            <a:ext cx="4672553" cy="2892831"/>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392A23B5-CD95-498B-B394-D2EB2BCA9DD6}"/>
              </a:ext>
            </a:extLst>
          </p:cNvPr>
          <p:cNvSpPr/>
          <p:nvPr/>
        </p:nvSpPr>
        <p:spPr>
          <a:xfrm>
            <a:off x="1196752" y="3923928"/>
            <a:ext cx="1152128" cy="2677656"/>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Boys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Shooting</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Military drills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Signalling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Military – style camps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Helping the fire brigade during the war</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Formed military brigades to defend Berlin in 1945.</a:t>
            </a:r>
          </a:p>
        </p:txBody>
      </p:sp>
      <p:sp>
        <p:nvSpPr>
          <p:cNvPr id="25" name="Rectangle 24">
            <a:extLst>
              <a:ext uri="{FF2B5EF4-FFF2-40B4-BE49-F238E27FC236}">
                <a16:creationId xmlns:a16="http://schemas.microsoft.com/office/drawing/2014/main" id="{380770AE-226A-4DF8-AE07-24797E999398}"/>
              </a:ext>
            </a:extLst>
          </p:cNvPr>
          <p:cNvSpPr/>
          <p:nvPr/>
        </p:nvSpPr>
        <p:spPr>
          <a:xfrm>
            <a:off x="2348880" y="4139952"/>
            <a:ext cx="2418279" cy="1785104"/>
          </a:xfrm>
          <a:prstGeom prst="rect">
            <a:avLst/>
          </a:prstGeom>
        </p:spPr>
        <p:txBody>
          <a:bodyPr wrap="square">
            <a:spAutoFit/>
          </a:bodyPr>
          <a:lstStyle/>
          <a:p>
            <a:pPr algn="ctr">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Both</a:t>
            </a:r>
            <a:br>
              <a:rPr lang="en-GB" sz="1100" b="1" u="sng"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Hiking and Camping</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Learning about Hitler</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Learning about racial superiority</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Singing patriotic songs</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Sport and competitions </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Taking part in Nazi marches and rallies</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Reporting people who made anti – Nazi comments </a:t>
            </a:r>
            <a:br>
              <a:rPr lang="en-GB" sz="1100"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Collecting for </a:t>
            </a:r>
            <a:r>
              <a:rPr lang="en-GB" sz="1100" dirty="0" err="1">
                <a:latin typeface="Calibri" panose="020F0502020204030204" pitchFamily="34" charset="0"/>
                <a:ea typeface="Calibri" panose="020F0502020204030204" pitchFamily="34" charset="0"/>
                <a:cs typeface="Times New Roman" panose="02020603050405020304" pitchFamily="18" charset="0"/>
              </a:rPr>
              <a:t>Winterhilfe</a:t>
            </a:r>
            <a:r>
              <a:rPr lang="en-GB" sz="1100" dirty="0">
                <a:latin typeface="Calibri" panose="020F0502020204030204" pitchFamily="34" charset="0"/>
                <a:ea typeface="Calibri" panose="020F0502020204030204" pitchFamily="34" charset="0"/>
                <a:cs typeface="Times New Roman" panose="02020603050405020304" pitchFamily="18" charset="0"/>
              </a:rPr>
              <a:t> (a charity)</a:t>
            </a:r>
          </a:p>
        </p:txBody>
      </p:sp>
      <p:sp>
        <p:nvSpPr>
          <p:cNvPr id="26" name="Rectangle 25">
            <a:extLst>
              <a:ext uri="{FF2B5EF4-FFF2-40B4-BE49-F238E27FC236}">
                <a16:creationId xmlns:a16="http://schemas.microsoft.com/office/drawing/2014/main" id="{C50A33ED-CFBE-4B0A-9C0E-A50528A90092}"/>
              </a:ext>
            </a:extLst>
          </p:cNvPr>
          <p:cNvSpPr/>
          <p:nvPr/>
        </p:nvSpPr>
        <p:spPr>
          <a:xfrm>
            <a:off x="4916739" y="4788024"/>
            <a:ext cx="1708739" cy="1569660"/>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Girls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Cookery</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Housework</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Needlework and craft</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Learning what to look for in a good husband</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Learning about babies and childcare </a:t>
            </a:r>
          </a:p>
        </p:txBody>
      </p:sp>
      <p:pic>
        <p:nvPicPr>
          <p:cNvPr id="27" name="Picture 26" descr="Image result for the hitler youth uniform">
            <a:hlinkClick r:id="rId2"/>
            <a:extLst>
              <a:ext uri="{FF2B5EF4-FFF2-40B4-BE49-F238E27FC236}">
                <a16:creationId xmlns:a16="http://schemas.microsoft.com/office/drawing/2014/main" id="{B2C52019-D055-461C-9E7F-A57EE7406E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283" y="4427869"/>
            <a:ext cx="1157469" cy="1740932"/>
          </a:xfrm>
          <a:prstGeom prst="rect">
            <a:avLst/>
          </a:prstGeom>
          <a:noFill/>
          <a:ln>
            <a:noFill/>
          </a:ln>
        </p:spPr>
      </p:pic>
      <p:pic>
        <p:nvPicPr>
          <p:cNvPr id="28" name="Picture 27" descr="Image result for the hitler youth uniform girls">
            <a:hlinkClick r:id="rId4"/>
            <a:extLst>
              <a:ext uri="{FF2B5EF4-FFF2-40B4-BE49-F238E27FC236}">
                <a16:creationId xmlns:a16="http://schemas.microsoft.com/office/drawing/2014/main" id="{44920DD0-CE4F-412D-9989-3C62B5D9D1E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905" y="3491880"/>
            <a:ext cx="1097471" cy="1730896"/>
          </a:xfrm>
          <a:prstGeom prst="rect">
            <a:avLst/>
          </a:prstGeom>
          <a:noFill/>
          <a:ln>
            <a:noFill/>
          </a:ln>
        </p:spPr>
      </p:pic>
      <p:cxnSp>
        <p:nvCxnSpPr>
          <p:cNvPr id="29" name="Straight Connector 28">
            <a:extLst>
              <a:ext uri="{FF2B5EF4-FFF2-40B4-BE49-F238E27FC236}">
                <a16:creationId xmlns:a16="http://schemas.microsoft.com/office/drawing/2014/main" id="{A9D2E822-3082-4923-AE57-A01253AD67F1}"/>
              </a:ext>
            </a:extLst>
          </p:cNvPr>
          <p:cNvCxnSpPr/>
          <p:nvPr/>
        </p:nvCxnSpPr>
        <p:spPr>
          <a:xfrm flipV="1">
            <a:off x="-27384" y="6754307"/>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D537C701-9ED5-4D24-8C64-A528A9380989}"/>
              </a:ext>
            </a:extLst>
          </p:cNvPr>
          <p:cNvPicPr>
            <a:picLocks noChangeAspect="1"/>
          </p:cNvPicPr>
          <p:nvPr/>
        </p:nvPicPr>
        <p:blipFill>
          <a:blip r:embed="rId6"/>
          <a:stretch>
            <a:fillRect/>
          </a:stretch>
        </p:blipFill>
        <p:spPr>
          <a:xfrm>
            <a:off x="44624" y="6898323"/>
            <a:ext cx="249128" cy="303811"/>
          </a:xfrm>
          <a:prstGeom prst="rect">
            <a:avLst/>
          </a:prstGeom>
        </p:spPr>
      </p:pic>
      <p:sp>
        <p:nvSpPr>
          <p:cNvPr id="31" name="TextBox 30">
            <a:extLst>
              <a:ext uri="{FF2B5EF4-FFF2-40B4-BE49-F238E27FC236}">
                <a16:creationId xmlns:a16="http://schemas.microsoft.com/office/drawing/2014/main" id="{581540BD-EA17-480A-B36A-1A8D0D107FF4}"/>
              </a:ext>
            </a:extLst>
          </p:cNvPr>
          <p:cNvSpPr txBox="1"/>
          <p:nvPr/>
        </p:nvSpPr>
        <p:spPr>
          <a:xfrm>
            <a:off x="260648" y="6809472"/>
            <a:ext cx="6547108" cy="2308324"/>
          </a:xfrm>
          <a:prstGeom prst="rect">
            <a:avLst/>
          </a:prstGeom>
          <a:noFill/>
        </p:spPr>
        <p:txBody>
          <a:bodyPr wrap="square" rtlCol="0">
            <a:spAutoFit/>
          </a:bodyPr>
          <a:lstStyle/>
          <a:p>
            <a:r>
              <a:rPr lang="en-GB" sz="1200" b="1" u="sng" dirty="0"/>
              <a:t>How Hitler control young peoples lives?</a:t>
            </a:r>
          </a:p>
          <a:p>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br>
            <a:br>
              <a:rPr lang="en-GB" sz="1200" dirty="0"/>
            </a:br>
            <a:r>
              <a:rPr lang="en-GB" sz="1200" b="1" u="sng" dirty="0"/>
              <a:t>Why did Hitler force young people to join the Nazi Youth Groups?</a:t>
            </a:r>
            <a:br>
              <a:rPr lang="en-GB" sz="1200" dirty="0"/>
            </a:br>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br>
            <a:endParaRPr lang="en-GB" sz="1200" dirty="0"/>
          </a:p>
        </p:txBody>
      </p:sp>
      <p:pic>
        <p:nvPicPr>
          <p:cNvPr id="32" name="Picture 31">
            <a:extLst>
              <a:ext uri="{FF2B5EF4-FFF2-40B4-BE49-F238E27FC236}">
                <a16:creationId xmlns:a16="http://schemas.microsoft.com/office/drawing/2014/main" id="{588BF9F3-41E8-4F9E-B8D7-C49EDC589615}"/>
              </a:ext>
            </a:extLst>
          </p:cNvPr>
          <p:cNvPicPr>
            <a:picLocks noChangeAspect="1"/>
          </p:cNvPicPr>
          <p:nvPr/>
        </p:nvPicPr>
        <p:blipFill>
          <a:blip r:embed="rId6"/>
          <a:stretch>
            <a:fillRect/>
          </a:stretch>
        </p:blipFill>
        <p:spPr>
          <a:xfrm>
            <a:off x="44624" y="7940597"/>
            <a:ext cx="249128" cy="303811"/>
          </a:xfrm>
          <a:prstGeom prst="rect">
            <a:avLst/>
          </a:prstGeom>
        </p:spPr>
      </p:pic>
      <p:sp>
        <p:nvSpPr>
          <p:cNvPr id="10" name="Slide Number Placeholder 9">
            <a:extLst>
              <a:ext uri="{FF2B5EF4-FFF2-40B4-BE49-F238E27FC236}">
                <a16:creationId xmlns:a16="http://schemas.microsoft.com/office/drawing/2014/main" id="{DE0B2602-3A07-418A-BC0D-0962E2F2AB47}"/>
              </a:ext>
            </a:extLst>
          </p:cNvPr>
          <p:cNvSpPr>
            <a:spLocks noGrp="1"/>
          </p:cNvSpPr>
          <p:nvPr>
            <p:ph type="sldNum" sz="quarter" idx="12"/>
          </p:nvPr>
        </p:nvSpPr>
        <p:spPr/>
        <p:txBody>
          <a:bodyPr/>
          <a:lstStyle/>
          <a:p>
            <a:fld id="{5819A377-BB9A-4097-BC5F-23F0FB64397F}" type="slidenum">
              <a:rPr lang="en-GB" smtClean="0"/>
              <a:t>25</a:t>
            </a:fld>
            <a:endParaRPr lang="en-GB"/>
          </a:p>
        </p:txBody>
      </p:sp>
    </p:spTree>
    <p:extLst>
      <p:ext uri="{BB962C8B-B14F-4D97-AF65-F5344CB8AC3E}">
        <p14:creationId xmlns:p14="http://schemas.microsoft.com/office/powerpoint/2010/main" val="1118597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152E2C-BB5F-400F-9F2F-03B97C3D417B}"/>
              </a:ext>
            </a:extLst>
          </p:cNvPr>
          <p:cNvSpPr/>
          <p:nvPr/>
        </p:nvSpPr>
        <p:spPr>
          <a:xfrm>
            <a:off x="1484784" y="-36512"/>
            <a:ext cx="4464496"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the Nazis control education?</a:t>
            </a:r>
          </a:p>
        </p:txBody>
      </p:sp>
      <p:sp>
        <p:nvSpPr>
          <p:cNvPr id="5" name="Rectangle 4">
            <a:extLst>
              <a:ext uri="{FF2B5EF4-FFF2-40B4-BE49-F238E27FC236}">
                <a16:creationId xmlns:a16="http://schemas.microsoft.com/office/drawing/2014/main" id="{8CFA0F93-F6FA-4210-9D39-FB1A6A585138}"/>
              </a:ext>
            </a:extLst>
          </p:cNvPr>
          <p:cNvSpPr/>
          <p:nvPr/>
        </p:nvSpPr>
        <p:spPr>
          <a:xfrm>
            <a:off x="33382" y="251520"/>
            <a:ext cx="6824617"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Another way the Nazis controlled children was through education. This was another method of making German children loyal Nazis in preparation for their future roles in the Nazi state.</a:t>
            </a:r>
          </a:p>
        </p:txBody>
      </p:sp>
      <p:sp>
        <p:nvSpPr>
          <p:cNvPr id="6" name="Rectangle 5">
            <a:extLst>
              <a:ext uri="{FF2B5EF4-FFF2-40B4-BE49-F238E27FC236}">
                <a16:creationId xmlns:a16="http://schemas.microsoft.com/office/drawing/2014/main" id="{53C5E5A5-9485-4093-B39C-DC2F637AE0AA}"/>
              </a:ext>
            </a:extLst>
          </p:cNvPr>
          <p:cNvSpPr/>
          <p:nvPr/>
        </p:nvSpPr>
        <p:spPr>
          <a:xfrm>
            <a:off x="44624" y="539552"/>
            <a:ext cx="1827808"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Nazi control of education </a:t>
            </a:r>
          </a:p>
        </p:txBody>
      </p:sp>
      <p:graphicFrame>
        <p:nvGraphicFramePr>
          <p:cNvPr id="7" name="Table 6">
            <a:extLst>
              <a:ext uri="{FF2B5EF4-FFF2-40B4-BE49-F238E27FC236}">
                <a16:creationId xmlns:a16="http://schemas.microsoft.com/office/drawing/2014/main" id="{B27B190C-C8E2-4E03-BCC8-66FFD5E1867D}"/>
              </a:ext>
            </a:extLst>
          </p:cNvPr>
          <p:cNvGraphicFramePr>
            <a:graphicFrameLocks noGrp="1"/>
          </p:cNvGraphicFramePr>
          <p:nvPr>
            <p:extLst>
              <p:ext uri="{D42A27DB-BD31-4B8C-83A1-F6EECF244321}">
                <p14:modId xmlns:p14="http://schemas.microsoft.com/office/powerpoint/2010/main" val="2923210615"/>
              </p:ext>
            </p:extLst>
          </p:nvPr>
        </p:nvGraphicFramePr>
        <p:xfrm>
          <a:off x="80610" y="827584"/>
          <a:ext cx="6660758" cy="3433418"/>
        </p:xfrm>
        <a:graphic>
          <a:graphicData uri="http://schemas.openxmlformats.org/drawingml/2006/table">
            <a:tbl>
              <a:tblPr firstRow="1" firstCol="1" bandRow="1">
                <a:tableStyleId>{5940675A-B579-460E-94D1-54222C63F5DA}</a:tableStyleId>
              </a:tblPr>
              <a:tblGrid>
                <a:gridCol w="1664829">
                  <a:extLst>
                    <a:ext uri="{9D8B030D-6E8A-4147-A177-3AD203B41FA5}">
                      <a16:colId xmlns:a16="http://schemas.microsoft.com/office/drawing/2014/main" val="1649303068"/>
                    </a:ext>
                  </a:extLst>
                </a:gridCol>
                <a:gridCol w="1664829">
                  <a:extLst>
                    <a:ext uri="{9D8B030D-6E8A-4147-A177-3AD203B41FA5}">
                      <a16:colId xmlns:a16="http://schemas.microsoft.com/office/drawing/2014/main" val="2539728408"/>
                    </a:ext>
                  </a:extLst>
                </a:gridCol>
                <a:gridCol w="1665550">
                  <a:extLst>
                    <a:ext uri="{9D8B030D-6E8A-4147-A177-3AD203B41FA5}">
                      <a16:colId xmlns:a16="http://schemas.microsoft.com/office/drawing/2014/main" val="491098810"/>
                    </a:ext>
                  </a:extLst>
                </a:gridCol>
                <a:gridCol w="1665550">
                  <a:extLst>
                    <a:ext uri="{9D8B030D-6E8A-4147-A177-3AD203B41FA5}">
                      <a16:colId xmlns:a16="http://schemas.microsoft.com/office/drawing/2014/main" val="1373656551"/>
                    </a:ext>
                  </a:extLst>
                </a:gridCol>
              </a:tblGrid>
              <a:tr h="180314">
                <a:tc>
                  <a:txBody>
                    <a:bodyPr/>
                    <a:lstStyle/>
                    <a:p>
                      <a:pPr>
                        <a:lnSpc>
                          <a:spcPct val="115000"/>
                        </a:lnSpc>
                        <a:spcAft>
                          <a:spcPts val="0"/>
                        </a:spcAft>
                      </a:pPr>
                      <a:r>
                        <a:rPr lang="en-GB" sz="1100" b="1" dirty="0">
                          <a:effectLst/>
                        </a:rPr>
                        <a:t>Schools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a:effectLst/>
                        </a:rPr>
                        <a:t>Teachers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a:effectLst/>
                        </a:rPr>
                        <a:t>Subjects</a:t>
                      </a: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b="1" dirty="0">
                          <a:effectLst/>
                        </a:rPr>
                        <a:t>Propaganda</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3544546"/>
                  </a:ext>
                </a:extLst>
              </a:tr>
              <a:tr h="3240632">
                <a:tc>
                  <a:txBody>
                    <a:bodyPr/>
                    <a:lstStyle/>
                    <a:p>
                      <a:pPr>
                        <a:lnSpc>
                          <a:spcPct val="115000"/>
                        </a:lnSpc>
                        <a:spcAft>
                          <a:spcPts val="0"/>
                        </a:spcAft>
                      </a:pPr>
                      <a:r>
                        <a:rPr lang="en-GB" sz="1100" dirty="0">
                          <a:effectLst/>
                        </a:rPr>
                        <a:t>Children had to attend state school until they were 14.</a:t>
                      </a:r>
                    </a:p>
                    <a:p>
                      <a:pPr>
                        <a:lnSpc>
                          <a:spcPct val="115000"/>
                        </a:lnSpc>
                        <a:spcAft>
                          <a:spcPts val="0"/>
                        </a:spcAft>
                      </a:pPr>
                      <a:r>
                        <a:rPr lang="en-GB" sz="1100" dirty="0">
                          <a:effectLst/>
                        </a:rPr>
                        <a:t>There were separate schools and girls and boys.</a:t>
                      </a:r>
                    </a:p>
                    <a:p>
                      <a:pPr>
                        <a:lnSpc>
                          <a:spcPct val="115000"/>
                        </a:lnSpc>
                        <a:spcAft>
                          <a:spcPts val="0"/>
                        </a:spcAft>
                      </a:pPr>
                      <a:r>
                        <a:rPr lang="en-GB" sz="1100" dirty="0">
                          <a:effectLst/>
                        </a:rPr>
                        <a:t>Optional schools after age 14: National Political Educational Institutes and Adolf Hitler Schools.</a:t>
                      </a:r>
                    </a:p>
                    <a:p>
                      <a:pPr>
                        <a:lnSpc>
                          <a:spcPct val="115000"/>
                        </a:lnSpc>
                        <a:spcAft>
                          <a:spcPts val="0"/>
                        </a:spcAft>
                      </a:pPr>
                      <a:r>
                        <a:rPr lang="en-GB" sz="1100" dirty="0">
                          <a:effectLst/>
                        </a:rPr>
                        <a:t>All schools followed a set curriculum – this was different for girls and boys.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It was compulsory for teachers to be Nazi Party members.</a:t>
                      </a:r>
                    </a:p>
                    <a:p>
                      <a:pPr>
                        <a:lnSpc>
                          <a:spcPct val="115000"/>
                        </a:lnSpc>
                        <a:spcAft>
                          <a:spcPts val="0"/>
                        </a:spcAft>
                      </a:pPr>
                      <a:r>
                        <a:rPr lang="en-GB" sz="1100">
                          <a:effectLst/>
                        </a:rPr>
                        <a:t>Those who didn’t teach Nazi ideas were dismissed.</a:t>
                      </a:r>
                    </a:p>
                    <a:p>
                      <a:pPr>
                        <a:lnSpc>
                          <a:spcPct val="115000"/>
                        </a:lnSpc>
                        <a:spcAft>
                          <a:spcPts val="0"/>
                        </a:spcAft>
                      </a:pPr>
                      <a:r>
                        <a:rPr lang="en-GB" sz="1100">
                          <a:effectLst/>
                        </a:rPr>
                        <a:t>Teachers’ camps taught them how to use Nazi ideas in their teaching.</a:t>
                      </a:r>
                    </a:p>
                    <a:p>
                      <a:pPr>
                        <a:lnSpc>
                          <a:spcPct val="115000"/>
                        </a:lnSpc>
                        <a:spcAft>
                          <a:spcPts val="0"/>
                        </a:spcAft>
                      </a:pPr>
                      <a:r>
                        <a:rPr lang="en-GB" sz="1100">
                          <a:effectLst/>
                        </a:rPr>
                        <a:t>Nearly all teachers joined the Nazi Teacher’s League.</a:t>
                      </a:r>
                    </a:p>
                    <a:p>
                      <a:pPr>
                        <a:lnSpc>
                          <a:spcPct val="115000"/>
                        </a:lnSpc>
                        <a:spcAft>
                          <a:spcPts val="0"/>
                        </a:spcAft>
                      </a:pPr>
                      <a:r>
                        <a:rPr lang="en-GB" sz="1100">
                          <a:effectLst/>
                        </a:rPr>
                        <a:t>Teachers were forced to attend courses to learn about Nazi ideas.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a:effectLst/>
                        </a:rPr>
                        <a:t>15% of time was spent on PE to ensure a healthy and strong population. </a:t>
                      </a:r>
                    </a:p>
                    <a:p>
                      <a:pPr>
                        <a:lnSpc>
                          <a:spcPct val="115000"/>
                        </a:lnSpc>
                        <a:spcAft>
                          <a:spcPts val="0"/>
                        </a:spcAft>
                      </a:pPr>
                      <a:r>
                        <a:rPr lang="en-GB" sz="1100">
                          <a:effectLst/>
                        </a:rPr>
                        <a:t>Girls were taught domestic skills, while boys were taught science and military skills.</a:t>
                      </a:r>
                    </a:p>
                    <a:p>
                      <a:pPr>
                        <a:lnSpc>
                          <a:spcPct val="115000"/>
                        </a:lnSpc>
                        <a:spcAft>
                          <a:spcPts val="0"/>
                        </a:spcAft>
                      </a:pPr>
                      <a:r>
                        <a:rPr lang="en-GB" sz="1100">
                          <a:effectLst/>
                        </a:rPr>
                        <a:t>Both sexes were taught the traditional subjects: German, History, Geography and Maths.</a:t>
                      </a:r>
                    </a:p>
                    <a:p>
                      <a:pPr>
                        <a:lnSpc>
                          <a:spcPct val="115000"/>
                        </a:lnSpc>
                        <a:spcAft>
                          <a:spcPts val="0"/>
                        </a:spcAft>
                      </a:pPr>
                      <a:r>
                        <a:rPr lang="en-GB" sz="1100">
                          <a:effectLst/>
                        </a:rPr>
                        <a:t>New subjects: Race Studies and Nazi Eugenics were taught to both sexes.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100" dirty="0">
                          <a:effectLst/>
                        </a:rPr>
                        <a:t>All lessons began and ended with the Hitler salute.</a:t>
                      </a:r>
                    </a:p>
                    <a:p>
                      <a:pPr>
                        <a:lnSpc>
                          <a:spcPct val="115000"/>
                        </a:lnSpc>
                        <a:spcAft>
                          <a:spcPts val="0"/>
                        </a:spcAft>
                      </a:pPr>
                      <a:r>
                        <a:rPr lang="en-GB" sz="1100" dirty="0">
                          <a:effectLst/>
                        </a:rPr>
                        <a:t>Nazi flags and posters decked classrooms.</a:t>
                      </a:r>
                    </a:p>
                    <a:p>
                      <a:pPr>
                        <a:lnSpc>
                          <a:spcPct val="115000"/>
                        </a:lnSpc>
                        <a:spcAft>
                          <a:spcPts val="0"/>
                        </a:spcAft>
                      </a:pPr>
                      <a:r>
                        <a:rPr lang="en-GB" sz="1100" dirty="0">
                          <a:effectLst/>
                        </a:rPr>
                        <a:t>From 1935 all textbooks had to be approved by the Nazi Party.</a:t>
                      </a:r>
                    </a:p>
                    <a:p>
                      <a:pPr>
                        <a:lnSpc>
                          <a:spcPct val="115000"/>
                        </a:lnSpc>
                        <a:spcAft>
                          <a:spcPts val="0"/>
                        </a:spcAft>
                      </a:pPr>
                      <a:r>
                        <a:rPr lang="en-GB" sz="1100" dirty="0">
                          <a:effectLst/>
                        </a:rPr>
                        <a:t>Traditional subjects were rewritten to glorify Germany, </a:t>
                      </a:r>
                      <a:r>
                        <a:rPr lang="en-GB" sz="1100" dirty="0" err="1">
                          <a:effectLst/>
                        </a:rPr>
                        <a:t>e.g</a:t>
                      </a:r>
                      <a:r>
                        <a:rPr lang="en-GB" sz="1100" dirty="0">
                          <a:effectLst/>
                        </a:rPr>
                        <a:t> an emphasis on German writers and historical figures.</a:t>
                      </a:r>
                    </a:p>
                    <a:p>
                      <a:pPr>
                        <a:lnSpc>
                          <a:spcPct val="115000"/>
                        </a:lnSpc>
                        <a:spcAft>
                          <a:spcPts val="0"/>
                        </a:spcAft>
                      </a:pPr>
                      <a:r>
                        <a:rPr lang="en-GB" sz="1100" dirty="0">
                          <a:effectLst/>
                        </a:rPr>
                        <a:t>Racial ideas and anti – Semitism were embedded within subjects.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085856"/>
                  </a:ext>
                </a:extLst>
              </a:tr>
            </a:tbl>
          </a:graphicData>
        </a:graphic>
      </p:graphicFrame>
      <p:sp>
        <p:nvSpPr>
          <p:cNvPr id="8" name="Rectangle 7">
            <a:extLst>
              <a:ext uri="{FF2B5EF4-FFF2-40B4-BE49-F238E27FC236}">
                <a16:creationId xmlns:a16="http://schemas.microsoft.com/office/drawing/2014/main" id="{F8166DE7-DD2A-4EAB-A0DA-D6F4BBAF4EF9}"/>
              </a:ext>
            </a:extLst>
          </p:cNvPr>
          <p:cNvSpPr/>
          <p:nvPr/>
        </p:nvSpPr>
        <p:spPr>
          <a:xfrm>
            <a:off x="2290564" y="4317067"/>
            <a:ext cx="4450804"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Race Studies involved learning how to classify racial groups and about the superiority of the Aryan race. Eugenics is the science of using controlled breeding to attempt to produce the perfect human being. </a:t>
            </a:r>
          </a:p>
        </p:txBody>
      </p:sp>
      <p:sp>
        <p:nvSpPr>
          <p:cNvPr id="9" name="Arrow: Down 8">
            <a:extLst>
              <a:ext uri="{FF2B5EF4-FFF2-40B4-BE49-F238E27FC236}">
                <a16:creationId xmlns:a16="http://schemas.microsoft.com/office/drawing/2014/main" id="{72B75AC2-1C6A-426C-86F4-3FCF91A292B6}"/>
              </a:ext>
            </a:extLst>
          </p:cNvPr>
          <p:cNvSpPr/>
          <p:nvPr/>
        </p:nvSpPr>
        <p:spPr>
          <a:xfrm rot="10800000">
            <a:off x="4005064" y="3957027"/>
            <a:ext cx="232714"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FA29712B-08B2-447D-B019-4AAF1776C175}"/>
              </a:ext>
            </a:extLst>
          </p:cNvPr>
          <p:cNvCxnSpPr/>
          <p:nvPr/>
        </p:nvCxnSpPr>
        <p:spPr>
          <a:xfrm flipV="1">
            <a:off x="-27384" y="5220072"/>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91D36FFB-DB34-4EDF-9E16-2F115C6BF171}"/>
              </a:ext>
            </a:extLst>
          </p:cNvPr>
          <p:cNvSpPr/>
          <p:nvPr/>
        </p:nvSpPr>
        <p:spPr>
          <a:xfrm>
            <a:off x="-27384" y="5220072"/>
            <a:ext cx="3429000" cy="292259"/>
          </a:xfrm>
          <a:prstGeom prst="rect">
            <a:avLst/>
          </a:prstGeom>
        </p:spPr>
        <p:txBody>
          <a:bodyPr>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ultimate aim of the Nazi education policy </a:t>
            </a:r>
          </a:p>
        </p:txBody>
      </p:sp>
      <p:pic>
        <p:nvPicPr>
          <p:cNvPr id="12" name="Picture 11" descr="Image result for nazi education">
            <a:hlinkClick r:id="rId3"/>
            <a:extLst>
              <a:ext uri="{FF2B5EF4-FFF2-40B4-BE49-F238E27FC236}">
                <a16:creationId xmlns:a16="http://schemas.microsoft.com/office/drawing/2014/main" id="{64A283F0-CC30-4784-A84D-76FD048D703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28836" y="5769658"/>
            <a:ext cx="2433707" cy="1570107"/>
          </a:xfrm>
          <a:prstGeom prst="rect">
            <a:avLst/>
          </a:prstGeom>
          <a:noFill/>
          <a:ln>
            <a:noFill/>
          </a:ln>
        </p:spPr>
      </p:pic>
      <p:sp>
        <p:nvSpPr>
          <p:cNvPr id="13" name="Rectangle 12">
            <a:extLst>
              <a:ext uri="{FF2B5EF4-FFF2-40B4-BE49-F238E27FC236}">
                <a16:creationId xmlns:a16="http://schemas.microsoft.com/office/drawing/2014/main" id="{88C40B90-D442-46BB-B463-C0EE6B6BD4AE}"/>
              </a:ext>
            </a:extLst>
          </p:cNvPr>
          <p:cNvSpPr/>
          <p:nvPr/>
        </p:nvSpPr>
        <p:spPr>
          <a:xfrm>
            <a:off x="-96556" y="6391146"/>
            <a:ext cx="2176375"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prepare girls to be good wives and mothers.</a:t>
            </a:r>
          </a:p>
        </p:txBody>
      </p:sp>
      <p:sp>
        <p:nvSpPr>
          <p:cNvPr id="14" name="Rectangle 13">
            <a:extLst>
              <a:ext uri="{FF2B5EF4-FFF2-40B4-BE49-F238E27FC236}">
                <a16:creationId xmlns:a16="http://schemas.microsoft.com/office/drawing/2014/main" id="{AC47913F-A6AD-4C37-B52D-7C80B7F37C8D}"/>
              </a:ext>
            </a:extLst>
          </p:cNvPr>
          <p:cNvSpPr/>
          <p:nvPr/>
        </p:nvSpPr>
        <p:spPr>
          <a:xfrm>
            <a:off x="4720636" y="6331602"/>
            <a:ext cx="1448345" cy="276999"/>
          </a:xfrm>
          <a:prstGeom prst="rect">
            <a:avLst/>
          </a:prstGeom>
        </p:spPr>
        <p:txBody>
          <a:bodyPr wrap="non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create loyal Nazis</a:t>
            </a:r>
          </a:p>
        </p:txBody>
      </p:sp>
      <p:sp>
        <p:nvSpPr>
          <p:cNvPr id="15" name="Rectangle 14">
            <a:extLst>
              <a:ext uri="{FF2B5EF4-FFF2-40B4-BE49-F238E27FC236}">
                <a16:creationId xmlns:a16="http://schemas.microsoft.com/office/drawing/2014/main" id="{86F8657E-06A6-4A39-9114-43817C8C9AB1}"/>
              </a:ext>
            </a:extLst>
          </p:cNvPr>
          <p:cNvSpPr/>
          <p:nvPr/>
        </p:nvSpPr>
        <p:spPr>
          <a:xfrm>
            <a:off x="-27384" y="5709167"/>
            <a:ext cx="2256220"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glorify Germany and the Nazi Party.</a:t>
            </a:r>
          </a:p>
        </p:txBody>
      </p:sp>
      <p:sp>
        <p:nvSpPr>
          <p:cNvPr id="16" name="Rectangle 15">
            <a:extLst>
              <a:ext uri="{FF2B5EF4-FFF2-40B4-BE49-F238E27FC236}">
                <a16:creationId xmlns:a16="http://schemas.microsoft.com/office/drawing/2014/main" id="{14836D27-33C8-410F-B74F-14975292CCFC}"/>
              </a:ext>
            </a:extLst>
          </p:cNvPr>
          <p:cNvSpPr/>
          <p:nvPr/>
        </p:nvSpPr>
        <p:spPr>
          <a:xfrm rot="10800000" flipV="1">
            <a:off x="4653136" y="5508104"/>
            <a:ext cx="2204862"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turn boys intro strong soldiers who would fight for Germany.</a:t>
            </a:r>
          </a:p>
        </p:txBody>
      </p:sp>
      <p:sp>
        <p:nvSpPr>
          <p:cNvPr id="17" name="Rectangle 16">
            <a:extLst>
              <a:ext uri="{FF2B5EF4-FFF2-40B4-BE49-F238E27FC236}">
                <a16:creationId xmlns:a16="http://schemas.microsoft.com/office/drawing/2014/main" id="{9178306D-78D0-452C-B1CE-9EEF1AA004D0}"/>
              </a:ext>
            </a:extLst>
          </p:cNvPr>
          <p:cNvSpPr/>
          <p:nvPr/>
        </p:nvSpPr>
        <p:spPr>
          <a:xfrm>
            <a:off x="-96556" y="6934625"/>
            <a:ext cx="2200218" cy="276999"/>
          </a:xfrm>
          <a:prstGeom prst="rect">
            <a:avLst/>
          </a:prstGeom>
        </p:spPr>
        <p:txBody>
          <a:bodyPr wrap="non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teach Nazi beliefs about race.</a:t>
            </a:r>
          </a:p>
        </p:txBody>
      </p:sp>
      <p:sp>
        <p:nvSpPr>
          <p:cNvPr id="18" name="Rectangle 17">
            <a:extLst>
              <a:ext uri="{FF2B5EF4-FFF2-40B4-BE49-F238E27FC236}">
                <a16:creationId xmlns:a16="http://schemas.microsoft.com/office/drawing/2014/main" id="{BCC414B0-B9C5-4EC7-80B6-F77D903502FF}"/>
              </a:ext>
            </a:extLst>
          </p:cNvPr>
          <p:cNvSpPr/>
          <p:nvPr/>
        </p:nvSpPr>
        <p:spPr>
          <a:xfrm>
            <a:off x="4625691" y="6865928"/>
            <a:ext cx="1990032" cy="276999"/>
          </a:xfrm>
          <a:prstGeom prst="rect">
            <a:avLst/>
          </a:prstGeom>
        </p:spPr>
        <p:txBody>
          <a:bodyPr wrap="non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put across key Nazi ideals.</a:t>
            </a:r>
          </a:p>
        </p:txBody>
      </p:sp>
      <p:cxnSp>
        <p:nvCxnSpPr>
          <p:cNvPr id="19" name="Straight Connector 18">
            <a:extLst>
              <a:ext uri="{FF2B5EF4-FFF2-40B4-BE49-F238E27FC236}">
                <a16:creationId xmlns:a16="http://schemas.microsoft.com/office/drawing/2014/main" id="{2E15E985-9888-44C3-9C7B-9AEEEB2470FD}"/>
              </a:ext>
            </a:extLst>
          </p:cNvPr>
          <p:cNvCxnSpPr/>
          <p:nvPr/>
        </p:nvCxnSpPr>
        <p:spPr>
          <a:xfrm flipV="1">
            <a:off x="-27384" y="7330371"/>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7D7C9AA1-D6A8-4908-BEC9-DE48503C87F2}"/>
              </a:ext>
            </a:extLst>
          </p:cNvPr>
          <p:cNvPicPr>
            <a:picLocks noChangeAspect="1"/>
          </p:cNvPicPr>
          <p:nvPr/>
        </p:nvPicPr>
        <p:blipFill>
          <a:blip r:embed="rId5"/>
          <a:stretch>
            <a:fillRect/>
          </a:stretch>
        </p:blipFill>
        <p:spPr>
          <a:xfrm>
            <a:off x="44624" y="7474387"/>
            <a:ext cx="249128" cy="303811"/>
          </a:xfrm>
          <a:prstGeom prst="rect">
            <a:avLst/>
          </a:prstGeom>
        </p:spPr>
      </p:pic>
      <p:sp>
        <p:nvSpPr>
          <p:cNvPr id="21" name="TextBox 20">
            <a:extLst>
              <a:ext uri="{FF2B5EF4-FFF2-40B4-BE49-F238E27FC236}">
                <a16:creationId xmlns:a16="http://schemas.microsoft.com/office/drawing/2014/main" id="{1B2A710A-CCF2-4AF1-976E-ABC9E9EF13EC}"/>
              </a:ext>
            </a:extLst>
          </p:cNvPr>
          <p:cNvSpPr txBox="1"/>
          <p:nvPr/>
        </p:nvSpPr>
        <p:spPr>
          <a:xfrm>
            <a:off x="260648" y="7385536"/>
            <a:ext cx="6547108" cy="1384995"/>
          </a:xfrm>
          <a:prstGeom prst="rect">
            <a:avLst/>
          </a:prstGeom>
          <a:noFill/>
        </p:spPr>
        <p:txBody>
          <a:bodyPr wrap="square" rtlCol="0">
            <a:spAutoFit/>
          </a:bodyPr>
          <a:lstStyle/>
          <a:p>
            <a:r>
              <a:rPr lang="en-GB" sz="1200" b="1" u="sng" dirty="0"/>
              <a:t>Explain why the Nazis made the education of boys and girls different</a:t>
            </a:r>
          </a:p>
          <a:p>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br>
            <a:endParaRPr lang="en-GB" sz="1200" dirty="0"/>
          </a:p>
        </p:txBody>
      </p:sp>
      <p:sp>
        <p:nvSpPr>
          <p:cNvPr id="22" name="Rectangle 21">
            <a:extLst>
              <a:ext uri="{FF2B5EF4-FFF2-40B4-BE49-F238E27FC236}">
                <a16:creationId xmlns:a16="http://schemas.microsoft.com/office/drawing/2014/main" id="{E4492C68-263C-4025-A993-8A226297E44D}"/>
              </a:ext>
            </a:extLst>
          </p:cNvPr>
          <p:cNvSpPr/>
          <p:nvPr/>
        </p:nvSpPr>
        <p:spPr>
          <a:xfrm>
            <a:off x="3263424" y="8593121"/>
            <a:ext cx="3429000" cy="461665"/>
          </a:xfrm>
          <a:prstGeom prst="rect">
            <a:avLst/>
          </a:prstGeom>
          <a:ln>
            <a:prstDash val="sysDash"/>
          </a:ln>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Think about the aims of Nazi education as well as the content of the lessons.</a:t>
            </a:r>
          </a:p>
        </p:txBody>
      </p:sp>
      <p:sp>
        <p:nvSpPr>
          <p:cNvPr id="2" name="Slide Number Placeholder 1">
            <a:extLst>
              <a:ext uri="{FF2B5EF4-FFF2-40B4-BE49-F238E27FC236}">
                <a16:creationId xmlns:a16="http://schemas.microsoft.com/office/drawing/2014/main" id="{25103AA3-D234-4235-959C-8BF1D4D657E2}"/>
              </a:ext>
            </a:extLst>
          </p:cNvPr>
          <p:cNvSpPr>
            <a:spLocks noGrp="1"/>
          </p:cNvSpPr>
          <p:nvPr>
            <p:ph type="sldNum" sz="quarter" idx="12"/>
          </p:nvPr>
        </p:nvSpPr>
        <p:spPr/>
        <p:txBody>
          <a:bodyPr/>
          <a:lstStyle/>
          <a:p>
            <a:fld id="{5819A377-BB9A-4097-BC5F-23F0FB64397F}" type="slidenum">
              <a:rPr lang="en-GB" smtClean="0"/>
              <a:t>26</a:t>
            </a:fld>
            <a:endParaRPr lang="en-GB"/>
          </a:p>
        </p:txBody>
      </p:sp>
    </p:spTree>
    <p:extLst>
      <p:ext uri="{BB962C8B-B14F-4D97-AF65-F5344CB8AC3E}">
        <p14:creationId xmlns:p14="http://schemas.microsoft.com/office/powerpoint/2010/main" val="393458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E99C58-5C07-4DCD-8A86-41A7649F2DD2}"/>
              </a:ext>
            </a:extLst>
          </p:cNvPr>
          <p:cNvSpPr/>
          <p:nvPr/>
        </p:nvSpPr>
        <p:spPr>
          <a:xfrm>
            <a:off x="1484784" y="-36512"/>
            <a:ext cx="4536504"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Did the Nazis reduce unemployment?</a:t>
            </a:r>
          </a:p>
        </p:txBody>
      </p:sp>
      <p:sp>
        <p:nvSpPr>
          <p:cNvPr id="5" name="Rectangle 4">
            <a:extLst>
              <a:ext uri="{FF2B5EF4-FFF2-40B4-BE49-F238E27FC236}">
                <a16:creationId xmlns:a16="http://schemas.microsoft.com/office/drawing/2014/main" id="{ADE52E86-28D8-4451-9AFA-1B423EABDFF4}"/>
              </a:ext>
            </a:extLst>
          </p:cNvPr>
          <p:cNvSpPr/>
          <p:nvPr/>
        </p:nvSpPr>
        <p:spPr>
          <a:xfrm>
            <a:off x="-99392" y="250951"/>
            <a:ext cx="7208534" cy="304699"/>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Reducing high levels of unemployment was important for Hitler. From 1933 he set out schemes to achieve this. </a:t>
            </a:r>
          </a:p>
        </p:txBody>
      </p:sp>
      <p:sp>
        <p:nvSpPr>
          <p:cNvPr id="6" name="Rectangle 5">
            <a:extLst>
              <a:ext uri="{FF2B5EF4-FFF2-40B4-BE49-F238E27FC236}">
                <a16:creationId xmlns:a16="http://schemas.microsoft.com/office/drawing/2014/main" id="{B25E34D6-7624-4818-AF74-073BF4848A46}"/>
              </a:ext>
            </a:extLst>
          </p:cNvPr>
          <p:cNvSpPr/>
          <p:nvPr/>
        </p:nvSpPr>
        <p:spPr>
          <a:xfrm>
            <a:off x="75875" y="555650"/>
            <a:ext cx="2633045" cy="1754326"/>
          </a:xfrm>
          <a:prstGeom prst="rect">
            <a:avLst/>
          </a:prstGeom>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Why Hitler wanted to get people working </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The unemployed:</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u="sng" dirty="0">
                <a:latin typeface="Calibri" panose="020F0502020204030204" pitchFamily="34" charset="0"/>
                <a:ea typeface="Calibri" panose="020F0502020204030204" pitchFamily="34" charset="0"/>
                <a:cs typeface="Times New Roman" panose="02020603050405020304" pitchFamily="18" charset="0"/>
              </a:rPr>
              <a:t>1:</a:t>
            </a:r>
            <a:r>
              <a:rPr lang="en-GB" sz="1200" dirty="0">
                <a:latin typeface="Calibri" panose="020F0502020204030204" pitchFamily="34" charset="0"/>
                <a:ea typeface="Calibri" panose="020F0502020204030204" pitchFamily="34" charset="0"/>
                <a:cs typeface="Times New Roman" panose="02020603050405020304" pitchFamily="18" charset="0"/>
              </a:rPr>
              <a:t> were dangerous politically – if they were poor and hungry they might turn to other political parties for help.</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u="sng" dirty="0">
                <a:latin typeface="Calibri" panose="020F0502020204030204" pitchFamily="34" charset="0"/>
                <a:ea typeface="Calibri" panose="020F0502020204030204" pitchFamily="34" charset="0"/>
                <a:cs typeface="Times New Roman" panose="02020603050405020304" pitchFamily="18" charset="0"/>
              </a:rPr>
              <a:t>2:</a:t>
            </a:r>
            <a:r>
              <a:rPr lang="en-GB" sz="1200" dirty="0">
                <a:latin typeface="Calibri" panose="020F0502020204030204" pitchFamily="34" charset="0"/>
                <a:ea typeface="Calibri" panose="020F0502020204030204" pitchFamily="34" charset="0"/>
                <a:cs typeface="Times New Roman" panose="02020603050405020304" pitchFamily="18" charset="0"/>
              </a:rPr>
              <a:t> were believed by the Nazis to be a burden on society and a waste of valuable resources.</a:t>
            </a:r>
          </a:p>
        </p:txBody>
      </p:sp>
      <p:sp>
        <p:nvSpPr>
          <p:cNvPr id="7" name="Rectangle 6">
            <a:extLst>
              <a:ext uri="{FF2B5EF4-FFF2-40B4-BE49-F238E27FC236}">
                <a16:creationId xmlns:a16="http://schemas.microsoft.com/office/drawing/2014/main" id="{1F8E1F6C-05BF-4108-80A8-9AED2A474DCB}"/>
              </a:ext>
            </a:extLst>
          </p:cNvPr>
          <p:cNvSpPr/>
          <p:nvPr/>
        </p:nvSpPr>
        <p:spPr>
          <a:xfrm>
            <a:off x="2906300" y="561851"/>
            <a:ext cx="3844167" cy="1882567"/>
          </a:xfrm>
          <a:prstGeom prst="rect">
            <a:avLst/>
          </a:prstGeom>
          <a:ln w="19050">
            <a:solidFill>
              <a:schemeClr val="tx1"/>
            </a:solidFill>
            <a:prstDash val="dash"/>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National Labour Service (RAD)</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This was started by the Weimar government and continued by the Nazis.</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From July 1935, it was compulsory for all men aged 18 – 25 to serve for six months on this scheme. </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They worked on jobs creation schemes and other public works such as draining marshes.</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Many hated RAD: the pay was low, the hours long and the work boring. </a:t>
            </a:r>
          </a:p>
        </p:txBody>
      </p:sp>
      <p:cxnSp>
        <p:nvCxnSpPr>
          <p:cNvPr id="8" name="Straight Connector 7">
            <a:extLst>
              <a:ext uri="{FF2B5EF4-FFF2-40B4-BE49-F238E27FC236}">
                <a16:creationId xmlns:a16="http://schemas.microsoft.com/office/drawing/2014/main" id="{A3709919-8569-4E0A-871D-A18BA97600B9}"/>
              </a:ext>
            </a:extLst>
          </p:cNvPr>
          <p:cNvCxnSpPr/>
          <p:nvPr/>
        </p:nvCxnSpPr>
        <p:spPr>
          <a:xfrm flipV="1">
            <a:off x="-27384" y="2555776"/>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3AB244AD-B46D-4649-AA60-28306093EA11}"/>
              </a:ext>
            </a:extLst>
          </p:cNvPr>
          <p:cNvSpPr/>
          <p:nvPr/>
        </p:nvSpPr>
        <p:spPr>
          <a:xfrm>
            <a:off x="11719" y="2592114"/>
            <a:ext cx="1486369"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Job creation scheme</a:t>
            </a:r>
          </a:p>
        </p:txBody>
      </p:sp>
      <p:sp>
        <p:nvSpPr>
          <p:cNvPr id="10" name="Rectangle: Rounded Corners 9">
            <a:extLst>
              <a:ext uri="{FF2B5EF4-FFF2-40B4-BE49-F238E27FC236}">
                <a16:creationId xmlns:a16="http://schemas.microsoft.com/office/drawing/2014/main" id="{0C49B86B-0FC5-4E18-83CA-3347CDB2A36A}"/>
              </a:ext>
            </a:extLst>
          </p:cNvPr>
          <p:cNvSpPr/>
          <p:nvPr/>
        </p:nvSpPr>
        <p:spPr>
          <a:xfrm>
            <a:off x="908720" y="3635896"/>
            <a:ext cx="1080120"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Construction projects</a:t>
            </a:r>
          </a:p>
        </p:txBody>
      </p:sp>
      <p:sp>
        <p:nvSpPr>
          <p:cNvPr id="11" name="Rectangle 10">
            <a:extLst>
              <a:ext uri="{FF2B5EF4-FFF2-40B4-BE49-F238E27FC236}">
                <a16:creationId xmlns:a16="http://schemas.microsoft.com/office/drawing/2014/main" id="{1CB1D3FA-74BA-4E87-BC32-148B7D705E4B}"/>
              </a:ext>
            </a:extLst>
          </p:cNvPr>
          <p:cNvSpPr/>
          <p:nvPr/>
        </p:nvSpPr>
        <p:spPr>
          <a:xfrm>
            <a:off x="20" y="2795495"/>
            <a:ext cx="3861028"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Nazis reduced unemployment by putting money into large projects. These  benefitted the economy and also reduced unemployment. </a:t>
            </a:r>
          </a:p>
        </p:txBody>
      </p:sp>
      <p:sp>
        <p:nvSpPr>
          <p:cNvPr id="12" name="Rectangle 11">
            <a:extLst>
              <a:ext uri="{FF2B5EF4-FFF2-40B4-BE49-F238E27FC236}">
                <a16:creationId xmlns:a16="http://schemas.microsoft.com/office/drawing/2014/main" id="{BD0F25D6-D304-4353-BA59-862A3D2D6A22}"/>
              </a:ext>
            </a:extLst>
          </p:cNvPr>
          <p:cNvSpPr/>
          <p:nvPr/>
        </p:nvSpPr>
        <p:spPr>
          <a:xfrm>
            <a:off x="2251481" y="3245786"/>
            <a:ext cx="1638625" cy="941796"/>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7000km of autobahns (motorways) connecting up the country,</a:t>
            </a:r>
          </a:p>
        </p:txBody>
      </p:sp>
      <p:sp>
        <p:nvSpPr>
          <p:cNvPr id="13" name="Rectangle 12">
            <a:extLst>
              <a:ext uri="{FF2B5EF4-FFF2-40B4-BE49-F238E27FC236}">
                <a16:creationId xmlns:a16="http://schemas.microsoft.com/office/drawing/2014/main" id="{1B82C9D1-F104-49D1-8812-C241D7B29B2A}"/>
              </a:ext>
            </a:extLst>
          </p:cNvPr>
          <p:cNvSpPr/>
          <p:nvPr/>
        </p:nvSpPr>
        <p:spPr>
          <a:xfrm>
            <a:off x="1710164" y="4324062"/>
            <a:ext cx="2108611" cy="51706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Sports facilities </a:t>
            </a:r>
            <a:r>
              <a:rPr lang="en-GB" sz="1200" dirty="0" err="1">
                <a:latin typeface="Calibri" panose="020F0502020204030204" pitchFamily="34" charset="0"/>
                <a:ea typeface="Calibri" panose="020F0502020204030204" pitchFamily="34" charset="0"/>
                <a:cs typeface="Times New Roman" panose="02020603050405020304" pitchFamily="18" charset="0"/>
              </a:rPr>
              <a:t>e.g</a:t>
            </a:r>
            <a:r>
              <a:rPr lang="en-GB" sz="1200" dirty="0">
                <a:latin typeface="Calibri" panose="020F0502020204030204" pitchFamily="34" charset="0"/>
                <a:ea typeface="Calibri" panose="020F0502020204030204" pitchFamily="34" charset="0"/>
                <a:cs typeface="Times New Roman" panose="02020603050405020304" pitchFamily="18" charset="0"/>
              </a:rPr>
              <a:t> stadia for the Berlin Olympics, 1936.</a:t>
            </a:r>
          </a:p>
        </p:txBody>
      </p:sp>
      <p:sp>
        <p:nvSpPr>
          <p:cNvPr id="14" name="Rectangle 13">
            <a:extLst>
              <a:ext uri="{FF2B5EF4-FFF2-40B4-BE49-F238E27FC236}">
                <a16:creationId xmlns:a16="http://schemas.microsoft.com/office/drawing/2014/main" id="{16D768C6-D8A8-4C82-8F4E-729C976B1966}"/>
              </a:ext>
            </a:extLst>
          </p:cNvPr>
          <p:cNvSpPr/>
          <p:nvPr/>
        </p:nvSpPr>
        <p:spPr>
          <a:xfrm>
            <a:off x="75875" y="3419872"/>
            <a:ext cx="832845" cy="51706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Public buildings</a:t>
            </a:r>
          </a:p>
        </p:txBody>
      </p:sp>
      <p:pic>
        <p:nvPicPr>
          <p:cNvPr id="15" name="Picture 14" descr="Image result for hitler making a start of the first autobahn 1933">
            <a:hlinkClick r:id="rId2"/>
            <a:extLst>
              <a:ext uri="{FF2B5EF4-FFF2-40B4-BE49-F238E27FC236}">
                <a16:creationId xmlns:a16="http://schemas.microsoft.com/office/drawing/2014/main" id="{53255EC9-55FA-4F03-BF19-59183ED436D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89" y="4190212"/>
            <a:ext cx="1562103" cy="1893956"/>
          </a:xfrm>
          <a:prstGeom prst="rect">
            <a:avLst/>
          </a:prstGeom>
          <a:noFill/>
          <a:ln>
            <a:noFill/>
          </a:ln>
        </p:spPr>
      </p:pic>
      <p:sp>
        <p:nvSpPr>
          <p:cNvPr id="16" name="TextBox 15">
            <a:extLst>
              <a:ext uri="{FF2B5EF4-FFF2-40B4-BE49-F238E27FC236}">
                <a16:creationId xmlns:a16="http://schemas.microsoft.com/office/drawing/2014/main" id="{931C9646-794A-41B0-A774-F5A589541C0C}"/>
              </a:ext>
            </a:extLst>
          </p:cNvPr>
          <p:cNvSpPr txBox="1"/>
          <p:nvPr/>
        </p:nvSpPr>
        <p:spPr>
          <a:xfrm>
            <a:off x="1181615" y="5437598"/>
            <a:ext cx="1800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Hitler making a start on the first autobahn in 1933. </a:t>
            </a:r>
          </a:p>
        </p:txBody>
      </p:sp>
      <p:sp>
        <p:nvSpPr>
          <p:cNvPr id="17" name="Rectangle 16">
            <a:extLst>
              <a:ext uri="{FF2B5EF4-FFF2-40B4-BE49-F238E27FC236}">
                <a16:creationId xmlns:a16="http://schemas.microsoft.com/office/drawing/2014/main" id="{35DCFF91-F713-425D-B2DC-A71BC215120A}"/>
              </a:ext>
            </a:extLst>
          </p:cNvPr>
          <p:cNvSpPr/>
          <p:nvPr/>
        </p:nvSpPr>
        <p:spPr>
          <a:xfrm>
            <a:off x="3861048" y="2711730"/>
            <a:ext cx="273630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Rearmament </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Another way that the Nazis provided jobs was through building up their stockpile of arms, even though the Treaty of Versailles had stipulated limits on this. This provided many jobs. </a:t>
            </a:r>
          </a:p>
        </p:txBody>
      </p:sp>
      <p:cxnSp>
        <p:nvCxnSpPr>
          <p:cNvPr id="20" name="Straight Connector 19">
            <a:extLst>
              <a:ext uri="{FF2B5EF4-FFF2-40B4-BE49-F238E27FC236}">
                <a16:creationId xmlns:a16="http://schemas.microsoft.com/office/drawing/2014/main" id="{C5828E84-1389-42D5-94A6-0D9B6CA163C0}"/>
              </a:ext>
            </a:extLst>
          </p:cNvPr>
          <p:cNvCxnSpPr/>
          <p:nvPr/>
        </p:nvCxnSpPr>
        <p:spPr>
          <a:xfrm flipH="1" flipV="1">
            <a:off x="492297" y="3635896"/>
            <a:ext cx="416423" cy="80788"/>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54079B8-3D4C-4A45-AE7F-DA2DE7CED704}"/>
              </a:ext>
            </a:extLst>
          </p:cNvPr>
          <p:cNvCxnSpPr/>
          <p:nvPr/>
        </p:nvCxnSpPr>
        <p:spPr>
          <a:xfrm flipV="1">
            <a:off x="1911949" y="3492086"/>
            <a:ext cx="339532" cy="203015"/>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AC032E6-5FCB-4C96-8C75-542CA8FB3D0A}"/>
              </a:ext>
            </a:extLst>
          </p:cNvPr>
          <p:cNvCxnSpPr/>
          <p:nvPr/>
        </p:nvCxnSpPr>
        <p:spPr>
          <a:xfrm>
            <a:off x="1930534" y="4159294"/>
            <a:ext cx="58306" cy="220336"/>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5CCBB68-9324-4356-B938-5D02229D7AAF}"/>
              </a:ext>
            </a:extLst>
          </p:cNvPr>
          <p:cNvCxnSpPr/>
          <p:nvPr/>
        </p:nvCxnSpPr>
        <p:spPr>
          <a:xfrm flipV="1">
            <a:off x="-27384" y="613276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7" name="Rectangle 26">
            <a:extLst>
              <a:ext uri="{FF2B5EF4-FFF2-40B4-BE49-F238E27FC236}">
                <a16:creationId xmlns:a16="http://schemas.microsoft.com/office/drawing/2014/main" id="{419D3108-FCFF-411A-A6B7-15941F0AABB7}"/>
              </a:ext>
            </a:extLst>
          </p:cNvPr>
          <p:cNvSpPr/>
          <p:nvPr/>
        </p:nvSpPr>
        <p:spPr>
          <a:xfrm>
            <a:off x="11719" y="6300192"/>
            <a:ext cx="3429000" cy="2131866"/>
          </a:xfrm>
          <a:prstGeom prst="rect">
            <a:avLst/>
          </a:prstGeom>
        </p:spPr>
        <p:txBody>
          <a:bodyPr>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Invisible unemployment</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Official government figures showed unemployment was falling but they did not include:</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Jews being forced out of jobs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Women being dismissed or leaving their jobs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Unmarried men under 25 doing National Labour Service</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Opponents of the regime who were sent to concentration camps</a:t>
            </a:r>
          </a:p>
        </p:txBody>
      </p:sp>
      <p:sp>
        <p:nvSpPr>
          <p:cNvPr id="28" name="Rectangle 27">
            <a:extLst>
              <a:ext uri="{FF2B5EF4-FFF2-40B4-BE49-F238E27FC236}">
                <a16:creationId xmlns:a16="http://schemas.microsoft.com/office/drawing/2014/main" id="{E75A5B51-5025-483C-B717-F45897E8E3A1}"/>
              </a:ext>
            </a:extLst>
          </p:cNvPr>
          <p:cNvSpPr/>
          <p:nvPr/>
        </p:nvSpPr>
        <p:spPr>
          <a:xfrm>
            <a:off x="3777966" y="6427922"/>
            <a:ext cx="2860361" cy="1154162"/>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Official figures showed that unemployment had dropped from 4.8 million in 1933 to 0.3 million in 1939 – an amazing achievement. But this did not take into account ‘invisible unemployment’.</a:t>
            </a:r>
          </a:p>
        </p:txBody>
      </p:sp>
      <p:sp>
        <p:nvSpPr>
          <p:cNvPr id="29" name="Arrow: Right 28">
            <a:extLst>
              <a:ext uri="{FF2B5EF4-FFF2-40B4-BE49-F238E27FC236}">
                <a16:creationId xmlns:a16="http://schemas.microsoft.com/office/drawing/2014/main" id="{3CCA5D43-1984-4595-A241-9BB42F11FEBA}"/>
              </a:ext>
            </a:extLst>
          </p:cNvPr>
          <p:cNvSpPr/>
          <p:nvPr/>
        </p:nvSpPr>
        <p:spPr>
          <a:xfrm rot="10800000">
            <a:off x="3284984" y="6878516"/>
            <a:ext cx="500408" cy="27912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58FBBD7-3D5D-49E8-94EC-804FD5346798}"/>
              </a:ext>
            </a:extLst>
          </p:cNvPr>
          <p:cNvSpPr>
            <a:spLocks noGrp="1"/>
          </p:cNvSpPr>
          <p:nvPr>
            <p:ph type="sldNum" sz="quarter" idx="12"/>
          </p:nvPr>
        </p:nvSpPr>
        <p:spPr/>
        <p:txBody>
          <a:bodyPr/>
          <a:lstStyle/>
          <a:p>
            <a:fld id="{5819A377-BB9A-4097-BC5F-23F0FB64397F}" type="slidenum">
              <a:rPr lang="en-GB" smtClean="0"/>
              <a:t>27</a:t>
            </a:fld>
            <a:endParaRPr lang="en-GB"/>
          </a:p>
        </p:txBody>
      </p:sp>
      <p:pic>
        <p:nvPicPr>
          <p:cNvPr id="1026" name="Picture 2" descr="Image result for nazi germany armament production">
            <a:hlinkClick r:id="rId4"/>
            <a:extLst>
              <a:ext uri="{FF2B5EF4-FFF2-40B4-BE49-F238E27FC236}">
                <a16:creationId xmlns:a16="http://schemas.microsoft.com/office/drawing/2014/main" id="{ECD9131B-5863-42FB-94CD-FF7649EE16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106" y="3994734"/>
            <a:ext cx="2871756" cy="199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06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F7FED-CAF3-49E2-AC18-BCE28ACED223}"/>
              </a:ext>
            </a:extLst>
          </p:cNvPr>
          <p:cNvSpPr/>
          <p:nvPr/>
        </p:nvSpPr>
        <p:spPr>
          <a:xfrm>
            <a:off x="548680" y="-108520"/>
            <a:ext cx="5832648"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Did the standard of living improve under the Nazi regime?</a:t>
            </a:r>
          </a:p>
        </p:txBody>
      </p:sp>
      <p:sp>
        <p:nvSpPr>
          <p:cNvPr id="5" name="Rectangle 4">
            <a:extLst>
              <a:ext uri="{FF2B5EF4-FFF2-40B4-BE49-F238E27FC236}">
                <a16:creationId xmlns:a16="http://schemas.microsoft.com/office/drawing/2014/main" id="{0F4EC7F7-ADF5-42A9-975A-A379FB802743}"/>
              </a:ext>
            </a:extLst>
          </p:cNvPr>
          <p:cNvSpPr/>
          <p:nvPr/>
        </p:nvSpPr>
        <p:spPr>
          <a:xfrm>
            <a:off x="13862" y="170162"/>
            <a:ext cx="6844138"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Nazi economic policies in general, improved the standard of living of the German people, although some sections of society lost out. </a:t>
            </a:r>
          </a:p>
        </p:txBody>
      </p:sp>
      <p:sp>
        <p:nvSpPr>
          <p:cNvPr id="6" name="Rectangle 5">
            <a:extLst>
              <a:ext uri="{FF2B5EF4-FFF2-40B4-BE49-F238E27FC236}">
                <a16:creationId xmlns:a16="http://schemas.microsoft.com/office/drawing/2014/main" id="{26894A6C-2461-4636-97D5-7B28E7C9601C}"/>
              </a:ext>
            </a:extLst>
          </p:cNvPr>
          <p:cNvSpPr/>
          <p:nvPr/>
        </p:nvSpPr>
        <p:spPr>
          <a:xfrm>
            <a:off x="36004" y="497383"/>
            <a:ext cx="3465004" cy="1366528"/>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Nazi workers’ organisations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Hitler realised that he must make sure that the German workers were satisfied and avoid losing their support. He set up different workers’ organisations that were meant to improve the lives and conditions of German people. </a:t>
            </a:r>
          </a:p>
        </p:txBody>
      </p:sp>
      <p:pic>
        <p:nvPicPr>
          <p:cNvPr id="7" name="Picture 6" descr="Image result for german workers on the first kdf trip to italy">
            <a:hlinkClick r:id="rId2"/>
            <a:extLst>
              <a:ext uri="{FF2B5EF4-FFF2-40B4-BE49-F238E27FC236}">
                <a16:creationId xmlns:a16="http://schemas.microsoft.com/office/drawing/2014/main" id="{DA04733B-208F-4F3C-8AD6-D6FC4C85C88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24" y="1863912"/>
            <a:ext cx="2312876" cy="1388138"/>
          </a:xfrm>
          <a:prstGeom prst="rect">
            <a:avLst/>
          </a:prstGeom>
          <a:noFill/>
          <a:ln>
            <a:noFill/>
          </a:ln>
        </p:spPr>
      </p:pic>
      <p:pic>
        <p:nvPicPr>
          <p:cNvPr id="8" name="Picture 7" descr="Image result for parade of Kdf volkswagen beetles 1939">
            <a:hlinkClick r:id="rId4"/>
            <a:extLst>
              <a:ext uri="{FF2B5EF4-FFF2-40B4-BE49-F238E27FC236}">
                <a16:creationId xmlns:a16="http://schemas.microsoft.com/office/drawing/2014/main" id="{72E6252D-0E40-474A-B9A1-E24CB660E04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6752" y="3275856"/>
            <a:ext cx="1800200" cy="2203552"/>
          </a:xfrm>
          <a:prstGeom prst="rect">
            <a:avLst/>
          </a:prstGeom>
          <a:noFill/>
          <a:ln>
            <a:noFill/>
          </a:ln>
        </p:spPr>
      </p:pic>
      <p:sp>
        <p:nvSpPr>
          <p:cNvPr id="9" name="TextBox 8">
            <a:extLst>
              <a:ext uri="{FF2B5EF4-FFF2-40B4-BE49-F238E27FC236}">
                <a16:creationId xmlns:a16="http://schemas.microsoft.com/office/drawing/2014/main" id="{1C31F58D-E809-417B-A61C-4A59D83E86BD}"/>
              </a:ext>
            </a:extLst>
          </p:cNvPr>
          <p:cNvSpPr txBox="1"/>
          <p:nvPr/>
        </p:nvSpPr>
        <p:spPr>
          <a:xfrm>
            <a:off x="2348880" y="1835696"/>
            <a:ext cx="111352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German workers on the first </a:t>
            </a:r>
            <a:r>
              <a:rPr lang="en-GB" sz="1200" dirty="0" err="1"/>
              <a:t>KdF</a:t>
            </a:r>
            <a:r>
              <a:rPr lang="en-GB" sz="1200" dirty="0"/>
              <a:t> trip to Italy in 1937, buying souvenirs on the ships </a:t>
            </a:r>
          </a:p>
        </p:txBody>
      </p:sp>
      <p:sp>
        <p:nvSpPr>
          <p:cNvPr id="10" name="TextBox 9">
            <a:extLst>
              <a:ext uri="{FF2B5EF4-FFF2-40B4-BE49-F238E27FC236}">
                <a16:creationId xmlns:a16="http://schemas.microsoft.com/office/drawing/2014/main" id="{BE5710DF-728B-4250-8045-8BAF19A23257}"/>
              </a:ext>
            </a:extLst>
          </p:cNvPr>
          <p:cNvSpPr txBox="1"/>
          <p:nvPr/>
        </p:nvSpPr>
        <p:spPr>
          <a:xfrm>
            <a:off x="69357" y="3635896"/>
            <a:ext cx="112739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Parade of </a:t>
            </a:r>
            <a:r>
              <a:rPr lang="en-GB" sz="1200" dirty="0" err="1"/>
              <a:t>KdF</a:t>
            </a:r>
            <a:r>
              <a:rPr lang="en-GB" sz="1200" dirty="0"/>
              <a:t> Volkswagen Beetles in 1939, a propaganda stunt </a:t>
            </a:r>
          </a:p>
        </p:txBody>
      </p:sp>
      <p:sp>
        <p:nvSpPr>
          <p:cNvPr id="11" name="Rectangle 10">
            <a:extLst>
              <a:ext uri="{FF2B5EF4-FFF2-40B4-BE49-F238E27FC236}">
                <a16:creationId xmlns:a16="http://schemas.microsoft.com/office/drawing/2014/main" id="{06822887-E39D-430F-92C5-0CE80E6F96F9}"/>
              </a:ext>
            </a:extLst>
          </p:cNvPr>
          <p:cNvSpPr/>
          <p:nvPr/>
        </p:nvSpPr>
        <p:spPr>
          <a:xfrm>
            <a:off x="4005064" y="395536"/>
            <a:ext cx="2376264" cy="11541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German Labour Front</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The Deutsche </a:t>
            </a:r>
            <a:r>
              <a:rPr lang="en-GB" sz="1200" dirty="0" err="1">
                <a:latin typeface="Calibri" panose="020F0502020204030204" pitchFamily="34" charset="0"/>
                <a:ea typeface="Calibri" panose="020F0502020204030204" pitchFamily="34" charset="0"/>
                <a:cs typeface="Times New Roman" panose="02020603050405020304" pitchFamily="18" charset="0"/>
              </a:rPr>
              <a:t>Arbeitsfront</a:t>
            </a:r>
            <a:r>
              <a:rPr lang="en-GB" sz="1200" dirty="0">
                <a:latin typeface="Calibri" panose="020F0502020204030204" pitchFamily="34" charset="0"/>
                <a:ea typeface="Calibri" panose="020F0502020204030204" pitchFamily="34" charset="0"/>
                <a:cs typeface="Times New Roman" panose="02020603050405020304" pitchFamily="18" charset="0"/>
              </a:rPr>
              <a:t> (DAF) replaced trade unions. Workers had to be members. It ran several schemes. </a:t>
            </a:r>
          </a:p>
        </p:txBody>
      </p:sp>
      <p:sp>
        <p:nvSpPr>
          <p:cNvPr id="12" name="Rectangle 11">
            <a:extLst>
              <a:ext uri="{FF2B5EF4-FFF2-40B4-BE49-F238E27FC236}">
                <a16:creationId xmlns:a16="http://schemas.microsoft.com/office/drawing/2014/main" id="{CE2B56AD-046F-49E7-89D6-520375F04ED4}"/>
              </a:ext>
            </a:extLst>
          </p:cNvPr>
          <p:cNvSpPr/>
          <p:nvPr/>
        </p:nvSpPr>
        <p:spPr>
          <a:xfrm>
            <a:off x="3645024" y="1835696"/>
            <a:ext cx="3168352" cy="11541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Strength Through Joy (</a:t>
            </a:r>
            <a:r>
              <a:rPr lang="en-GB" sz="1200" b="1" u="sng" dirty="0" err="1">
                <a:latin typeface="Calibri" panose="020F0502020204030204" pitchFamily="34" charset="0"/>
                <a:ea typeface="Calibri" panose="020F0502020204030204" pitchFamily="34" charset="0"/>
                <a:cs typeface="Times New Roman" panose="02020603050405020304" pitchFamily="18" charset="0"/>
              </a:rPr>
              <a:t>KdF</a:t>
            </a:r>
            <a:r>
              <a:rPr lang="en-GB" sz="1200" b="1" u="sng" dirty="0">
                <a:latin typeface="Calibri" panose="020F0502020204030204" pitchFamily="34" charset="0"/>
                <a:ea typeface="Calibri" panose="020F0502020204030204" pitchFamily="34" charset="0"/>
                <a:cs typeface="Times New Roman" panose="02020603050405020304" pitchFamily="18" charset="0"/>
              </a:rPr>
              <a:t>)</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This aimed to increase productivity by making workers happy. It provided low – cost or free activities (</a:t>
            </a:r>
            <a:r>
              <a:rPr lang="en-GB" sz="1200" dirty="0" err="1">
                <a:latin typeface="Calibri" panose="020F0502020204030204" pitchFamily="34" charset="0"/>
                <a:ea typeface="Calibri" panose="020F0502020204030204" pitchFamily="34" charset="0"/>
                <a:cs typeface="Times New Roman" panose="02020603050405020304" pitchFamily="18" charset="0"/>
              </a:rPr>
              <a:t>e.g</a:t>
            </a:r>
            <a:r>
              <a:rPr lang="en-GB" sz="1200" dirty="0">
                <a:latin typeface="Calibri" panose="020F0502020204030204" pitchFamily="34" charset="0"/>
                <a:ea typeface="Calibri" panose="020F0502020204030204" pitchFamily="34" charset="0"/>
                <a:cs typeface="Times New Roman" panose="02020603050405020304" pitchFamily="18" charset="0"/>
              </a:rPr>
              <a:t> concerts, holidays) for hard workers. </a:t>
            </a:r>
          </a:p>
        </p:txBody>
      </p:sp>
      <p:sp>
        <p:nvSpPr>
          <p:cNvPr id="13" name="Rectangle 12">
            <a:extLst>
              <a:ext uri="{FF2B5EF4-FFF2-40B4-BE49-F238E27FC236}">
                <a16:creationId xmlns:a16="http://schemas.microsoft.com/office/drawing/2014/main" id="{FFD47A78-5BD9-44D7-946B-08B0D58CEF66}"/>
              </a:ext>
            </a:extLst>
          </p:cNvPr>
          <p:cNvSpPr/>
          <p:nvPr/>
        </p:nvSpPr>
        <p:spPr>
          <a:xfrm>
            <a:off x="3011790" y="3168522"/>
            <a:ext cx="1716912" cy="22035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Beauty of Labour (</a:t>
            </a:r>
            <a:r>
              <a:rPr lang="en-GB" sz="1200" b="1" u="sng" dirty="0" err="1">
                <a:latin typeface="Calibri" panose="020F0502020204030204" pitchFamily="34" charset="0"/>
                <a:ea typeface="Calibri" panose="020F0502020204030204" pitchFamily="34" charset="0"/>
                <a:cs typeface="Times New Roman" panose="02020603050405020304" pitchFamily="18" charset="0"/>
              </a:rPr>
              <a:t>SdA</a:t>
            </a:r>
            <a:r>
              <a:rPr lang="en-GB" sz="1200" b="1" u="sng" dirty="0">
                <a:latin typeface="Calibri" panose="020F0502020204030204" pitchFamily="34" charset="0"/>
                <a:ea typeface="Calibri" panose="020F0502020204030204" pitchFamily="34" charset="0"/>
                <a:cs typeface="Times New Roman" panose="02020603050405020304" pitchFamily="18" charset="0"/>
              </a:rPr>
              <a:t>)</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This aimed to improve conditions by reducing noise in workplaces, providing canteens and even building swimming pools. However, workers had to construct these in their spare time, so it wasn’t very popular. </a:t>
            </a:r>
          </a:p>
        </p:txBody>
      </p:sp>
      <p:sp>
        <p:nvSpPr>
          <p:cNvPr id="14" name="Rectangle 13">
            <a:extLst>
              <a:ext uri="{FF2B5EF4-FFF2-40B4-BE49-F238E27FC236}">
                <a16:creationId xmlns:a16="http://schemas.microsoft.com/office/drawing/2014/main" id="{D5FD10A6-8CDC-43D7-95D1-A56617B03CA8}"/>
              </a:ext>
            </a:extLst>
          </p:cNvPr>
          <p:cNvSpPr/>
          <p:nvPr/>
        </p:nvSpPr>
        <p:spPr>
          <a:xfrm>
            <a:off x="4857880" y="3203848"/>
            <a:ext cx="2000120" cy="20390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The Volkswagen (People’s car)</a:t>
            </a:r>
            <a:br>
              <a:rPr lang="en-GB" sz="1100" b="1" u="sng" dirty="0">
                <a:latin typeface="Calibri" panose="020F0502020204030204" pitchFamily="34" charset="0"/>
                <a:ea typeface="Calibri" panose="020F0502020204030204" pitchFamily="34" charset="0"/>
                <a:cs typeface="Times New Roman" panose="02020603050405020304" pitchFamily="18" charset="0"/>
              </a:rPr>
            </a:br>
            <a:r>
              <a:rPr lang="en-GB" sz="1100" dirty="0">
                <a:latin typeface="Calibri" panose="020F0502020204030204" pitchFamily="34" charset="0"/>
                <a:ea typeface="Calibri" panose="020F0502020204030204" pitchFamily="34" charset="0"/>
                <a:cs typeface="Times New Roman" panose="02020603050405020304" pitchFamily="18" charset="0"/>
              </a:rPr>
              <a:t>One of the </a:t>
            </a:r>
            <a:r>
              <a:rPr lang="en-GB" sz="1100" dirty="0" err="1">
                <a:latin typeface="Calibri" panose="020F0502020204030204" pitchFamily="34" charset="0"/>
                <a:ea typeface="Calibri" panose="020F0502020204030204" pitchFamily="34" charset="0"/>
                <a:cs typeface="Times New Roman" panose="02020603050405020304" pitchFamily="18" charset="0"/>
              </a:rPr>
              <a:t>KdF’s</a:t>
            </a:r>
            <a:r>
              <a:rPr lang="en-GB" sz="1100" dirty="0">
                <a:latin typeface="Calibri" panose="020F0502020204030204" pitchFamily="34" charset="0"/>
                <a:ea typeface="Calibri" panose="020F0502020204030204" pitchFamily="34" charset="0"/>
                <a:cs typeface="Times New Roman" panose="02020603050405020304" pitchFamily="18" charset="0"/>
              </a:rPr>
              <a:t> schemes was to promote car ownership. Hitler asked Porsche to design a family car and the VW Beetle was the result. Workers paid 5 marks a week towards buying a car but, by 1939, no-one had paid in enough so the money went towards rearmament. </a:t>
            </a:r>
          </a:p>
        </p:txBody>
      </p:sp>
      <p:sp>
        <p:nvSpPr>
          <p:cNvPr id="15" name="Arrow: Down 14">
            <a:extLst>
              <a:ext uri="{FF2B5EF4-FFF2-40B4-BE49-F238E27FC236}">
                <a16:creationId xmlns:a16="http://schemas.microsoft.com/office/drawing/2014/main" id="{AAAC52B7-35AF-48EF-9BB3-6BD7B787E2AB}"/>
              </a:ext>
            </a:extLst>
          </p:cNvPr>
          <p:cNvSpPr/>
          <p:nvPr/>
        </p:nvSpPr>
        <p:spPr>
          <a:xfrm>
            <a:off x="4980650" y="1549698"/>
            <a:ext cx="320558" cy="2859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Arrow: Down 15">
            <a:extLst>
              <a:ext uri="{FF2B5EF4-FFF2-40B4-BE49-F238E27FC236}">
                <a16:creationId xmlns:a16="http://schemas.microsoft.com/office/drawing/2014/main" id="{C3DB6ECE-1726-4B61-9866-36F9A1DF0BC0}"/>
              </a:ext>
            </a:extLst>
          </p:cNvPr>
          <p:cNvSpPr/>
          <p:nvPr/>
        </p:nvSpPr>
        <p:spPr>
          <a:xfrm>
            <a:off x="5877272" y="2987824"/>
            <a:ext cx="320558" cy="2859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Arrow: Down 16">
            <a:extLst>
              <a:ext uri="{FF2B5EF4-FFF2-40B4-BE49-F238E27FC236}">
                <a16:creationId xmlns:a16="http://schemas.microsoft.com/office/drawing/2014/main" id="{D53A377F-F413-4D9A-B971-D0DED58DDDED}"/>
              </a:ext>
            </a:extLst>
          </p:cNvPr>
          <p:cNvSpPr/>
          <p:nvPr/>
        </p:nvSpPr>
        <p:spPr>
          <a:xfrm>
            <a:off x="4166220" y="2909998"/>
            <a:ext cx="320558" cy="2859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DC2484AE-844E-4BDB-B55E-530FAE95DAA0}"/>
              </a:ext>
            </a:extLst>
          </p:cNvPr>
          <p:cNvCxnSpPr/>
          <p:nvPr/>
        </p:nvCxnSpPr>
        <p:spPr>
          <a:xfrm flipV="1">
            <a:off x="-27384" y="5508104"/>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9" name="Rectangle 18">
            <a:extLst>
              <a:ext uri="{FF2B5EF4-FFF2-40B4-BE49-F238E27FC236}">
                <a16:creationId xmlns:a16="http://schemas.microsoft.com/office/drawing/2014/main" id="{142DD46F-0F08-48DC-8C9E-B65C426743F9}"/>
              </a:ext>
            </a:extLst>
          </p:cNvPr>
          <p:cNvSpPr/>
          <p:nvPr/>
        </p:nvSpPr>
        <p:spPr>
          <a:xfrm>
            <a:off x="-27384" y="5508104"/>
            <a:ext cx="4900102" cy="304699"/>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Had the standard of living improved by 1939?</a:t>
            </a:r>
          </a:p>
        </p:txBody>
      </p:sp>
      <p:graphicFrame>
        <p:nvGraphicFramePr>
          <p:cNvPr id="20" name="Table 19">
            <a:extLst>
              <a:ext uri="{FF2B5EF4-FFF2-40B4-BE49-F238E27FC236}">
                <a16:creationId xmlns:a16="http://schemas.microsoft.com/office/drawing/2014/main" id="{8331130F-AD03-4DF4-A4C4-FFCAD6C528ED}"/>
              </a:ext>
            </a:extLst>
          </p:cNvPr>
          <p:cNvGraphicFramePr>
            <a:graphicFrameLocks noGrp="1"/>
          </p:cNvGraphicFramePr>
          <p:nvPr>
            <p:extLst>
              <p:ext uri="{D42A27DB-BD31-4B8C-83A1-F6EECF244321}">
                <p14:modId xmlns:p14="http://schemas.microsoft.com/office/powerpoint/2010/main" val="2246436876"/>
              </p:ext>
            </p:extLst>
          </p:nvPr>
        </p:nvGraphicFramePr>
        <p:xfrm>
          <a:off x="44624" y="5780297"/>
          <a:ext cx="6777372" cy="2176079"/>
        </p:xfrm>
        <a:graphic>
          <a:graphicData uri="http://schemas.openxmlformats.org/drawingml/2006/table">
            <a:tbl>
              <a:tblPr firstRow="1" firstCol="1" bandRow="1">
                <a:tableStyleId>{5940675A-B579-460E-94D1-54222C63F5DA}</a:tableStyleId>
              </a:tblPr>
              <a:tblGrid>
                <a:gridCol w="3388686">
                  <a:extLst>
                    <a:ext uri="{9D8B030D-6E8A-4147-A177-3AD203B41FA5}">
                      <a16:colId xmlns:a16="http://schemas.microsoft.com/office/drawing/2014/main" val="2065936892"/>
                    </a:ext>
                  </a:extLst>
                </a:gridCol>
                <a:gridCol w="3388686">
                  <a:extLst>
                    <a:ext uri="{9D8B030D-6E8A-4147-A177-3AD203B41FA5}">
                      <a16:colId xmlns:a16="http://schemas.microsoft.com/office/drawing/2014/main" val="1290658100"/>
                    </a:ext>
                  </a:extLst>
                </a:gridCol>
              </a:tblGrid>
              <a:tr h="217608">
                <a:tc>
                  <a:txBody>
                    <a:bodyPr/>
                    <a:lstStyle/>
                    <a:p>
                      <a:pPr>
                        <a:lnSpc>
                          <a:spcPct val="115000"/>
                        </a:lnSpc>
                        <a:spcAft>
                          <a:spcPts val="0"/>
                        </a:spcAft>
                      </a:pPr>
                      <a:r>
                        <a:rPr lang="en-GB" sz="1200">
                          <a:effectLst/>
                        </a:rPr>
                        <a:t>Better off</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Worse off</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1643192"/>
                  </a:ext>
                </a:extLst>
              </a:tr>
              <a:tr h="435216">
                <a:tc>
                  <a:txBody>
                    <a:bodyPr/>
                    <a:lstStyle/>
                    <a:p>
                      <a:pPr>
                        <a:lnSpc>
                          <a:spcPct val="115000"/>
                        </a:lnSpc>
                        <a:spcAft>
                          <a:spcPts val="0"/>
                        </a:spcAft>
                      </a:pPr>
                      <a:r>
                        <a:rPr lang="en-GB" sz="1200">
                          <a:effectLst/>
                        </a:rPr>
                        <a:t>More jobs with most men in work</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‘Invisible unemployment’ meant many were still unemployed.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1566738"/>
                  </a:ext>
                </a:extLst>
              </a:tr>
              <a:tr h="435216">
                <a:tc>
                  <a:txBody>
                    <a:bodyPr/>
                    <a:lstStyle/>
                    <a:p>
                      <a:pPr>
                        <a:lnSpc>
                          <a:spcPct val="115000"/>
                        </a:lnSpc>
                        <a:spcAft>
                          <a:spcPts val="0"/>
                        </a:spcAft>
                      </a:pPr>
                      <a:r>
                        <a:rPr lang="en-GB" sz="1200">
                          <a:effectLst/>
                        </a:rPr>
                        <a:t>Average wages rose by 20% compared to 1933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The cost of food rose by an equivalent amount so this cancelled out wage rise.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965762"/>
                  </a:ext>
                </a:extLst>
              </a:tr>
              <a:tr h="652823">
                <a:tc>
                  <a:txBody>
                    <a:bodyPr/>
                    <a:lstStyle/>
                    <a:p>
                      <a:pPr>
                        <a:lnSpc>
                          <a:spcPct val="115000"/>
                        </a:lnSpc>
                        <a:spcAft>
                          <a:spcPts val="0"/>
                        </a:spcAft>
                      </a:pPr>
                      <a:r>
                        <a:rPr lang="en-GB" sz="1200">
                          <a:effectLst/>
                        </a:rPr>
                        <a:t>KdF provided leisure activities and holidays and SdA improved working conditions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a:effectLst/>
                        </a:rPr>
                        <a:t>With the banning of trade unions, workers had few rights and worked longer hours: 43 hours a week in 1933 up to 49 hours in 1939.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9764709"/>
                  </a:ext>
                </a:extLst>
              </a:tr>
              <a:tr h="435216">
                <a:tc>
                  <a:txBody>
                    <a:bodyPr/>
                    <a:lstStyle/>
                    <a:p>
                      <a:pPr>
                        <a:lnSpc>
                          <a:spcPct val="115000"/>
                        </a:lnSpc>
                        <a:spcAft>
                          <a:spcPts val="0"/>
                        </a:spcAft>
                      </a:pPr>
                      <a:r>
                        <a:rPr lang="en-GB" sz="1200">
                          <a:effectLst/>
                        </a:rPr>
                        <a:t>Car ownership increased three - fold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GB" sz="1200" dirty="0">
                          <a:effectLst/>
                        </a:rPr>
                        <a:t>Only high earners could afford cars. Low earners had to spend money on essentials.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6624848"/>
                  </a:ext>
                </a:extLst>
              </a:tr>
            </a:tbl>
          </a:graphicData>
        </a:graphic>
      </p:graphicFrame>
      <p:cxnSp>
        <p:nvCxnSpPr>
          <p:cNvPr id="21" name="Straight Connector 20">
            <a:extLst>
              <a:ext uri="{FF2B5EF4-FFF2-40B4-BE49-F238E27FC236}">
                <a16:creationId xmlns:a16="http://schemas.microsoft.com/office/drawing/2014/main" id="{4E565B38-6BB4-4EF1-842C-D39BCAC3C36E}"/>
              </a:ext>
            </a:extLst>
          </p:cNvPr>
          <p:cNvCxnSpPr/>
          <p:nvPr/>
        </p:nvCxnSpPr>
        <p:spPr>
          <a:xfrm flipV="1">
            <a:off x="44624" y="800496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0214D702-6D16-42A8-9A65-9F0F9EFE4632}"/>
              </a:ext>
            </a:extLst>
          </p:cNvPr>
          <p:cNvPicPr>
            <a:picLocks noChangeAspect="1"/>
          </p:cNvPicPr>
          <p:nvPr/>
        </p:nvPicPr>
        <p:blipFill>
          <a:blip r:embed="rId6"/>
          <a:stretch>
            <a:fillRect/>
          </a:stretch>
        </p:blipFill>
        <p:spPr>
          <a:xfrm>
            <a:off x="0" y="8004298"/>
            <a:ext cx="249128" cy="303811"/>
          </a:xfrm>
          <a:prstGeom prst="rect">
            <a:avLst/>
          </a:prstGeom>
        </p:spPr>
      </p:pic>
      <p:sp>
        <p:nvSpPr>
          <p:cNvPr id="23" name="TextBox 22">
            <a:extLst>
              <a:ext uri="{FF2B5EF4-FFF2-40B4-BE49-F238E27FC236}">
                <a16:creationId xmlns:a16="http://schemas.microsoft.com/office/drawing/2014/main" id="{85CA87B4-9B78-46F0-9558-BF83FB72F4B9}"/>
              </a:ext>
            </a:extLst>
          </p:cNvPr>
          <p:cNvSpPr txBox="1"/>
          <p:nvPr/>
        </p:nvSpPr>
        <p:spPr>
          <a:xfrm>
            <a:off x="249128" y="8028384"/>
            <a:ext cx="6558628" cy="1200329"/>
          </a:xfrm>
          <a:prstGeom prst="rect">
            <a:avLst/>
          </a:prstGeom>
          <a:noFill/>
        </p:spPr>
        <p:txBody>
          <a:bodyPr wrap="square" rtlCol="0">
            <a:spAutoFit/>
          </a:bodyPr>
          <a:lstStyle/>
          <a:p>
            <a:r>
              <a:rPr lang="en-GB" sz="1200" b="1" u="sng" dirty="0"/>
              <a:t>Decide whether you think the standard of living of the German people had improved by 1939, write a paragraph backing up your decision. </a:t>
            </a:r>
          </a:p>
          <a:p>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br>
            <a:endParaRPr lang="en-GB" sz="1200" dirty="0"/>
          </a:p>
        </p:txBody>
      </p:sp>
      <p:sp>
        <p:nvSpPr>
          <p:cNvPr id="2" name="Slide Number Placeholder 1">
            <a:extLst>
              <a:ext uri="{FF2B5EF4-FFF2-40B4-BE49-F238E27FC236}">
                <a16:creationId xmlns:a16="http://schemas.microsoft.com/office/drawing/2014/main" id="{3FB133E9-2E5D-40A7-9E8B-5EF72AB90C13}"/>
              </a:ext>
            </a:extLst>
          </p:cNvPr>
          <p:cNvSpPr>
            <a:spLocks noGrp="1"/>
          </p:cNvSpPr>
          <p:nvPr>
            <p:ph type="sldNum" sz="quarter" idx="12"/>
          </p:nvPr>
        </p:nvSpPr>
        <p:spPr/>
        <p:txBody>
          <a:bodyPr/>
          <a:lstStyle/>
          <a:p>
            <a:fld id="{5819A377-BB9A-4097-BC5F-23F0FB64397F}" type="slidenum">
              <a:rPr lang="en-GB" smtClean="0"/>
              <a:t>28</a:t>
            </a:fld>
            <a:endParaRPr lang="en-GB"/>
          </a:p>
        </p:txBody>
      </p:sp>
    </p:spTree>
    <p:extLst>
      <p:ext uri="{BB962C8B-B14F-4D97-AF65-F5344CB8AC3E}">
        <p14:creationId xmlns:p14="http://schemas.microsoft.com/office/powerpoint/2010/main" val="1872281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D29FB3-349A-4A1A-BECB-F941062F4AB6}"/>
              </a:ext>
            </a:extLst>
          </p:cNvPr>
          <p:cNvSpPr/>
          <p:nvPr/>
        </p:nvSpPr>
        <p:spPr>
          <a:xfrm>
            <a:off x="1052736" y="-108520"/>
            <a:ext cx="4464496"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What were Nazi racial beliefs and policies?</a:t>
            </a:r>
          </a:p>
        </p:txBody>
      </p:sp>
      <p:sp>
        <p:nvSpPr>
          <p:cNvPr id="5" name="Rectangle 4">
            <a:extLst>
              <a:ext uri="{FF2B5EF4-FFF2-40B4-BE49-F238E27FC236}">
                <a16:creationId xmlns:a16="http://schemas.microsoft.com/office/drawing/2014/main" id="{C4DE26CD-99FB-4887-B7C5-AD6A24EB5DA5}"/>
              </a:ext>
            </a:extLst>
          </p:cNvPr>
          <p:cNvSpPr/>
          <p:nvPr/>
        </p:nvSpPr>
        <p:spPr>
          <a:xfrm>
            <a:off x="0" y="179512"/>
            <a:ext cx="6858000"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Hitler was keen to increase the number of ‘pure’ Germans (Aryans) who were blond haired, blue eyed, tall and athletic, and who would work hard, join the army or have children. </a:t>
            </a:r>
          </a:p>
        </p:txBody>
      </p:sp>
      <p:sp>
        <p:nvSpPr>
          <p:cNvPr id="6" name="Rectangle 5">
            <a:extLst>
              <a:ext uri="{FF2B5EF4-FFF2-40B4-BE49-F238E27FC236}">
                <a16:creationId xmlns:a16="http://schemas.microsoft.com/office/drawing/2014/main" id="{EFBDC8E6-5F36-4736-8ED0-B6E6FBA1BCF3}"/>
              </a:ext>
            </a:extLst>
          </p:cNvPr>
          <p:cNvSpPr/>
          <p:nvPr/>
        </p:nvSpPr>
        <p:spPr>
          <a:xfrm>
            <a:off x="12917" y="560718"/>
            <a:ext cx="1503425" cy="29225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Nazi racial hierarchy </a:t>
            </a:r>
          </a:p>
        </p:txBody>
      </p:sp>
      <p:sp>
        <p:nvSpPr>
          <p:cNvPr id="8" name="Rectangle 7">
            <a:extLst>
              <a:ext uri="{FF2B5EF4-FFF2-40B4-BE49-F238E27FC236}">
                <a16:creationId xmlns:a16="http://schemas.microsoft.com/office/drawing/2014/main" id="{4C004B5D-F1E1-4092-B88B-078096AB5053}"/>
              </a:ext>
            </a:extLst>
          </p:cNvPr>
          <p:cNvSpPr/>
          <p:nvPr/>
        </p:nvSpPr>
        <p:spPr>
          <a:xfrm>
            <a:off x="15070" y="706847"/>
            <a:ext cx="3413930" cy="2428357"/>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Aryans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The ‘master race’</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u="sng" dirty="0">
                <a:latin typeface="Calibri" panose="020F0502020204030204" pitchFamily="34" charset="0"/>
                <a:ea typeface="Calibri" panose="020F0502020204030204" pitchFamily="34" charset="0"/>
                <a:cs typeface="Times New Roman" panose="02020603050405020304" pitchFamily="18" charset="0"/>
              </a:rPr>
              <a:t>Other white western Europeans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Seen as fellow humans but lower than Aryans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u="sng" dirty="0">
                <a:latin typeface="Calibri" panose="020F0502020204030204" pitchFamily="34" charset="0"/>
                <a:ea typeface="Calibri" panose="020F0502020204030204" pitchFamily="34" charset="0"/>
                <a:cs typeface="Times New Roman" panose="02020603050405020304" pitchFamily="18" charset="0"/>
              </a:rPr>
              <a:t>Eastern Europeans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Slavs – seen as ‘sub-human’</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u="sng" dirty="0">
                <a:latin typeface="Calibri" panose="020F0502020204030204" pitchFamily="34" charset="0"/>
                <a:ea typeface="Calibri" panose="020F0502020204030204" pitchFamily="34" charset="0"/>
                <a:cs typeface="Times New Roman" panose="02020603050405020304" pitchFamily="18" charset="0"/>
              </a:rPr>
              <a:t>Black people and gypsies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Both seen as ‘sub-human’ and ‘work shy’ (lazy).</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u="sng" dirty="0">
                <a:latin typeface="Calibri" panose="020F0502020204030204" pitchFamily="34" charset="0"/>
                <a:ea typeface="Calibri" panose="020F0502020204030204" pitchFamily="34" charset="0"/>
                <a:cs typeface="Times New Roman" panose="02020603050405020304" pitchFamily="18" charset="0"/>
              </a:rPr>
              <a:t>Jews</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Seen as lowest of ‘sub human’ races and blamed for Germany’s problems.</a:t>
            </a:r>
          </a:p>
        </p:txBody>
      </p:sp>
      <p:sp>
        <p:nvSpPr>
          <p:cNvPr id="9" name="Rectangle 8">
            <a:extLst>
              <a:ext uri="{FF2B5EF4-FFF2-40B4-BE49-F238E27FC236}">
                <a16:creationId xmlns:a16="http://schemas.microsoft.com/office/drawing/2014/main" id="{37231106-48A3-47B5-A3E9-E86C9057CC32}"/>
              </a:ext>
            </a:extLst>
          </p:cNvPr>
          <p:cNvSpPr/>
          <p:nvPr/>
        </p:nvSpPr>
        <p:spPr>
          <a:xfrm>
            <a:off x="3384376" y="560718"/>
            <a:ext cx="3429000" cy="1354089"/>
          </a:xfrm>
          <a:prstGeom prst="rect">
            <a:avLst/>
          </a:prstGeom>
        </p:spPr>
        <p:txBody>
          <a:bodyPr>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How the race grew</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‘Race farms’ were set up when Aryan men and women met to have Aryan children. The SS were central to the Nazi master race, as they only recruited Aryans and were only allowed to marry Aryan women. </a:t>
            </a:r>
          </a:p>
        </p:txBody>
      </p:sp>
      <p:pic>
        <p:nvPicPr>
          <p:cNvPr id="10" name="Picture 9" descr="Image result for an idealised aryan family">
            <a:hlinkClick r:id="rId2"/>
            <a:extLst>
              <a:ext uri="{FF2B5EF4-FFF2-40B4-BE49-F238E27FC236}">
                <a16:creationId xmlns:a16="http://schemas.microsoft.com/office/drawing/2014/main" id="{F4BE8C92-1576-4CCA-8BAF-B65AEBF06AB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9792" y="1907014"/>
            <a:ext cx="3225795" cy="1584866"/>
          </a:xfrm>
          <a:prstGeom prst="rect">
            <a:avLst/>
          </a:prstGeom>
          <a:noFill/>
          <a:ln>
            <a:noFill/>
          </a:ln>
        </p:spPr>
      </p:pic>
      <p:sp>
        <p:nvSpPr>
          <p:cNvPr id="11" name="TextBox 10">
            <a:extLst>
              <a:ext uri="{FF2B5EF4-FFF2-40B4-BE49-F238E27FC236}">
                <a16:creationId xmlns:a16="http://schemas.microsoft.com/office/drawing/2014/main" id="{CCCAC623-2F8C-4E9A-AE1A-80DFFA209B7C}"/>
              </a:ext>
            </a:extLst>
          </p:cNvPr>
          <p:cNvSpPr txBox="1"/>
          <p:nvPr/>
        </p:nvSpPr>
        <p:spPr>
          <a:xfrm>
            <a:off x="4891250" y="3222921"/>
            <a:ext cx="1794337" cy="276999"/>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1200" dirty="0"/>
              <a:t>An idealised Aryan family </a:t>
            </a:r>
          </a:p>
        </p:txBody>
      </p:sp>
      <p:cxnSp>
        <p:nvCxnSpPr>
          <p:cNvPr id="14" name="Straight Connector 13">
            <a:extLst>
              <a:ext uri="{FF2B5EF4-FFF2-40B4-BE49-F238E27FC236}">
                <a16:creationId xmlns:a16="http://schemas.microsoft.com/office/drawing/2014/main" id="{F2B3BF17-69A5-4E6C-BB64-CF6D1E7DC4FE}"/>
              </a:ext>
            </a:extLst>
          </p:cNvPr>
          <p:cNvCxnSpPr/>
          <p:nvPr/>
        </p:nvCxnSpPr>
        <p:spPr>
          <a:xfrm flipV="1">
            <a:off x="-27384" y="356388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258D643D-4129-4E45-AC5E-9D50146E91F6}"/>
              </a:ext>
            </a:extLst>
          </p:cNvPr>
          <p:cNvSpPr/>
          <p:nvPr/>
        </p:nvSpPr>
        <p:spPr>
          <a:xfrm>
            <a:off x="-27384" y="3554643"/>
            <a:ext cx="3429000" cy="3393621"/>
          </a:xfrm>
          <a:prstGeom prst="rect">
            <a:avLst/>
          </a:prstGeom>
        </p:spPr>
        <p:txBody>
          <a:bodyPr>
            <a:spAutoFit/>
          </a:bodyPr>
          <a:lstStyle/>
          <a:p>
            <a:pPr>
              <a:lnSpc>
                <a:spcPct val="115000"/>
              </a:lnSpc>
              <a:spcAft>
                <a:spcPts val="1000"/>
              </a:spcAft>
            </a:pPr>
            <a:r>
              <a:rPr lang="en-GB" sz="1200" b="1" u="sng" dirty="0" err="1">
                <a:latin typeface="Calibri" panose="020F0502020204030204" pitchFamily="34" charset="0"/>
                <a:ea typeface="Calibri" panose="020F0502020204030204" pitchFamily="34" charset="0"/>
                <a:cs typeface="Times New Roman" panose="02020603050405020304" pitchFamily="18" charset="0"/>
              </a:rPr>
              <a:t>Untermenschen</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err="1">
                <a:latin typeface="Calibri" panose="020F0502020204030204" pitchFamily="34" charset="0"/>
                <a:ea typeface="Calibri" panose="020F0502020204030204" pitchFamily="34" charset="0"/>
                <a:cs typeface="Times New Roman" panose="02020603050405020304" pitchFamily="18" charset="0"/>
              </a:rPr>
              <a:t>Untermenschen</a:t>
            </a:r>
            <a:r>
              <a:rPr lang="en-GB" sz="1200" dirty="0">
                <a:latin typeface="Calibri" panose="020F0502020204030204" pitchFamily="34" charset="0"/>
                <a:ea typeface="Calibri" panose="020F0502020204030204" pitchFamily="34" charset="0"/>
                <a:cs typeface="Times New Roman" panose="02020603050405020304" pitchFamily="18" charset="0"/>
              </a:rPr>
              <a:t> meant ‘inferior people’ or ‘sub humans’, and was the terms used by Nazis to describe Slavs, gypsies, black people and Jews.</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In 1935, the Nuremberg Laws banned Aryans from marrying gypsies, black people or Jews. </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Mixed race children were sterilised </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After 1933, many gypsies were arrested and sent to concentration camps. From 1938, all gypsies had to be registered and were banned from travelling. In 1939, they were told they would be deported.</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Slavs were reminded continually that they didn’t fit the Aryan ideal, but were persecuted less than other groups. </a:t>
            </a:r>
          </a:p>
        </p:txBody>
      </p:sp>
      <p:sp>
        <p:nvSpPr>
          <p:cNvPr id="16" name="Rectangle 15">
            <a:extLst>
              <a:ext uri="{FF2B5EF4-FFF2-40B4-BE49-F238E27FC236}">
                <a16:creationId xmlns:a16="http://schemas.microsoft.com/office/drawing/2014/main" id="{DBA88B28-22E8-4817-AF13-58BF2B04E40E}"/>
              </a:ext>
            </a:extLst>
          </p:cNvPr>
          <p:cNvSpPr/>
          <p:nvPr/>
        </p:nvSpPr>
        <p:spPr>
          <a:xfrm>
            <a:off x="3435497" y="3557979"/>
            <a:ext cx="3429000" cy="3534301"/>
          </a:xfrm>
          <a:prstGeom prst="rect">
            <a:avLst/>
          </a:prstGeom>
        </p:spPr>
        <p:txBody>
          <a:bodyPr>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Other undesirables</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Nazis also believed other group of society were undesirable and should be treated differently.</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Homosexuals were sent to prison or concentration camps and subjected to medical experiments to correct their ‘disorder’ after laws against homosexuality were strengthened. </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Mentally handicapped people were sterilised after a new law, The Prevention of Hereditarily Diseased Offspring was introduced in 1933.</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Mentally and physically handicapped babies were killed.</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Vagrants were seen as ‘work shy’ and put in concentration camps. </a:t>
            </a:r>
          </a:p>
        </p:txBody>
      </p:sp>
      <p:pic>
        <p:nvPicPr>
          <p:cNvPr id="17" name="Picture 16">
            <a:extLst>
              <a:ext uri="{FF2B5EF4-FFF2-40B4-BE49-F238E27FC236}">
                <a16:creationId xmlns:a16="http://schemas.microsoft.com/office/drawing/2014/main" id="{83F4C4AC-64E9-49EF-93FD-2641975265C9}"/>
              </a:ext>
            </a:extLst>
          </p:cNvPr>
          <p:cNvPicPr>
            <a:picLocks noChangeAspect="1"/>
          </p:cNvPicPr>
          <p:nvPr/>
        </p:nvPicPr>
        <p:blipFill>
          <a:blip r:embed="rId4"/>
          <a:stretch>
            <a:fillRect/>
          </a:stretch>
        </p:blipFill>
        <p:spPr>
          <a:xfrm>
            <a:off x="0" y="7015108"/>
            <a:ext cx="249128" cy="303811"/>
          </a:xfrm>
          <a:prstGeom prst="rect">
            <a:avLst/>
          </a:prstGeom>
        </p:spPr>
      </p:pic>
      <p:sp>
        <p:nvSpPr>
          <p:cNvPr id="18" name="TextBox 17">
            <a:extLst>
              <a:ext uri="{FF2B5EF4-FFF2-40B4-BE49-F238E27FC236}">
                <a16:creationId xmlns:a16="http://schemas.microsoft.com/office/drawing/2014/main" id="{155AC992-44BB-4B7D-A175-B0F2705F9EA5}"/>
              </a:ext>
            </a:extLst>
          </p:cNvPr>
          <p:cNvSpPr txBox="1"/>
          <p:nvPr/>
        </p:nvSpPr>
        <p:spPr>
          <a:xfrm>
            <a:off x="260648" y="7020272"/>
            <a:ext cx="6547108" cy="1754326"/>
          </a:xfrm>
          <a:prstGeom prst="rect">
            <a:avLst/>
          </a:prstGeom>
          <a:noFill/>
        </p:spPr>
        <p:txBody>
          <a:bodyPr wrap="square" rtlCol="0">
            <a:spAutoFit/>
          </a:bodyPr>
          <a:lstStyle/>
          <a:p>
            <a:r>
              <a:rPr lang="en-GB" sz="1200" b="1" u="sng" dirty="0"/>
              <a:t>Describe how the Nazi policies on race became harsher as the 1930s wore on</a:t>
            </a:r>
          </a:p>
          <a:p>
            <a:r>
              <a:rPr lang="en-GB" sz="12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br>
              <a:rPr lang="en-GB" sz="1200" dirty="0"/>
            </a:br>
            <a:endParaRPr lang="en-GB" sz="1200" dirty="0"/>
          </a:p>
        </p:txBody>
      </p:sp>
      <p:sp>
        <p:nvSpPr>
          <p:cNvPr id="19" name="Rectangle 18">
            <a:extLst>
              <a:ext uri="{FF2B5EF4-FFF2-40B4-BE49-F238E27FC236}">
                <a16:creationId xmlns:a16="http://schemas.microsoft.com/office/drawing/2014/main" id="{7FFA4859-F02C-4A99-9D78-70796B59C8D0}"/>
              </a:ext>
            </a:extLst>
          </p:cNvPr>
          <p:cNvSpPr/>
          <p:nvPr/>
        </p:nvSpPr>
        <p:spPr>
          <a:xfrm>
            <a:off x="3263424" y="8593121"/>
            <a:ext cx="3429000" cy="276999"/>
          </a:xfrm>
          <a:prstGeom prst="rect">
            <a:avLst/>
          </a:prstGeom>
          <a:ln>
            <a:prstDash val="sysDash"/>
          </a:ln>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treatment of gypsies is a good example to use </a:t>
            </a:r>
          </a:p>
        </p:txBody>
      </p:sp>
      <p:cxnSp>
        <p:nvCxnSpPr>
          <p:cNvPr id="20" name="Straight Connector 19">
            <a:extLst>
              <a:ext uri="{FF2B5EF4-FFF2-40B4-BE49-F238E27FC236}">
                <a16:creationId xmlns:a16="http://schemas.microsoft.com/office/drawing/2014/main" id="{5FF8D689-BD8F-4D2E-B354-553D3C2C9994}"/>
              </a:ext>
            </a:extLst>
          </p:cNvPr>
          <p:cNvCxnSpPr/>
          <p:nvPr/>
        </p:nvCxnSpPr>
        <p:spPr>
          <a:xfrm flipV="1">
            <a:off x="-27384" y="6996856"/>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3717E221-31EA-4977-ADA8-513BD13757CF}"/>
              </a:ext>
            </a:extLst>
          </p:cNvPr>
          <p:cNvSpPr>
            <a:spLocks noGrp="1"/>
          </p:cNvSpPr>
          <p:nvPr>
            <p:ph type="sldNum" sz="quarter" idx="12"/>
          </p:nvPr>
        </p:nvSpPr>
        <p:spPr/>
        <p:txBody>
          <a:bodyPr/>
          <a:lstStyle/>
          <a:p>
            <a:fld id="{5819A377-BB9A-4097-BC5F-23F0FB64397F}" type="slidenum">
              <a:rPr lang="en-GB" smtClean="0"/>
              <a:t>29</a:t>
            </a:fld>
            <a:endParaRPr lang="en-GB"/>
          </a:p>
        </p:txBody>
      </p:sp>
    </p:spTree>
    <p:extLst>
      <p:ext uri="{BB962C8B-B14F-4D97-AF65-F5344CB8AC3E}">
        <p14:creationId xmlns:p14="http://schemas.microsoft.com/office/powerpoint/2010/main" val="284119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4A93D4-74A3-4DBA-9CB6-DB56546045F3}"/>
              </a:ext>
            </a:extLst>
          </p:cNvPr>
          <p:cNvSpPr/>
          <p:nvPr/>
        </p:nvSpPr>
        <p:spPr>
          <a:xfrm>
            <a:off x="243408" y="-36512"/>
            <a:ext cx="6858000" cy="358816"/>
          </a:xfrm>
          <a:prstGeom prst="rect">
            <a:avLst/>
          </a:prstGeom>
        </p:spPr>
        <p:txBody>
          <a:bodyPr wrap="square">
            <a:spAutoFit/>
          </a:bodyPr>
          <a:lstStyle/>
          <a:p>
            <a:pPr>
              <a:lnSpc>
                <a:spcPct val="115000"/>
              </a:lnSpc>
              <a:spcAft>
                <a:spcPts val="10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What are Sources and Interpretations and how are they used in the exam?</a:t>
            </a:r>
          </a:p>
        </p:txBody>
      </p:sp>
      <p:sp>
        <p:nvSpPr>
          <p:cNvPr id="5" name="Rectangle 4">
            <a:extLst>
              <a:ext uri="{FF2B5EF4-FFF2-40B4-BE49-F238E27FC236}">
                <a16:creationId xmlns:a16="http://schemas.microsoft.com/office/drawing/2014/main" id="{442A258C-A6C4-4A82-80A5-EAD8C03F48C7}"/>
              </a:ext>
            </a:extLst>
          </p:cNvPr>
          <p:cNvSpPr/>
          <p:nvPr/>
        </p:nvSpPr>
        <p:spPr>
          <a:xfrm>
            <a:off x="0" y="181136"/>
            <a:ext cx="6858000"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exam asks you to analyse and evaluate both sources and interpretations, and you need different skills for each. </a:t>
            </a:r>
          </a:p>
        </p:txBody>
      </p:sp>
      <p:sp>
        <p:nvSpPr>
          <p:cNvPr id="6" name="Rectangle 5">
            <a:extLst>
              <a:ext uri="{FF2B5EF4-FFF2-40B4-BE49-F238E27FC236}">
                <a16:creationId xmlns:a16="http://schemas.microsoft.com/office/drawing/2014/main" id="{88816343-9663-457B-8034-FC2DC0910994}"/>
              </a:ext>
            </a:extLst>
          </p:cNvPr>
          <p:cNvSpPr/>
          <p:nvPr/>
        </p:nvSpPr>
        <p:spPr>
          <a:xfrm>
            <a:off x="72008" y="611560"/>
            <a:ext cx="3147814" cy="23442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Questions 1 and 3(a)</a:t>
            </a:r>
          </a:p>
          <a:p>
            <a:pPr>
              <a:lnSpc>
                <a:spcPct val="115000"/>
              </a:lnSpc>
              <a:spcAft>
                <a:spcPts val="1000"/>
              </a:spcAft>
            </a:pPr>
            <a:br>
              <a:rPr lang="en-GB" sz="1200" b="1"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Here you will be asked to look at sources. These sources could be propaganda posters, accounts from people at that time, photographs or any written or visual source that is from the period. As the sources are generated from that time it is helpful to think about the nature of the source, the origin, who produced it and the purpose for which it was produced. </a:t>
            </a:r>
          </a:p>
        </p:txBody>
      </p:sp>
      <p:sp>
        <p:nvSpPr>
          <p:cNvPr id="7" name="Rectangle 6">
            <a:extLst>
              <a:ext uri="{FF2B5EF4-FFF2-40B4-BE49-F238E27FC236}">
                <a16:creationId xmlns:a16="http://schemas.microsoft.com/office/drawing/2014/main" id="{A9519320-DAA7-49DD-B8A4-EB14F194EEDD}"/>
              </a:ext>
            </a:extLst>
          </p:cNvPr>
          <p:cNvSpPr/>
          <p:nvPr/>
        </p:nvSpPr>
        <p:spPr>
          <a:xfrm>
            <a:off x="3219822" y="611560"/>
            <a:ext cx="3638178" cy="242835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Questions 3(b), (c) and (d)</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Here you will be asked to read interpretations of a particular enquiry or event from two different historians. Unlike analysing sources, interpretations are written after the time period or the event. They are often written by historians or commentators who express their views and opinions about historical people, events and changes. As they are people’s views and judgements based on evidence there can be differences and sometimes clear disagreements, about what people think.</a:t>
            </a:r>
          </a:p>
        </p:txBody>
      </p:sp>
      <p:cxnSp>
        <p:nvCxnSpPr>
          <p:cNvPr id="8" name="Straight Connector 7">
            <a:extLst>
              <a:ext uri="{FF2B5EF4-FFF2-40B4-BE49-F238E27FC236}">
                <a16:creationId xmlns:a16="http://schemas.microsoft.com/office/drawing/2014/main" id="{D5E0C0D1-20A9-4808-9B59-DB7194DBFCF0}"/>
              </a:ext>
            </a:extLst>
          </p:cNvPr>
          <p:cNvCxnSpPr/>
          <p:nvPr/>
        </p:nvCxnSpPr>
        <p:spPr>
          <a:xfrm flipV="1">
            <a:off x="-27384" y="313184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30B8EDF6-A8DE-4A33-B418-8083932A16CA}"/>
              </a:ext>
            </a:extLst>
          </p:cNvPr>
          <p:cNvSpPr/>
          <p:nvPr/>
        </p:nvSpPr>
        <p:spPr>
          <a:xfrm>
            <a:off x="2362572" y="4211960"/>
            <a:ext cx="1714500" cy="517065"/>
          </a:xfrm>
          <a:prstGeom prst="rect">
            <a:avLst/>
          </a:prstGeom>
          <a:ln>
            <a:prstDash val="dash"/>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Hints and tips for examining sources. </a:t>
            </a:r>
          </a:p>
        </p:txBody>
      </p:sp>
      <p:sp>
        <p:nvSpPr>
          <p:cNvPr id="10" name="Rectangle 9">
            <a:extLst>
              <a:ext uri="{FF2B5EF4-FFF2-40B4-BE49-F238E27FC236}">
                <a16:creationId xmlns:a16="http://schemas.microsoft.com/office/drawing/2014/main" id="{95D5A559-69DB-4E32-A7D3-DA4FAFD4F276}"/>
              </a:ext>
            </a:extLst>
          </p:cNvPr>
          <p:cNvSpPr/>
          <p:nvPr/>
        </p:nvSpPr>
        <p:spPr>
          <a:xfrm>
            <a:off x="2172" y="3185303"/>
            <a:ext cx="2812986" cy="769441"/>
          </a:xfrm>
          <a:prstGeom prst="rect">
            <a:avLst/>
          </a:prstGeom>
        </p:spPr>
        <p:txBody>
          <a:bodyPr wrap="square">
            <a:spAutoFit/>
          </a:bodyPr>
          <a:lstStyle/>
          <a:p>
            <a:pPr>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Content: </a:t>
            </a:r>
            <a:r>
              <a:rPr lang="en-GB" sz="1100" dirty="0">
                <a:latin typeface="Calibri" panose="020F0502020204030204" pitchFamily="34" charset="0"/>
                <a:ea typeface="Calibri" panose="020F0502020204030204" pitchFamily="34" charset="0"/>
                <a:cs typeface="Times New Roman" panose="02020603050405020304" pitchFamily="18" charset="0"/>
              </a:rPr>
              <a:t>What information can you get directly from the source and its caption? It is important to spend time reading and studying source before you read the exam questions. </a:t>
            </a:r>
          </a:p>
        </p:txBody>
      </p:sp>
      <p:sp>
        <p:nvSpPr>
          <p:cNvPr id="11" name="Rectangle 10">
            <a:extLst>
              <a:ext uri="{FF2B5EF4-FFF2-40B4-BE49-F238E27FC236}">
                <a16:creationId xmlns:a16="http://schemas.microsoft.com/office/drawing/2014/main" id="{D7D71AB0-7CE3-4D8E-BFED-BF593B167181}"/>
              </a:ext>
            </a:extLst>
          </p:cNvPr>
          <p:cNvSpPr/>
          <p:nvPr/>
        </p:nvSpPr>
        <p:spPr>
          <a:xfrm>
            <a:off x="2996952" y="3155022"/>
            <a:ext cx="3586708" cy="600164"/>
          </a:xfrm>
          <a:prstGeom prst="rect">
            <a:avLst/>
          </a:prstGeom>
        </p:spPr>
        <p:txBody>
          <a:bodyPr wrap="square">
            <a:spAutoFit/>
          </a:bodyPr>
          <a:lstStyle/>
          <a:p>
            <a:pPr>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Bias: </a:t>
            </a:r>
            <a:r>
              <a:rPr lang="en-GB" sz="1100" dirty="0">
                <a:latin typeface="Calibri" panose="020F0502020204030204" pitchFamily="34" charset="0"/>
                <a:ea typeface="Calibri" panose="020F0502020204030204" pitchFamily="34" charset="0"/>
                <a:cs typeface="Times New Roman" panose="02020603050405020304" pitchFamily="18" charset="0"/>
              </a:rPr>
              <a:t>A source is still useful even if you think it is biased – it can be good for assessing people’s opinions of an event, for example. </a:t>
            </a:r>
          </a:p>
        </p:txBody>
      </p:sp>
      <p:sp>
        <p:nvSpPr>
          <p:cNvPr id="12" name="Rectangle 11">
            <a:extLst>
              <a:ext uri="{FF2B5EF4-FFF2-40B4-BE49-F238E27FC236}">
                <a16:creationId xmlns:a16="http://schemas.microsoft.com/office/drawing/2014/main" id="{CFFE27F4-95BB-4696-8682-B0262DB1AC68}"/>
              </a:ext>
            </a:extLst>
          </p:cNvPr>
          <p:cNvSpPr/>
          <p:nvPr/>
        </p:nvSpPr>
        <p:spPr>
          <a:xfrm>
            <a:off x="4303739" y="3707904"/>
            <a:ext cx="2509637" cy="1649682"/>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Language: </a:t>
            </a:r>
            <a:r>
              <a:rPr lang="en-GB" sz="1100" dirty="0">
                <a:latin typeface="Calibri" panose="020F0502020204030204" pitchFamily="34" charset="0"/>
                <a:ea typeface="Calibri" panose="020F0502020204030204" pitchFamily="34" charset="0"/>
                <a:cs typeface="Times New Roman" panose="02020603050405020304" pitchFamily="18" charset="0"/>
              </a:rPr>
              <a:t>In written sources, the author’s language should give you clues about whether they are biased or even unreliable. Using appropriate examples by quoting directly from the source will help you gain better marks. Language can also tell you about the purpose of a source. </a:t>
            </a:r>
          </a:p>
        </p:txBody>
      </p:sp>
      <p:sp>
        <p:nvSpPr>
          <p:cNvPr id="13" name="Rectangle 12">
            <a:extLst>
              <a:ext uri="{FF2B5EF4-FFF2-40B4-BE49-F238E27FC236}">
                <a16:creationId xmlns:a16="http://schemas.microsoft.com/office/drawing/2014/main" id="{75CEDE59-CE93-4E94-95C6-6613C0F3A819}"/>
              </a:ext>
            </a:extLst>
          </p:cNvPr>
          <p:cNvSpPr/>
          <p:nvPr/>
        </p:nvSpPr>
        <p:spPr>
          <a:xfrm>
            <a:off x="13433" y="4067944"/>
            <a:ext cx="2122472" cy="1455014"/>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Selection: </a:t>
            </a:r>
            <a:r>
              <a:rPr lang="en-GB" sz="1100" dirty="0">
                <a:latin typeface="Calibri" panose="020F0502020204030204" pitchFamily="34" charset="0"/>
                <a:ea typeface="Calibri" panose="020F0502020204030204" pitchFamily="34" charset="0"/>
                <a:cs typeface="Times New Roman" panose="02020603050405020304" pitchFamily="18" charset="0"/>
              </a:rPr>
              <a:t>What has the author / artist chosen to include? What have they chosen to leave out? It’s important to consider both of these when you are thinking about reliability, usefulness and purpose in a source.</a:t>
            </a:r>
          </a:p>
        </p:txBody>
      </p:sp>
      <p:sp>
        <p:nvSpPr>
          <p:cNvPr id="14" name="Rectangle 13">
            <a:extLst>
              <a:ext uri="{FF2B5EF4-FFF2-40B4-BE49-F238E27FC236}">
                <a16:creationId xmlns:a16="http://schemas.microsoft.com/office/drawing/2014/main" id="{0F4A17C9-B753-4AEB-A31F-A5DF08DE546F}"/>
              </a:ext>
            </a:extLst>
          </p:cNvPr>
          <p:cNvSpPr/>
          <p:nvPr/>
        </p:nvSpPr>
        <p:spPr>
          <a:xfrm>
            <a:off x="13432" y="5601335"/>
            <a:ext cx="2623479" cy="769441"/>
          </a:xfrm>
          <a:prstGeom prst="rect">
            <a:avLst/>
          </a:prstGeom>
        </p:spPr>
        <p:txBody>
          <a:bodyPr wrap="square">
            <a:spAutoFit/>
          </a:bodyPr>
          <a:lstStyle/>
          <a:p>
            <a:pPr>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Purpose: </a:t>
            </a:r>
            <a:r>
              <a:rPr lang="en-GB" sz="1100" dirty="0">
                <a:latin typeface="Calibri" panose="020F0502020204030204" pitchFamily="34" charset="0"/>
                <a:ea typeface="Calibri" panose="020F0502020204030204" pitchFamily="34" charset="0"/>
                <a:cs typeface="Times New Roman" panose="02020603050405020304" pitchFamily="18" charset="0"/>
              </a:rPr>
              <a:t>the reason the source was created could be one of the questions itself, but this will also help you to assess its reliability and usefulness.</a:t>
            </a:r>
          </a:p>
        </p:txBody>
      </p:sp>
      <p:sp>
        <p:nvSpPr>
          <p:cNvPr id="15" name="Rectangle 14">
            <a:extLst>
              <a:ext uri="{FF2B5EF4-FFF2-40B4-BE49-F238E27FC236}">
                <a16:creationId xmlns:a16="http://schemas.microsoft.com/office/drawing/2014/main" id="{B434A3F6-09F4-4D2E-83CA-C60B7031B0FD}"/>
              </a:ext>
            </a:extLst>
          </p:cNvPr>
          <p:cNvSpPr/>
          <p:nvPr/>
        </p:nvSpPr>
        <p:spPr>
          <a:xfrm>
            <a:off x="4424177" y="5508104"/>
            <a:ext cx="2173175" cy="938719"/>
          </a:xfrm>
          <a:prstGeom prst="rect">
            <a:avLst/>
          </a:prstGeom>
        </p:spPr>
        <p:txBody>
          <a:bodyPr wrap="square">
            <a:spAutoFit/>
          </a:bodyPr>
          <a:lstStyle/>
          <a:p>
            <a:pPr>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Origins: </a:t>
            </a:r>
            <a:r>
              <a:rPr lang="en-GB" sz="1100" dirty="0">
                <a:latin typeface="Calibri" panose="020F0502020204030204" pitchFamily="34" charset="0"/>
                <a:ea typeface="Calibri" panose="020F0502020204030204" pitchFamily="34" charset="0"/>
                <a:cs typeface="Times New Roman" panose="02020603050405020304" pitchFamily="18" charset="0"/>
              </a:rPr>
              <a:t>The caption should tell you who produced the source and when. The origin will help you assess its reliability, usefulness and purpose. </a:t>
            </a:r>
          </a:p>
        </p:txBody>
      </p:sp>
      <p:sp>
        <p:nvSpPr>
          <p:cNvPr id="16" name="Rectangle 15">
            <a:extLst>
              <a:ext uri="{FF2B5EF4-FFF2-40B4-BE49-F238E27FC236}">
                <a16:creationId xmlns:a16="http://schemas.microsoft.com/office/drawing/2014/main" id="{87EBC7E6-21C4-4351-A9E5-5A02FE489597}"/>
              </a:ext>
            </a:extLst>
          </p:cNvPr>
          <p:cNvSpPr/>
          <p:nvPr/>
        </p:nvSpPr>
        <p:spPr>
          <a:xfrm>
            <a:off x="-34977" y="6444208"/>
            <a:ext cx="6056265" cy="276999"/>
          </a:xfrm>
          <a:prstGeom prst="rect">
            <a:avLst/>
          </a:prstGeom>
        </p:spPr>
        <p:txBody>
          <a:bodyPr wrap="square">
            <a:spAutoFit/>
          </a:bodyPr>
          <a:lstStyle/>
          <a:p>
            <a:r>
              <a:rPr lang="en-GB" sz="1200" b="1" u="sng"/>
              <a:t>Hints and tips for analysing and evaluating interpretations</a:t>
            </a:r>
          </a:p>
        </p:txBody>
      </p:sp>
      <p:cxnSp>
        <p:nvCxnSpPr>
          <p:cNvPr id="17" name="Straight Connector 16">
            <a:extLst>
              <a:ext uri="{FF2B5EF4-FFF2-40B4-BE49-F238E27FC236}">
                <a16:creationId xmlns:a16="http://schemas.microsoft.com/office/drawing/2014/main" id="{4471BE0B-C01C-4CCE-9D7E-7F0DEF3D6D02}"/>
              </a:ext>
            </a:extLst>
          </p:cNvPr>
          <p:cNvCxnSpPr/>
          <p:nvPr/>
        </p:nvCxnSpPr>
        <p:spPr>
          <a:xfrm flipV="1">
            <a:off x="-27384" y="6492800"/>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702DD7C-8BFF-4247-AC1B-F250A2B17460}"/>
              </a:ext>
            </a:extLst>
          </p:cNvPr>
          <p:cNvCxnSpPr/>
          <p:nvPr/>
        </p:nvCxnSpPr>
        <p:spPr>
          <a:xfrm flipH="1" flipV="1">
            <a:off x="2276872" y="3954744"/>
            <a:ext cx="360039" cy="257216"/>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195BED5-00D6-458A-805D-9072156FD149}"/>
              </a:ext>
            </a:extLst>
          </p:cNvPr>
          <p:cNvCxnSpPr/>
          <p:nvPr/>
        </p:nvCxnSpPr>
        <p:spPr>
          <a:xfrm flipH="1" flipV="1">
            <a:off x="3429000" y="3707904"/>
            <a:ext cx="13692" cy="504056"/>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9B7031E9-2A03-4322-82AA-F3DEB45D0942}"/>
              </a:ext>
            </a:extLst>
          </p:cNvPr>
          <p:cNvCxnSpPr/>
          <p:nvPr/>
        </p:nvCxnSpPr>
        <p:spPr>
          <a:xfrm flipV="1">
            <a:off x="4087715" y="3954744"/>
            <a:ext cx="322890" cy="25721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311B8C73-701F-477E-8639-3D348BB69C4D}"/>
              </a:ext>
            </a:extLst>
          </p:cNvPr>
          <p:cNvCxnSpPr/>
          <p:nvPr/>
        </p:nvCxnSpPr>
        <p:spPr>
          <a:xfrm>
            <a:off x="4056534" y="4729025"/>
            <a:ext cx="452586" cy="87231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A92C73BA-0178-4614-9862-4051E0C3E83E}"/>
              </a:ext>
            </a:extLst>
          </p:cNvPr>
          <p:cNvCxnSpPr>
            <a:cxnSpLocks/>
            <a:stCxn id="9" idx="2"/>
          </p:cNvCxnSpPr>
          <p:nvPr/>
        </p:nvCxnSpPr>
        <p:spPr>
          <a:xfrm>
            <a:off x="3219822" y="4729025"/>
            <a:ext cx="0" cy="463171"/>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26A8CC1-28F1-4255-B233-26A8AA663B27}"/>
              </a:ext>
            </a:extLst>
          </p:cNvPr>
          <p:cNvCxnSpPr/>
          <p:nvPr/>
        </p:nvCxnSpPr>
        <p:spPr>
          <a:xfrm flipH="1">
            <a:off x="1988840" y="4729025"/>
            <a:ext cx="648071" cy="87231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2A161587-2BB8-481E-888A-E31FE8F6E0A3}"/>
              </a:ext>
            </a:extLst>
          </p:cNvPr>
          <p:cNvCxnSpPr/>
          <p:nvPr/>
        </p:nvCxnSpPr>
        <p:spPr>
          <a:xfrm flipH="1">
            <a:off x="1844824" y="4499992"/>
            <a:ext cx="506358"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3" name="Table 32">
            <a:extLst>
              <a:ext uri="{FF2B5EF4-FFF2-40B4-BE49-F238E27FC236}">
                <a16:creationId xmlns:a16="http://schemas.microsoft.com/office/drawing/2014/main" id="{D2C86E42-E73D-406E-8E94-58AF61DD7403}"/>
              </a:ext>
            </a:extLst>
          </p:cNvPr>
          <p:cNvGraphicFramePr>
            <a:graphicFrameLocks noGrp="1"/>
          </p:cNvGraphicFramePr>
          <p:nvPr>
            <p:extLst>
              <p:ext uri="{D42A27DB-BD31-4B8C-83A1-F6EECF244321}">
                <p14:modId xmlns:p14="http://schemas.microsoft.com/office/powerpoint/2010/main" val="1895639431"/>
              </p:ext>
            </p:extLst>
          </p:nvPr>
        </p:nvGraphicFramePr>
        <p:xfrm>
          <a:off x="74398" y="6691332"/>
          <a:ext cx="6738977" cy="2499106"/>
        </p:xfrm>
        <a:graphic>
          <a:graphicData uri="http://schemas.openxmlformats.org/drawingml/2006/table">
            <a:tbl>
              <a:tblPr firstRow="1" firstCol="1" bandRow="1">
                <a:tableStyleId>{5940675A-B579-460E-94D1-54222C63F5DA}</a:tableStyleId>
              </a:tblPr>
              <a:tblGrid>
                <a:gridCol w="2245905">
                  <a:extLst>
                    <a:ext uri="{9D8B030D-6E8A-4147-A177-3AD203B41FA5}">
                      <a16:colId xmlns:a16="http://schemas.microsoft.com/office/drawing/2014/main" val="1365784463"/>
                    </a:ext>
                  </a:extLst>
                </a:gridCol>
                <a:gridCol w="2246536">
                  <a:extLst>
                    <a:ext uri="{9D8B030D-6E8A-4147-A177-3AD203B41FA5}">
                      <a16:colId xmlns:a16="http://schemas.microsoft.com/office/drawing/2014/main" val="2001033575"/>
                    </a:ext>
                  </a:extLst>
                </a:gridCol>
                <a:gridCol w="2246536">
                  <a:extLst>
                    <a:ext uri="{9D8B030D-6E8A-4147-A177-3AD203B41FA5}">
                      <a16:colId xmlns:a16="http://schemas.microsoft.com/office/drawing/2014/main" val="862021049"/>
                    </a:ext>
                  </a:extLst>
                </a:gridCol>
              </a:tblGrid>
              <a:tr h="196432">
                <a:tc>
                  <a:txBody>
                    <a:bodyPr/>
                    <a:lstStyle/>
                    <a:p>
                      <a:pPr>
                        <a:lnSpc>
                          <a:spcPct val="115000"/>
                        </a:lnSpc>
                        <a:spcAft>
                          <a:spcPts val="0"/>
                        </a:spcAft>
                      </a:pPr>
                      <a:r>
                        <a:rPr lang="en-GB" sz="1200">
                          <a:effectLst/>
                        </a:rPr>
                        <a:t>How complete?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tc>
                  <a:txBody>
                    <a:bodyPr/>
                    <a:lstStyle/>
                    <a:p>
                      <a:pPr>
                        <a:lnSpc>
                          <a:spcPct val="115000"/>
                        </a:lnSpc>
                        <a:spcAft>
                          <a:spcPts val="0"/>
                        </a:spcAft>
                      </a:pPr>
                      <a:r>
                        <a:rPr lang="en-GB" sz="1200">
                          <a:effectLst/>
                        </a:rPr>
                        <a:t>How objective?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tc>
                  <a:txBody>
                    <a:bodyPr/>
                    <a:lstStyle/>
                    <a:p>
                      <a:pPr>
                        <a:lnSpc>
                          <a:spcPct val="115000"/>
                        </a:lnSpc>
                        <a:spcAft>
                          <a:spcPts val="0"/>
                        </a:spcAft>
                      </a:pPr>
                      <a:r>
                        <a:rPr lang="en-GB" sz="1200">
                          <a:effectLst/>
                        </a:rPr>
                        <a:t>What is the chosen emphasis?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extLst>
                  <a:ext uri="{0D108BD9-81ED-4DB2-BD59-A6C34878D82A}">
                    <a16:rowId xmlns:a16="http://schemas.microsoft.com/office/drawing/2014/main" val="2268800392"/>
                  </a:ext>
                </a:extLst>
              </a:tr>
              <a:tr h="2048523">
                <a:tc>
                  <a:txBody>
                    <a:bodyPr/>
                    <a:lstStyle/>
                    <a:p>
                      <a:pPr>
                        <a:lnSpc>
                          <a:spcPct val="115000"/>
                        </a:lnSpc>
                        <a:spcAft>
                          <a:spcPts val="0"/>
                        </a:spcAft>
                      </a:pPr>
                      <a:r>
                        <a:rPr lang="en-GB" sz="1200">
                          <a:effectLst/>
                        </a:rPr>
                        <a:t>The interpretations can be different because they are concerned with finding out about different aspects of the enquiry and may cover different ground. Sometimes, historians set out to look at one aspect specifically, whereas others may want to look at related issues in a broader sense.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tc>
                  <a:txBody>
                    <a:bodyPr/>
                    <a:lstStyle/>
                    <a:p>
                      <a:pPr>
                        <a:lnSpc>
                          <a:spcPct val="115000"/>
                        </a:lnSpc>
                        <a:spcAft>
                          <a:spcPts val="0"/>
                        </a:spcAft>
                      </a:pPr>
                      <a:r>
                        <a:rPr lang="en-GB" sz="1200">
                          <a:effectLst/>
                        </a:rPr>
                        <a:t>Historians can hold different views because they come from a particular school of thought. Therefore, their questions and answers are shaped by their wider views of society and how it works and has worked in the past. This can have an important impact on the judgements and opinions they hold about historical matters.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tc>
                  <a:txBody>
                    <a:bodyPr/>
                    <a:lstStyle/>
                    <a:p>
                      <a:pPr>
                        <a:lnSpc>
                          <a:spcPct val="115000"/>
                        </a:lnSpc>
                        <a:spcAft>
                          <a:spcPts val="0"/>
                        </a:spcAft>
                      </a:pPr>
                      <a:r>
                        <a:rPr lang="en-GB" sz="1200" dirty="0">
                          <a:effectLst/>
                        </a:rPr>
                        <a:t>Sometimes, historians use the same sources but reach different views because they place a different level of importance on the same evidence. They may have access to the same material sources as each other, but will draw different conclusions about the significance of that evidence.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extLst>
                  <a:ext uri="{0D108BD9-81ED-4DB2-BD59-A6C34878D82A}">
                    <a16:rowId xmlns:a16="http://schemas.microsoft.com/office/drawing/2014/main" val="17495839"/>
                  </a:ext>
                </a:extLst>
              </a:tr>
            </a:tbl>
          </a:graphicData>
        </a:graphic>
      </p:graphicFrame>
      <p:sp>
        <p:nvSpPr>
          <p:cNvPr id="34" name="Slide Number Placeholder 33">
            <a:extLst>
              <a:ext uri="{FF2B5EF4-FFF2-40B4-BE49-F238E27FC236}">
                <a16:creationId xmlns:a16="http://schemas.microsoft.com/office/drawing/2014/main" id="{77C8542A-455F-4355-A5AF-A88E3CCB2CD6}"/>
              </a:ext>
            </a:extLst>
          </p:cNvPr>
          <p:cNvSpPr>
            <a:spLocks noGrp="1"/>
          </p:cNvSpPr>
          <p:nvPr>
            <p:ph type="sldNum" sz="quarter" idx="12"/>
          </p:nvPr>
        </p:nvSpPr>
        <p:spPr/>
        <p:txBody>
          <a:bodyPr/>
          <a:lstStyle/>
          <a:p>
            <a:fld id="{5819A377-BB9A-4097-BC5F-23F0FB64397F}" type="slidenum">
              <a:rPr lang="en-GB" smtClean="0"/>
              <a:t>3</a:t>
            </a:fld>
            <a:endParaRPr lang="en-GB"/>
          </a:p>
        </p:txBody>
      </p:sp>
    </p:spTree>
    <p:extLst>
      <p:ext uri="{BB962C8B-B14F-4D97-AF65-F5344CB8AC3E}">
        <p14:creationId xmlns:p14="http://schemas.microsoft.com/office/powerpoint/2010/main" val="3818764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A9883-BB10-4730-AE02-5AC818028254}"/>
              </a:ext>
            </a:extLst>
          </p:cNvPr>
          <p:cNvSpPr/>
          <p:nvPr/>
        </p:nvSpPr>
        <p:spPr>
          <a:xfrm>
            <a:off x="1340768" y="-36512"/>
            <a:ext cx="4824536"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were the Jewish persecuted against?</a:t>
            </a:r>
          </a:p>
        </p:txBody>
      </p:sp>
      <p:sp>
        <p:nvSpPr>
          <p:cNvPr id="5" name="Rectangle 4">
            <a:extLst>
              <a:ext uri="{FF2B5EF4-FFF2-40B4-BE49-F238E27FC236}">
                <a16:creationId xmlns:a16="http://schemas.microsoft.com/office/drawing/2014/main" id="{4D9FC27A-EC36-48A9-8623-12B40DD5F104}"/>
              </a:ext>
            </a:extLst>
          </p:cNvPr>
          <p:cNvSpPr/>
          <p:nvPr/>
        </p:nvSpPr>
        <p:spPr>
          <a:xfrm>
            <a:off x="0" y="251520"/>
            <a:ext cx="6858000"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persecution of the Jewish community in Germany escalated throughout this period. It began with an attack on Jewish businesses and the removal of Jewish people from their jobs.</a:t>
            </a:r>
          </a:p>
        </p:txBody>
      </p:sp>
      <p:sp>
        <p:nvSpPr>
          <p:cNvPr id="6" name="Rectangle 5">
            <a:extLst>
              <a:ext uri="{FF2B5EF4-FFF2-40B4-BE49-F238E27FC236}">
                <a16:creationId xmlns:a16="http://schemas.microsoft.com/office/drawing/2014/main" id="{29DE1314-E3CE-4059-935A-77EBCE0D3B0E}"/>
              </a:ext>
            </a:extLst>
          </p:cNvPr>
          <p:cNvSpPr/>
          <p:nvPr/>
        </p:nvSpPr>
        <p:spPr>
          <a:xfrm>
            <a:off x="692696" y="1475656"/>
            <a:ext cx="1570484" cy="517065"/>
          </a:xfrm>
          <a:prstGeom prst="rect">
            <a:avLst/>
          </a:prstGeom>
          <a:ln>
            <a:prstDash val="dashDot"/>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Reasons why Jews were persecuted</a:t>
            </a:r>
          </a:p>
        </p:txBody>
      </p:sp>
      <p:sp>
        <p:nvSpPr>
          <p:cNvPr id="7" name="Rectangle 6">
            <a:extLst>
              <a:ext uri="{FF2B5EF4-FFF2-40B4-BE49-F238E27FC236}">
                <a16:creationId xmlns:a16="http://schemas.microsoft.com/office/drawing/2014/main" id="{567088C6-9C19-40BF-B4B1-DEBB5DD0256E}"/>
              </a:ext>
            </a:extLst>
          </p:cNvPr>
          <p:cNvSpPr/>
          <p:nvPr/>
        </p:nvSpPr>
        <p:spPr>
          <a:xfrm>
            <a:off x="2292181" y="712162"/>
            <a:ext cx="1714500" cy="729430"/>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Associated with communism (Karl Marx was Jewish).</a:t>
            </a:r>
          </a:p>
        </p:txBody>
      </p:sp>
      <p:sp>
        <p:nvSpPr>
          <p:cNvPr id="8" name="Rectangle 7">
            <a:extLst>
              <a:ext uri="{FF2B5EF4-FFF2-40B4-BE49-F238E27FC236}">
                <a16:creationId xmlns:a16="http://schemas.microsoft.com/office/drawing/2014/main" id="{86F6F845-0B88-4010-8389-09150354E9D6}"/>
              </a:ext>
            </a:extLst>
          </p:cNvPr>
          <p:cNvSpPr/>
          <p:nvPr/>
        </p:nvSpPr>
        <p:spPr>
          <a:xfrm>
            <a:off x="652467" y="2216047"/>
            <a:ext cx="1512168" cy="941796"/>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Jealous of their success – many Jews were professionals or owned businesses.</a:t>
            </a:r>
          </a:p>
        </p:txBody>
      </p:sp>
      <p:sp>
        <p:nvSpPr>
          <p:cNvPr id="9" name="Rectangle 8">
            <a:extLst>
              <a:ext uri="{FF2B5EF4-FFF2-40B4-BE49-F238E27FC236}">
                <a16:creationId xmlns:a16="http://schemas.microsoft.com/office/drawing/2014/main" id="{AC7A78C2-8F76-4F2E-A2D9-DE29610BC957}"/>
              </a:ext>
            </a:extLst>
          </p:cNvPr>
          <p:cNvSpPr/>
          <p:nvPr/>
        </p:nvSpPr>
        <p:spPr>
          <a:xfrm>
            <a:off x="23617" y="662222"/>
            <a:ext cx="2066000" cy="51706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Used as scapegoats for Germany’s problems.</a:t>
            </a:r>
          </a:p>
        </p:txBody>
      </p:sp>
      <p:sp>
        <p:nvSpPr>
          <p:cNvPr id="10" name="Rectangle 9">
            <a:extLst>
              <a:ext uri="{FF2B5EF4-FFF2-40B4-BE49-F238E27FC236}">
                <a16:creationId xmlns:a16="http://schemas.microsoft.com/office/drawing/2014/main" id="{CFD43008-3CDB-4BD5-8780-BAC7401EC668}"/>
              </a:ext>
            </a:extLst>
          </p:cNvPr>
          <p:cNvSpPr/>
          <p:nvPr/>
        </p:nvSpPr>
        <p:spPr>
          <a:xfrm>
            <a:off x="-2212" y="1751248"/>
            <a:ext cx="888366" cy="941796"/>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Suspicious of a different religion.</a:t>
            </a:r>
          </a:p>
        </p:txBody>
      </p:sp>
      <p:sp>
        <p:nvSpPr>
          <p:cNvPr id="11" name="Rectangle 10">
            <a:extLst>
              <a:ext uri="{FF2B5EF4-FFF2-40B4-BE49-F238E27FC236}">
                <a16:creationId xmlns:a16="http://schemas.microsoft.com/office/drawing/2014/main" id="{71A515DE-F7B4-42B0-A9DD-2BC8007A60F8}"/>
              </a:ext>
            </a:extLst>
          </p:cNvPr>
          <p:cNvSpPr/>
          <p:nvPr/>
        </p:nvSpPr>
        <p:spPr>
          <a:xfrm>
            <a:off x="2164636" y="1636837"/>
            <a:ext cx="1573254" cy="1578894"/>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Blamed for Germany’s defeat in First World War and the Treaty of Versailles (especially as some politicians involved were Jewish).</a:t>
            </a:r>
          </a:p>
        </p:txBody>
      </p:sp>
      <p:cxnSp>
        <p:nvCxnSpPr>
          <p:cNvPr id="13" name="Straight Connector 12">
            <a:extLst>
              <a:ext uri="{FF2B5EF4-FFF2-40B4-BE49-F238E27FC236}">
                <a16:creationId xmlns:a16="http://schemas.microsoft.com/office/drawing/2014/main" id="{6CEC35C0-0C35-42CA-88C7-295D5BFDD426}"/>
              </a:ext>
            </a:extLst>
          </p:cNvPr>
          <p:cNvCxnSpPr>
            <a:endCxn id="9" idx="2"/>
          </p:cNvCxnSpPr>
          <p:nvPr/>
        </p:nvCxnSpPr>
        <p:spPr>
          <a:xfrm flipH="1" flipV="1">
            <a:off x="1056617" y="1179287"/>
            <a:ext cx="263762" cy="26230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A127E50B-A533-4C80-856E-884E34004DC3}"/>
              </a:ext>
            </a:extLst>
          </p:cNvPr>
          <p:cNvCxnSpPr>
            <a:endCxn id="7" idx="1"/>
          </p:cNvCxnSpPr>
          <p:nvPr/>
        </p:nvCxnSpPr>
        <p:spPr>
          <a:xfrm flipV="1">
            <a:off x="1844824" y="1076877"/>
            <a:ext cx="447357" cy="36471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B237903-9AEF-477D-98B7-0E801EAC9519}"/>
              </a:ext>
            </a:extLst>
          </p:cNvPr>
          <p:cNvCxnSpPr/>
          <p:nvPr/>
        </p:nvCxnSpPr>
        <p:spPr>
          <a:xfrm flipH="1">
            <a:off x="564295" y="1614316"/>
            <a:ext cx="180020" cy="183791"/>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BED6773-D5BC-4D99-8376-97CC603F0DE1}"/>
              </a:ext>
            </a:extLst>
          </p:cNvPr>
          <p:cNvCxnSpPr/>
          <p:nvPr/>
        </p:nvCxnSpPr>
        <p:spPr>
          <a:xfrm>
            <a:off x="1310822" y="1992721"/>
            <a:ext cx="29946" cy="34703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8823BC4-32AD-4CF7-A1B0-AE11E2459D79}"/>
              </a:ext>
            </a:extLst>
          </p:cNvPr>
          <p:cNvCxnSpPr/>
          <p:nvPr/>
        </p:nvCxnSpPr>
        <p:spPr>
          <a:xfrm>
            <a:off x="2204864" y="1589989"/>
            <a:ext cx="463737" cy="74929"/>
          </a:xfrm>
          <a:prstGeom prst="line">
            <a:avLst/>
          </a:prstGeom>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946EF696-FF65-482B-B715-032F0A6887BD}"/>
              </a:ext>
            </a:extLst>
          </p:cNvPr>
          <p:cNvSpPr/>
          <p:nvPr/>
        </p:nvSpPr>
        <p:spPr>
          <a:xfrm>
            <a:off x="4436694" y="1274251"/>
            <a:ext cx="1642492" cy="941796"/>
          </a:xfrm>
          <a:prstGeom prst="rect">
            <a:avLst/>
          </a:prstGeom>
          <a:ln>
            <a:solidFill>
              <a:schemeClr val="tx1"/>
            </a:solidFill>
            <a:prstDash val="dashDot"/>
          </a:ln>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Reasons why most non-Jewish German people let the persecution happen</a:t>
            </a:r>
          </a:p>
        </p:txBody>
      </p:sp>
      <p:sp>
        <p:nvSpPr>
          <p:cNvPr id="23" name="Rectangle 22">
            <a:extLst>
              <a:ext uri="{FF2B5EF4-FFF2-40B4-BE49-F238E27FC236}">
                <a16:creationId xmlns:a16="http://schemas.microsoft.com/office/drawing/2014/main" id="{3D639090-4F49-4AFB-891D-B918F74662BE}"/>
              </a:ext>
            </a:extLst>
          </p:cNvPr>
          <p:cNvSpPr/>
          <p:nvPr/>
        </p:nvSpPr>
        <p:spPr>
          <a:xfrm>
            <a:off x="3938061" y="595595"/>
            <a:ext cx="2919939" cy="51706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Long – standing distrust of Jewish people – a common belief across Europe.</a:t>
            </a:r>
          </a:p>
        </p:txBody>
      </p:sp>
      <p:sp>
        <p:nvSpPr>
          <p:cNvPr id="24" name="Rectangle 23">
            <a:extLst>
              <a:ext uri="{FF2B5EF4-FFF2-40B4-BE49-F238E27FC236}">
                <a16:creationId xmlns:a16="http://schemas.microsoft.com/office/drawing/2014/main" id="{CE856040-BCF0-458A-B418-F4C534CAB8A6}"/>
              </a:ext>
            </a:extLst>
          </p:cNvPr>
          <p:cNvSpPr/>
          <p:nvPr/>
        </p:nvSpPr>
        <p:spPr>
          <a:xfrm>
            <a:off x="3629726" y="2339752"/>
            <a:ext cx="1455458" cy="729430"/>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influence of Nazi anti-Semitic propaganda</a:t>
            </a:r>
          </a:p>
        </p:txBody>
      </p:sp>
      <p:sp>
        <p:nvSpPr>
          <p:cNvPr id="25" name="Rectangle 24">
            <a:extLst>
              <a:ext uri="{FF2B5EF4-FFF2-40B4-BE49-F238E27FC236}">
                <a16:creationId xmlns:a16="http://schemas.microsoft.com/office/drawing/2014/main" id="{765E5FD4-EA7D-48EA-8CA4-D9712CC0615C}"/>
              </a:ext>
            </a:extLst>
          </p:cNvPr>
          <p:cNvSpPr/>
          <p:nvPr/>
        </p:nvSpPr>
        <p:spPr>
          <a:xfrm>
            <a:off x="5257940" y="2339752"/>
            <a:ext cx="1463162" cy="729430"/>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fear of the Gestapo and the SS if they did speak out</a:t>
            </a:r>
          </a:p>
        </p:txBody>
      </p:sp>
      <p:sp>
        <p:nvSpPr>
          <p:cNvPr id="34" name="Rectangle 33">
            <a:extLst>
              <a:ext uri="{FF2B5EF4-FFF2-40B4-BE49-F238E27FC236}">
                <a16:creationId xmlns:a16="http://schemas.microsoft.com/office/drawing/2014/main" id="{803AC2A6-18A4-4E8B-948B-0C67CBF37FE9}"/>
              </a:ext>
            </a:extLst>
          </p:cNvPr>
          <p:cNvSpPr/>
          <p:nvPr/>
        </p:nvSpPr>
        <p:spPr>
          <a:xfrm>
            <a:off x="69306" y="3491880"/>
            <a:ext cx="2861796" cy="40324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7" name="Straight Connector 26">
            <a:extLst>
              <a:ext uri="{FF2B5EF4-FFF2-40B4-BE49-F238E27FC236}">
                <a16:creationId xmlns:a16="http://schemas.microsoft.com/office/drawing/2014/main" id="{A47CE844-376F-41A7-B3A4-ED55747625BA}"/>
              </a:ext>
            </a:extLst>
          </p:cNvPr>
          <p:cNvCxnSpPr>
            <a:stCxn id="22" idx="0"/>
          </p:cNvCxnSpPr>
          <p:nvPr/>
        </p:nvCxnSpPr>
        <p:spPr>
          <a:xfrm flipV="1">
            <a:off x="5257940" y="960311"/>
            <a:ext cx="0" cy="313940"/>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3D77E16D-069A-41B1-9A83-F34C6311644F}"/>
              </a:ext>
            </a:extLst>
          </p:cNvPr>
          <p:cNvCxnSpPr/>
          <p:nvPr/>
        </p:nvCxnSpPr>
        <p:spPr>
          <a:xfrm flipH="1">
            <a:off x="4357455" y="2216047"/>
            <a:ext cx="511705" cy="210237"/>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5EBB2EFE-5849-40F9-933D-A865BA07FA48}"/>
              </a:ext>
            </a:extLst>
          </p:cNvPr>
          <p:cNvCxnSpPr/>
          <p:nvPr/>
        </p:nvCxnSpPr>
        <p:spPr>
          <a:xfrm>
            <a:off x="5488725" y="2216047"/>
            <a:ext cx="216024" cy="210237"/>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935B40-4CAF-40B1-BA51-424F3E1C1222}"/>
              </a:ext>
            </a:extLst>
          </p:cNvPr>
          <p:cNvCxnSpPr/>
          <p:nvPr/>
        </p:nvCxnSpPr>
        <p:spPr>
          <a:xfrm flipV="1">
            <a:off x="-27384" y="3203848"/>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07579354-453D-4976-9F4E-B83FB94E8ACD}"/>
              </a:ext>
            </a:extLst>
          </p:cNvPr>
          <p:cNvSpPr/>
          <p:nvPr/>
        </p:nvSpPr>
        <p:spPr>
          <a:xfrm>
            <a:off x="-41796" y="3187181"/>
            <a:ext cx="1366913" cy="304699"/>
          </a:xfrm>
          <a:prstGeom prst="rect">
            <a:avLst/>
          </a:prstGeom>
        </p:spPr>
        <p:txBody>
          <a:bodyPr wrap="non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Jewish businesses </a:t>
            </a:r>
          </a:p>
        </p:txBody>
      </p:sp>
      <p:cxnSp>
        <p:nvCxnSpPr>
          <p:cNvPr id="36" name="Straight Connector 35">
            <a:extLst>
              <a:ext uri="{FF2B5EF4-FFF2-40B4-BE49-F238E27FC236}">
                <a16:creationId xmlns:a16="http://schemas.microsoft.com/office/drawing/2014/main" id="{92D1C04E-F345-4486-B828-517D3A404A71}"/>
              </a:ext>
            </a:extLst>
          </p:cNvPr>
          <p:cNvCxnSpPr>
            <a:cxnSpLocks/>
          </p:cNvCxnSpPr>
          <p:nvPr/>
        </p:nvCxnSpPr>
        <p:spPr>
          <a:xfrm>
            <a:off x="1412776" y="3491880"/>
            <a:ext cx="0" cy="3423079"/>
          </a:xfrm>
          <a:prstGeom prst="line">
            <a:avLst/>
          </a:prstGeom>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DA75B947-4521-4A58-9C47-16286E076A06}"/>
              </a:ext>
            </a:extLst>
          </p:cNvPr>
          <p:cNvSpPr/>
          <p:nvPr/>
        </p:nvSpPr>
        <p:spPr>
          <a:xfrm>
            <a:off x="1404522" y="3491880"/>
            <a:ext cx="1435745" cy="1791260"/>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1933</a:t>
            </a:r>
            <a:r>
              <a:rPr lang="en-GB" sz="1200" dirty="0">
                <a:latin typeface="Calibri" panose="020F0502020204030204" pitchFamily="34" charset="0"/>
                <a:ea typeface="Calibri" panose="020F0502020204030204" pitchFamily="34" charset="0"/>
                <a:cs typeface="Times New Roman" panose="02020603050405020304" pitchFamily="18" charset="0"/>
              </a:rPr>
              <a:t> The SA organised a one – day boycott of Jewish shops. They painted a yellow star on doors an discouraged people from going inside.</a:t>
            </a:r>
          </a:p>
        </p:txBody>
      </p:sp>
      <p:sp>
        <p:nvSpPr>
          <p:cNvPr id="39" name="Rectangle 38">
            <a:extLst>
              <a:ext uri="{FF2B5EF4-FFF2-40B4-BE49-F238E27FC236}">
                <a16:creationId xmlns:a16="http://schemas.microsoft.com/office/drawing/2014/main" id="{119F6F94-C442-4C1F-950E-335312203D05}"/>
              </a:ext>
            </a:extLst>
          </p:cNvPr>
          <p:cNvSpPr/>
          <p:nvPr/>
        </p:nvSpPr>
        <p:spPr>
          <a:xfrm>
            <a:off x="30212" y="4557365"/>
            <a:ext cx="1526580" cy="729430"/>
          </a:xfrm>
          <a:prstGeom prst="rect">
            <a:avLst/>
          </a:prstGeom>
        </p:spPr>
        <p:txBody>
          <a:bodyPr wrap="square">
            <a:spAutoFit/>
          </a:bodyPr>
          <a:lstStyle/>
          <a:p>
            <a:pPr>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1937</a:t>
            </a:r>
            <a:r>
              <a:rPr lang="en-GB" sz="1200" dirty="0">
                <a:latin typeface="Calibri" panose="020F0502020204030204" pitchFamily="34" charset="0"/>
                <a:ea typeface="Calibri" panose="020F0502020204030204" pitchFamily="34" charset="0"/>
                <a:cs typeface="Times New Roman" panose="02020603050405020304" pitchFamily="18" charset="0"/>
              </a:rPr>
              <a:t> Jewish businesses were taken over by Aryans.</a:t>
            </a:r>
          </a:p>
        </p:txBody>
      </p:sp>
      <p:sp>
        <p:nvSpPr>
          <p:cNvPr id="40" name="Rectangle 39">
            <a:extLst>
              <a:ext uri="{FF2B5EF4-FFF2-40B4-BE49-F238E27FC236}">
                <a16:creationId xmlns:a16="http://schemas.microsoft.com/office/drawing/2014/main" id="{BE6B94AD-F0F4-4921-AE96-06FADAD50487}"/>
              </a:ext>
            </a:extLst>
          </p:cNvPr>
          <p:cNvSpPr/>
          <p:nvPr/>
        </p:nvSpPr>
        <p:spPr>
          <a:xfrm>
            <a:off x="1394537" y="5646428"/>
            <a:ext cx="1536565" cy="1366528"/>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1938</a:t>
            </a:r>
            <a:r>
              <a:rPr lang="en-GB" sz="1200" dirty="0">
                <a:latin typeface="Calibri" panose="020F0502020204030204" pitchFamily="34" charset="0"/>
                <a:ea typeface="Calibri" panose="020F0502020204030204" pitchFamily="34" charset="0"/>
                <a:cs typeface="Times New Roman" panose="02020603050405020304" pitchFamily="18" charset="0"/>
              </a:rPr>
              <a:t> Jews had to register their property. Jewish shops were set on fire or vandalised (</a:t>
            </a:r>
            <a:r>
              <a:rPr lang="en-GB" sz="1200" dirty="0" err="1">
                <a:latin typeface="Calibri" panose="020F0502020204030204" pitchFamily="34" charset="0"/>
                <a:ea typeface="Calibri" panose="020F0502020204030204" pitchFamily="34" charset="0"/>
                <a:cs typeface="Times New Roman" panose="02020603050405020304" pitchFamily="18" charset="0"/>
              </a:rPr>
              <a:t>Kritallnacht</a:t>
            </a:r>
            <a:r>
              <a:rPr lang="en-GB" sz="1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41" name="Rectangle 40">
            <a:extLst>
              <a:ext uri="{FF2B5EF4-FFF2-40B4-BE49-F238E27FC236}">
                <a16:creationId xmlns:a16="http://schemas.microsoft.com/office/drawing/2014/main" id="{C600A232-B51B-4B03-A9DB-A2D5FD157D99}"/>
              </a:ext>
            </a:extLst>
          </p:cNvPr>
          <p:cNvSpPr/>
          <p:nvPr/>
        </p:nvSpPr>
        <p:spPr>
          <a:xfrm>
            <a:off x="18177" y="5963335"/>
            <a:ext cx="1322591" cy="941796"/>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1939</a:t>
            </a:r>
            <a:r>
              <a:rPr lang="en-GB" sz="1200" dirty="0">
                <a:latin typeface="Calibri" panose="020F0502020204030204" pitchFamily="34" charset="0"/>
                <a:ea typeface="Calibri" panose="020F0502020204030204" pitchFamily="34" charset="0"/>
                <a:cs typeface="Times New Roman" panose="02020603050405020304" pitchFamily="18" charset="0"/>
              </a:rPr>
              <a:t> Jews were barred from owning businesses.</a:t>
            </a:r>
          </a:p>
        </p:txBody>
      </p:sp>
      <p:pic>
        <p:nvPicPr>
          <p:cNvPr id="42" name="Picture 41" descr="Image result for an umbrella shop in berlin 1933">
            <a:hlinkClick r:id="rId3"/>
            <a:extLst>
              <a:ext uri="{FF2B5EF4-FFF2-40B4-BE49-F238E27FC236}">
                <a16:creationId xmlns:a16="http://schemas.microsoft.com/office/drawing/2014/main" id="{2B61CDAD-145C-4A3D-AAD9-70D710CE68F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6632" y="7619508"/>
            <a:ext cx="2859490" cy="1344980"/>
          </a:xfrm>
          <a:prstGeom prst="rect">
            <a:avLst/>
          </a:prstGeom>
          <a:noFill/>
          <a:ln>
            <a:noFill/>
          </a:ln>
        </p:spPr>
      </p:pic>
      <p:sp>
        <p:nvSpPr>
          <p:cNvPr id="43" name="Rectangle 42">
            <a:extLst>
              <a:ext uri="{FF2B5EF4-FFF2-40B4-BE49-F238E27FC236}">
                <a16:creationId xmlns:a16="http://schemas.microsoft.com/office/drawing/2014/main" id="{D136FAAC-FB9C-43C1-887E-A5CF52B800B0}"/>
              </a:ext>
            </a:extLst>
          </p:cNvPr>
          <p:cNvSpPr/>
          <p:nvPr/>
        </p:nvSpPr>
        <p:spPr>
          <a:xfrm>
            <a:off x="3312368" y="3187086"/>
            <a:ext cx="3429000" cy="304699"/>
          </a:xfrm>
          <a:prstGeom prst="rect">
            <a:avLst/>
          </a:prstGeom>
        </p:spPr>
        <p:txBody>
          <a:bodyPr>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Professions and other aspects of life</a:t>
            </a:r>
          </a:p>
        </p:txBody>
      </p:sp>
      <p:sp>
        <p:nvSpPr>
          <p:cNvPr id="44" name="Rectangle 43">
            <a:extLst>
              <a:ext uri="{FF2B5EF4-FFF2-40B4-BE49-F238E27FC236}">
                <a16:creationId xmlns:a16="http://schemas.microsoft.com/office/drawing/2014/main" id="{02DCB34D-F304-468F-A079-26ADC0A5B22D}"/>
              </a:ext>
            </a:extLst>
          </p:cNvPr>
          <p:cNvSpPr/>
          <p:nvPr/>
        </p:nvSpPr>
        <p:spPr>
          <a:xfrm>
            <a:off x="3336727" y="3491880"/>
            <a:ext cx="3384375" cy="51845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46" name="Straight Connector 45">
            <a:extLst>
              <a:ext uri="{FF2B5EF4-FFF2-40B4-BE49-F238E27FC236}">
                <a16:creationId xmlns:a16="http://schemas.microsoft.com/office/drawing/2014/main" id="{09F372CD-3348-4CBD-B31B-336C345983E9}"/>
              </a:ext>
            </a:extLst>
          </p:cNvPr>
          <p:cNvCxnSpPr>
            <a:cxnSpLocks/>
          </p:cNvCxnSpPr>
          <p:nvPr/>
        </p:nvCxnSpPr>
        <p:spPr>
          <a:xfrm>
            <a:off x="4797152" y="3491785"/>
            <a:ext cx="0" cy="4032543"/>
          </a:xfrm>
          <a:prstGeom prst="line">
            <a:avLst/>
          </a:prstGeom>
        </p:spPr>
        <p:style>
          <a:lnRef idx="1">
            <a:schemeClr val="dk1"/>
          </a:lnRef>
          <a:fillRef idx="0">
            <a:schemeClr val="dk1"/>
          </a:fillRef>
          <a:effectRef idx="0">
            <a:schemeClr val="dk1"/>
          </a:effectRef>
          <a:fontRef idx="minor">
            <a:schemeClr val="tx1"/>
          </a:fontRef>
        </p:style>
      </p:cxnSp>
      <p:sp>
        <p:nvSpPr>
          <p:cNvPr id="47" name="Rectangle 46">
            <a:extLst>
              <a:ext uri="{FF2B5EF4-FFF2-40B4-BE49-F238E27FC236}">
                <a16:creationId xmlns:a16="http://schemas.microsoft.com/office/drawing/2014/main" id="{700B34C6-3CA7-43DF-B273-9FF23CC11FE6}"/>
              </a:ext>
            </a:extLst>
          </p:cNvPr>
          <p:cNvSpPr/>
          <p:nvPr/>
        </p:nvSpPr>
        <p:spPr>
          <a:xfrm>
            <a:off x="4764217" y="3419872"/>
            <a:ext cx="1956886" cy="2027606"/>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1933</a:t>
            </a:r>
            <a:r>
              <a:rPr lang="en-GB" sz="1100" dirty="0">
                <a:latin typeface="Calibri" panose="020F0502020204030204" pitchFamily="34" charset="0"/>
                <a:ea typeface="Calibri" panose="020F0502020204030204" pitchFamily="34" charset="0"/>
                <a:cs typeface="Times New Roman" panose="02020603050405020304" pitchFamily="18" charset="0"/>
              </a:rPr>
              <a:t> Jewish actors and musicians were banned from performing. Jewish civil servants and teachers were sacked. Jews were no longer allowed to join the army. Jews were banned from inheriting land. There was an SA one – day boycott of Jewish lawyers and doctors.</a:t>
            </a:r>
          </a:p>
        </p:txBody>
      </p:sp>
      <p:sp>
        <p:nvSpPr>
          <p:cNvPr id="49" name="Rectangle 48">
            <a:extLst>
              <a:ext uri="{FF2B5EF4-FFF2-40B4-BE49-F238E27FC236}">
                <a16:creationId xmlns:a16="http://schemas.microsoft.com/office/drawing/2014/main" id="{75A71C84-2263-4175-B541-55E18D66F606}"/>
              </a:ext>
            </a:extLst>
          </p:cNvPr>
          <p:cNvSpPr/>
          <p:nvPr/>
        </p:nvSpPr>
        <p:spPr>
          <a:xfrm>
            <a:off x="3335183" y="4644008"/>
            <a:ext cx="1605985" cy="1638269"/>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1934 </a:t>
            </a:r>
            <a:r>
              <a:rPr lang="en-GB" sz="1100" dirty="0">
                <a:latin typeface="Calibri" panose="020F0502020204030204" pitchFamily="34" charset="0"/>
                <a:ea typeface="Calibri" panose="020F0502020204030204" pitchFamily="34" charset="0"/>
                <a:cs typeface="Times New Roman" panose="02020603050405020304" pitchFamily="18" charset="0"/>
              </a:rPr>
              <a:t>Some Jews were banned from public places like park and swimming pools – other councils painted park benches yellow specifically for Jewish people.</a:t>
            </a:r>
          </a:p>
        </p:txBody>
      </p:sp>
      <p:sp>
        <p:nvSpPr>
          <p:cNvPr id="50" name="Rectangle 49">
            <a:extLst>
              <a:ext uri="{FF2B5EF4-FFF2-40B4-BE49-F238E27FC236}">
                <a16:creationId xmlns:a16="http://schemas.microsoft.com/office/drawing/2014/main" id="{9EB0BE3B-8B0D-441B-A895-555482ACA6A0}"/>
              </a:ext>
            </a:extLst>
          </p:cNvPr>
          <p:cNvSpPr/>
          <p:nvPr/>
        </p:nvSpPr>
        <p:spPr>
          <a:xfrm>
            <a:off x="4725445" y="5868144"/>
            <a:ext cx="2015923" cy="664926"/>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1935</a:t>
            </a:r>
            <a:r>
              <a:rPr lang="en-GB" sz="1100" dirty="0">
                <a:latin typeface="Calibri" panose="020F0502020204030204" pitchFamily="34" charset="0"/>
                <a:ea typeface="Calibri" panose="020F0502020204030204" pitchFamily="34" charset="0"/>
                <a:cs typeface="Times New Roman" panose="02020603050405020304" pitchFamily="18" charset="0"/>
              </a:rPr>
              <a:t> The Nuremberg laws, that placed restrictions on Jewish life were declared.</a:t>
            </a:r>
          </a:p>
        </p:txBody>
      </p:sp>
      <p:sp>
        <p:nvSpPr>
          <p:cNvPr id="51" name="Rectangle 50">
            <a:extLst>
              <a:ext uri="{FF2B5EF4-FFF2-40B4-BE49-F238E27FC236}">
                <a16:creationId xmlns:a16="http://schemas.microsoft.com/office/drawing/2014/main" id="{91C252A8-D778-4E9E-A9D4-FD701DC9627D}"/>
              </a:ext>
            </a:extLst>
          </p:cNvPr>
          <p:cNvSpPr/>
          <p:nvPr/>
        </p:nvSpPr>
        <p:spPr>
          <a:xfrm>
            <a:off x="3349569" y="6300192"/>
            <a:ext cx="1519591" cy="1065676"/>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1936</a:t>
            </a:r>
            <a:r>
              <a:rPr lang="en-GB" sz="1100" dirty="0">
                <a:latin typeface="Calibri" panose="020F0502020204030204" pitchFamily="34" charset="0"/>
                <a:ea typeface="Calibri" panose="020F0502020204030204" pitchFamily="34" charset="0"/>
                <a:cs typeface="Times New Roman" panose="02020603050405020304" pitchFamily="18" charset="0"/>
              </a:rPr>
              <a:t> Jews were banned or restricted from working as vets, accountants, teachers, dentists and nurses. </a:t>
            </a:r>
          </a:p>
        </p:txBody>
      </p:sp>
      <p:sp>
        <p:nvSpPr>
          <p:cNvPr id="52" name="Rectangle 51">
            <a:extLst>
              <a:ext uri="{FF2B5EF4-FFF2-40B4-BE49-F238E27FC236}">
                <a16:creationId xmlns:a16="http://schemas.microsoft.com/office/drawing/2014/main" id="{1D3B4336-0438-4BD4-8D9A-4B86FBC4790B}"/>
              </a:ext>
            </a:extLst>
          </p:cNvPr>
          <p:cNvSpPr/>
          <p:nvPr/>
        </p:nvSpPr>
        <p:spPr>
          <a:xfrm>
            <a:off x="4819210" y="7076106"/>
            <a:ext cx="1922158" cy="871008"/>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1937</a:t>
            </a:r>
            <a:r>
              <a:rPr lang="en-GB" sz="1100" dirty="0">
                <a:latin typeface="Calibri" panose="020F0502020204030204" pitchFamily="34" charset="0"/>
                <a:ea typeface="Calibri" panose="020F0502020204030204" pitchFamily="34" charset="0"/>
                <a:cs typeface="Times New Roman" panose="02020603050405020304" pitchFamily="18" charset="0"/>
              </a:rPr>
              <a:t> Jewish passports had to be stamped with a ‘J’. ‘Israel’ or ‘Sarah’ had to be added to Jewish names.</a:t>
            </a:r>
          </a:p>
        </p:txBody>
      </p:sp>
      <p:sp>
        <p:nvSpPr>
          <p:cNvPr id="53" name="Rectangle 52">
            <a:extLst>
              <a:ext uri="{FF2B5EF4-FFF2-40B4-BE49-F238E27FC236}">
                <a16:creationId xmlns:a16="http://schemas.microsoft.com/office/drawing/2014/main" id="{769D1F51-5FED-4F89-9787-2E6DFDFF5093}"/>
              </a:ext>
            </a:extLst>
          </p:cNvPr>
          <p:cNvSpPr/>
          <p:nvPr/>
        </p:nvSpPr>
        <p:spPr>
          <a:xfrm>
            <a:off x="3342427" y="7452320"/>
            <a:ext cx="1454725" cy="1260345"/>
          </a:xfrm>
          <a:prstGeom prst="rect">
            <a:avLst/>
          </a:prstGeom>
        </p:spPr>
        <p:txBody>
          <a:bodyPr wrap="square">
            <a:spAutoFit/>
          </a:bodyPr>
          <a:lstStyle/>
          <a:p>
            <a:pPr>
              <a:lnSpc>
                <a:spcPct val="115000"/>
              </a:lnSpc>
              <a:spcAft>
                <a:spcPts val="1000"/>
              </a:spcAft>
            </a:pPr>
            <a:r>
              <a:rPr lang="en-GB" sz="1100" b="1" u="sng" dirty="0">
                <a:latin typeface="Calibri" panose="020F0502020204030204" pitchFamily="34" charset="0"/>
                <a:ea typeface="Calibri" panose="020F0502020204030204" pitchFamily="34" charset="0"/>
                <a:cs typeface="Times New Roman" panose="02020603050405020304" pitchFamily="18" charset="0"/>
              </a:rPr>
              <a:t>1939</a:t>
            </a:r>
            <a:r>
              <a:rPr lang="en-GB" sz="1100" dirty="0">
                <a:latin typeface="Calibri" panose="020F0502020204030204" pitchFamily="34" charset="0"/>
                <a:ea typeface="Calibri" panose="020F0502020204030204" pitchFamily="34" charset="0"/>
                <a:cs typeface="Times New Roman" panose="02020603050405020304" pitchFamily="18" charset="0"/>
              </a:rPr>
              <a:t> The Reich Office for Jewish Emigration was set up with the purpose of expelling all Jews from Germany. </a:t>
            </a:r>
          </a:p>
        </p:txBody>
      </p:sp>
      <p:sp>
        <p:nvSpPr>
          <p:cNvPr id="2" name="Slide Number Placeholder 1">
            <a:extLst>
              <a:ext uri="{FF2B5EF4-FFF2-40B4-BE49-F238E27FC236}">
                <a16:creationId xmlns:a16="http://schemas.microsoft.com/office/drawing/2014/main" id="{5AE66B18-3DEB-4532-AF25-99F7481F5A7A}"/>
              </a:ext>
            </a:extLst>
          </p:cNvPr>
          <p:cNvSpPr>
            <a:spLocks noGrp="1"/>
          </p:cNvSpPr>
          <p:nvPr>
            <p:ph type="sldNum" sz="quarter" idx="12"/>
          </p:nvPr>
        </p:nvSpPr>
        <p:spPr/>
        <p:txBody>
          <a:bodyPr/>
          <a:lstStyle/>
          <a:p>
            <a:fld id="{5819A377-BB9A-4097-BC5F-23F0FB64397F}" type="slidenum">
              <a:rPr lang="en-GB" smtClean="0"/>
              <a:t>30</a:t>
            </a:fld>
            <a:endParaRPr lang="en-GB"/>
          </a:p>
        </p:txBody>
      </p:sp>
    </p:spTree>
    <p:extLst>
      <p:ext uri="{BB962C8B-B14F-4D97-AF65-F5344CB8AC3E}">
        <p14:creationId xmlns:p14="http://schemas.microsoft.com/office/powerpoint/2010/main" val="149493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D7C7F5-2B5E-4590-9B5F-D1C0E0FF1BE2}"/>
              </a:ext>
            </a:extLst>
          </p:cNvPr>
          <p:cNvSpPr/>
          <p:nvPr/>
        </p:nvSpPr>
        <p:spPr>
          <a:xfrm>
            <a:off x="1340768" y="-36512"/>
            <a:ext cx="4824536"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did Jewish Persecution continue?</a:t>
            </a:r>
          </a:p>
        </p:txBody>
      </p:sp>
      <p:sp>
        <p:nvSpPr>
          <p:cNvPr id="5" name="Rectangle 4">
            <a:extLst>
              <a:ext uri="{FF2B5EF4-FFF2-40B4-BE49-F238E27FC236}">
                <a16:creationId xmlns:a16="http://schemas.microsoft.com/office/drawing/2014/main" id="{B91D2070-D90C-475E-80AD-6F7BE5B772FF}"/>
              </a:ext>
            </a:extLst>
          </p:cNvPr>
          <p:cNvSpPr/>
          <p:nvPr/>
        </p:nvSpPr>
        <p:spPr>
          <a:xfrm>
            <a:off x="21266" y="179512"/>
            <a:ext cx="6936126"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Two events occurred during the time that had a major impact on the lives of Jewish communities in Germany. These were the passing of the Nuremberg Laws and the terrifying events of Kristallnacht.</a:t>
            </a:r>
          </a:p>
        </p:txBody>
      </p:sp>
      <p:sp>
        <p:nvSpPr>
          <p:cNvPr id="6" name="Rectangle 5">
            <a:extLst>
              <a:ext uri="{FF2B5EF4-FFF2-40B4-BE49-F238E27FC236}">
                <a16:creationId xmlns:a16="http://schemas.microsoft.com/office/drawing/2014/main" id="{724FE2D0-C0DD-4B23-9FBD-4C403DD1FE38}"/>
              </a:ext>
            </a:extLst>
          </p:cNvPr>
          <p:cNvSpPr/>
          <p:nvPr/>
        </p:nvSpPr>
        <p:spPr>
          <a:xfrm>
            <a:off x="44624" y="539552"/>
            <a:ext cx="4736823" cy="504625"/>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Nuremberg Laws, 1935</a:t>
            </a:r>
            <a:br>
              <a:rPr lang="en-GB" sz="1200"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A new set of laws was passed to make it easier to persecute Jews.</a:t>
            </a:r>
          </a:p>
        </p:txBody>
      </p:sp>
      <p:sp>
        <p:nvSpPr>
          <p:cNvPr id="7" name="Rectangle 6">
            <a:extLst>
              <a:ext uri="{FF2B5EF4-FFF2-40B4-BE49-F238E27FC236}">
                <a16:creationId xmlns:a16="http://schemas.microsoft.com/office/drawing/2014/main" id="{50866B92-EBE3-4D65-9195-AF957835A892}"/>
              </a:ext>
            </a:extLst>
          </p:cNvPr>
          <p:cNvSpPr/>
          <p:nvPr/>
        </p:nvSpPr>
        <p:spPr>
          <a:xfrm>
            <a:off x="66846" y="1043608"/>
            <a:ext cx="4226250" cy="151323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The Reich Law on Citizenship</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Only those of German blood can be citizens.</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Jews must become subjects, not citizens</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Jews cannot vote, have a German passport or work for the government</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Jews must wear a yellow star shaped patch sewn on clothes for ease of identification.</a:t>
            </a:r>
          </a:p>
        </p:txBody>
      </p:sp>
      <p:sp>
        <p:nvSpPr>
          <p:cNvPr id="8" name="Rectangle 7">
            <a:extLst>
              <a:ext uri="{FF2B5EF4-FFF2-40B4-BE49-F238E27FC236}">
                <a16:creationId xmlns:a16="http://schemas.microsoft.com/office/drawing/2014/main" id="{22BE8D2B-B81E-4AC3-82BD-D1F7ECE1342E}"/>
              </a:ext>
            </a:extLst>
          </p:cNvPr>
          <p:cNvSpPr/>
          <p:nvPr/>
        </p:nvSpPr>
        <p:spPr>
          <a:xfrm>
            <a:off x="66846" y="2699792"/>
            <a:ext cx="4226250" cy="95923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Reich Law for the Protection of German Blood and Honour</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No Jew must marry a German citizen.</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No Jew is allowed to have sexual relations with a German citizen.</a:t>
            </a:r>
          </a:p>
        </p:txBody>
      </p:sp>
      <p:pic>
        <p:nvPicPr>
          <p:cNvPr id="9" name="Picture 8" descr="Image result for hitler at the nuremberg rally">
            <a:hlinkClick r:id="rId2"/>
            <a:extLst>
              <a:ext uri="{FF2B5EF4-FFF2-40B4-BE49-F238E27FC236}">
                <a16:creationId xmlns:a16="http://schemas.microsoft.com/office/drawing/2014/main" id="{2B85D2B8-8494-4BB4-B00D-3078BCD506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52285" y="868042"/>
            <a:ext cx="2317075" cy="2122170"/>
          </a:xfrm>
          <a:prstGeom prst="rect">
            <a:avLst/>
          </a:prstGeom>
          <a:noFill/>
          <a:ln>
            <a:noFill/>
          </a:ln>
        </p:spPr>
      </p:pic>
      <p:sp>
        <p:nvSpPr>
          <p:cNvPr id="10" name="TextBox 9">
            <a:extLst>
              <a:ext uri="{FF2B5EF4-FFF2-40B4-BE49-F238E27FC236}">
                <a16:creationId xmlns:a16="http://schemas.microsoft.com/office/drawing/2014/main" id="{683C69FF-0ECD-434E-BE97-B11197D5396E}"/>
              </a:ext>
            </a:extLst>
          </p:cNvPr>
          <p:cNvSpPr txBox="1"/>
          <p:nvPr/>
        </p:nvSpPr>
        <p:spPr>
          <a:xfrm>
            <a:off x="4293096" y="2959878"/>
            <a:ext cx="2448272" cy="461665"/>
          </a:xfrm>
          <a:prstGeom prst="rect">
            <a:avLst/>
          </a:prstGeom>
          <a:noFill/>
        </p:spPr>
        <p:txBody>
          <a:bodyPr wrap="square" rtlCol="0">
            <a:spAutoFit/>
          </a:bodyPr>
          <a:lstStyle/>
          <a:p>
            <a:r>
              <a:rPr lang="en-GB" sz="1200" dirty="0"/>
              <a:t>Hitler at the Nuremberg Rally where the Laws were declared</a:t>
            </a:r>
          </a:p>
        </p:txBody>
      </p:sp>
      <p:cxnSp>
        <p:nvCxnSpPr>
          <p:cNvPr id="11" name="Straight Connector 10">
            <a:extLst>
              <a:ext uri="{FF2B5EF4-FFF2-40B4-BE49-F238E27FC236}">
                <a16:creationId xmlns:a16="http://schemas.microsoft.com/office/drawing/2014/main" id="{56C57AAB-C9F1-4D0C-9CFC-8051E78D7071}"/>
              </a:ext>
            </a:extLst>
          </p:cNvPr>
          <p:cNvCxnSpPr/>
          <p:nvPr/>
        </p:nvCxnSpPr>
        <p:spPr>
          <a:xfrm flipV="1">
            <a:off x="-27384" y="3707904"/>
            <a:ext cx="6957392" cy="23416"/>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19DDD02-1EDD-4005-8F17-B87E4EEBAF75}"/>
              </a:ext>
            </a:extLst>
          </p:cNvPr>
          <p:cNvSpPr/>
          <p:nvPr/>
        </p:nvSpPr>
        <p:spPr>
          <a:xfrm>
            <a:off x="0" y="3707904"/>
            <a:ext cx="4941168" cy="292259"/>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Kristallnacht (the Night of the Broken Glass), 1938</a:t>
            </a:r>
          </a:p>
        </p:txBody>
      </p:sp>
      <p:sp>
        <p:nvSpPr>
          <p:cNvPr id="13" name="Rectangle 12">
            <a:extLst>
              <a:ext uri="{FF2B5EF4-FFF2-40B4-BE49-F238E27FC236}">
                <a16:creationId xmlns:a16="http://schemas.microsoft.com/office/drawing/2014/main" id="{EA31176F-D2B4-4FC9-8892-0C4D39F5A275}"/>
              </a:ext>
            </a:extLst>
          </p:cNvPr>
          <p:cNvSpPr/>
          <p:nvPr/>
        </p:nvSpPr>
        <p:spPr>
          <a:xfrm>
            <a:off x="60329" y="3995936"/>
            <a:ext cx="322465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7</a:t>
            </a:r>
            <a:r>
              <a:rPr lang="en-GB" sz="1200" b="1" u="sng" baseline="30000" dirty="0">
                <a:latin typeface="Calibri" panose="020F0502020204030204" pitchFamily="34" charset="0"/>
                <a:ea typeface="Calibri" panose="020F0502020204030204" pitchFamily="34" charset="0"/>
                <a:cs typeface="Times New Roman" panose="02020603050405020304" pitchFamily="18" charset="0"/>
              </a:rPr>
              <a:t>th</a:t>
            </a:r>
            <a:r>
              <a:rPr lang="en-GB" sz="1200" b="1" u="sng" dirty="0">
                <a:latin typeface="Calibri" panose="020F0502020204030204" pitchFamily="34" charset="0"/>
                <a:ea typeface="Calibri" panose="020F0502020204030204" pitchFamily="34" charset="0"/>
                <a:cs typeface="Times New Roman" panose="02020603050405020304" pitchFamily="18" charset="0"/>
              </a:rPr>
              <a:t> November</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A 17 year old Polish Jew entered the German embassy in Paris and shot a German </a:t>
            </a:r>
          </a:p>
        </p:txBody>
      </p:sp>
      <p:sp>
        <p:nvSpPr>
          <p:cNvPr id="14" name="Rectangle 13">
            <a:extLst>
              <a:ext uri="{FF2B5EF4-FFF2-40B4-BE49-F238E27FC236}">
                <a16:creationId xmlns:a16="http://schemas.microsoft.com/office/drawing/2014/main" id="{BD56079E-FAEA-447A-9E37-7F6194F8E7C6}"/>
              </a:ext>
            </a:extLst>
          </p:cNvPr>
          <p:cNvSpPr/>
          <p:nvPr/>
        </p:nvSpPr>
        <p:spPr>
          <a:xfrm>
            <a:off x="44624" y="4853947"/>
            <a:ext cx="324036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8</a:t>
            </a:r>
            <a:r>
              <a:rPr lang="en-GB" sz="1200" b="1" u="sng" baseline="30000" dirty="0">
                <a:latin typeface="Calibri" panose="020F0502020204030204" pitchFamily="34" charset="0"/>
                <a:ea typeface="Calibri" panose="020F0502020204030204" pitchFamily="34" charset="0"/>
                <a:cs typeface="Times New Roman" panose="02020603050405020304" pitchFamily="18" charset="0"/>
              </a:rPr>
              <a:t>th</a:t>
            </a:r>
            <a:r>
              <a:rPr lang="en-GB" sz="1200" b="1" u="sng" dirty="0">
                <a:latin typeface="Calibri" panose="020F0502020204030204" pitchFamily="34" charset="0"/>
                <a:ea typeface="Calibri" panose="020F0502020204030204" pitchFamily="34" charset="0"/>
                <a:cs typeface="Times New Roman" panose="02020603050405020304" pitchFamily="18" charset="0"/>
              </a:rPr>
              <a:t> November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Goebbels used the event to stir up resentment against Jews by attacking homes and synagogues in Hanover.</a:t>
            </a:r>
          </a:p>
        </p:txBody>
      </p:sp>
      <p:sp>
        <p:nvSpPr>
          <p:cNvPr id="15" name="Rectangle 14">
            <a:extLst>
              <a:ext uri="{FF2B5EF4-FFF2-40B4-BE49-F238E27FC236}">
                <a16:creationId xmlns:a16="http://schemas.microsoft.com/office/drawing/2014/main" id="{2A364586-B9E0-4CDD-A979-6BB534E3F967}"/>
              </a:ext>
            </a:extLst>
          </p:cNvPr>
          <p:cNvSpPr/>
          <p:nvPr/>
        </p:nvSpPr>
        <p:spPr>
          <a:xfrm>
            <a:off x="52078" y="5892397"/>
            <a:ext cx="3232906"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9</a:t>
            </a:r>
            <a:r>
              <a:rPr lang="en-GB" sz="1200" b="1" u="sng" baseline="30000" dirty="0">
                <a:latin typeface="Calibri" panose="020F0502020204030204" pitchFamily="34" charset="0"/>
                <a:ea typeface="Calibri" panose="020F0502020204030204" pitchFamily="34" charset="0"/>
                <a:cs typeface="Times New Roman" panose="02020603050405020304" pitchFamily="18" charset="0"/>
              </a:rPr>
              <a:t>th</a:t>
            </a:r>
            <a:r>
              <a:rPr lang="en-GB" sz="1200" b="1" u="sng" dirty="0">
                <a:latin typeface="Calibri" panose="020F0502020204030204" pitchFamily="34" charset="0"/>
                <a:ea typeface="Calibri" panose="020F0502020204030204" pitchFamily="34" charset="0"/>
                <a:cs typeface="Times New Roman" panose="02020603050405020304" pitchFamily="18" charset="0"/>
              </a:rPr>
              <a:t> November</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Goebbels and Hitler decided to increase the violence to a nationwide attack</a:t>
            </a:r>
          </a:p>
        </p:txBody>
      </p:sp>
      <p:sp>
        <p:nvSpPr>
          <p:cNvPr id="16" name="Rectangle 15">
            <a:extLst>
              <a:ext uri="{FF2B5EF4-FFF2-40B4-BE49-F238E27FC236}">
                <a16:creationId xmlns:a16="http://schemas.microsoft.com/office/drawing/2014/main" id="{7C64C34B-894F-4E09-A5EC-4B5DDA9D5C94}"/>
              </a:ext>
            </a:extLst>
          </p:cNvPr>
          <p:cNvSpPr/>
          <p:nvPr/>
        </p:nvSpPr>
        <p:spPr>
          <a:xfrm>
            <a:off x="44624" y="6660232"/>
            <a:ext cx="324036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9</a:t>
            </a:r>
            <a:r>
              <a:rPr lang="en-GB" sz="1200" b="1" u="sng" baseline="30000" dirty="0">
                <a:latin typeface="Calibri" panose="020F0502020204030204" pitchFamily="34" charset="0"/>
                <a:ea typeface="Calibri" panose="020F0502020204030204" pitchFamily="34" charset="0"/>
                <a:cs typeface="Times New Roman" panose="02020603050405020304" pitchFamily="18" charset="0"/>
              </a:rPr>
              <a:t>th</a:t>
            </a:r>
            <a:r>
              <a:rPr lang="en-GB" sz="1200" b="1" u="sng" dirty="0">
                <a:latin typeface="Calibri" panose="020F0502020204030204" pitchFamily="34" charset="0"/>
                <a:ea typeface="Calibri" panose="020F0502020204030204" pitchFamily="34" charset="0"/>
                <a:cs typeface="Times New Roman" panose="02020603050405020304" pitchFamily="18" charset="0"/>
              </a:rPr>
              <a:t> – 10</a:t>
            </a:r>
            <a:r>
              <a:rPr lang="en-GB" sz="1200" b="1" u="sng" baseline="30000" dirty="0">
                <a:latin typeface="Calibri" panose="020F0502020204030204" pitchFamily="34" charset="0"/>
                <a:ea typeface="Calibri" panose="020F0502020204030204" pitchFamily="34" charset="0"/>
                <a:cs typeface="Times New Roman" panose="02020603050405020304" pitchFamily="18" charset="0"/>
              </a:rPr>
              <a:t>th</a:t>
            </a:r>
            <a:r>
              <a:rPr lang="en-GB" sz="1200" b="1" u="sng" dirty="0">
                <a:latin typeface="Calibri" panose="020F0502020204030204" pitchFamily="34" charset="0"/>
                <a:ea typeface="Calibri" panose="020F0502020204030204" pitchFamily="34" charset="0"/>
                <a:cs typeface="Times New Roman" panose="02020603050405020304" pitchFamily="18" charset="0"/>
              </a:rPr>
              <a:t> November</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Groups of uniformed and non – uniformed gangs ran amok amongst Jewish communities, destroying and burning homes, shops, businesses and synagogues.</a:t>
            </a:r>
          </a:p>
        </p:txBody>
      </p:sp>
      <p:sp>
        <p:nvSpPr>
          <p:cNvPr id="17" name="Arrow: Down 16">
            <a:extLst>
              <a:ext uri="{FF2B5EF4-FFF2-40B4-BE49-F238E27FC236}">
                <a16:creationId xmlns:a16="http://schemas.microsoft.com/office/drawing/2014/main" id="{633BDBF2-E7BF-4A36-A6FF-7579D199D9F8}"/>
              </a:ext>
            </a:extLst>
          </p:cNvPr>
          <p:cNvSpPr/>
          <p:nvPr/>
        </p:nvSpPr>
        <p:spPr>
          <a:xfrm>
            <a:off x="1520787" y="4601978"/>
            <a:ext cx="303737"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E84EF076-3FE2-492B-AF49-A3A4CF6A0228}"/>
              </a:ext>
            </a:extLst>
          </p:cNvPr>
          <p:cNvSpPr/>
          <p:nvPr/>
        </p:nvSpPr>
        <p:spPr>
          <a:xfrm>
            <a:off x="1541087" y="5652120"/>
            <a:ext cx="303737"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3C250227-33D0-4F62-A755-521594E488D6}"/>
              </a:ext>
            </a:extLst>
          </p:cNvPr>
          <p:cNvSpPr/>
          <p:nvPr/>
        </p:nvSpPr>
        <p:spPr>
          <a:xfrm>
            <a:off x="1484784" y="6516216"/>
            <a:ext cx="303737" cy="28803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43AEF2C-B97F-4461-BD62-F93EBD212BB7}"/>
              </a:ext>
            </a:extLst>
          </p:cNvPr>
          <p:cNvSpPr/>
          <p:nvPr/>
        </p:nvSpPr>
        <p:spPr>
          <a:xfrm>
            <a:off x="36473" y="7751653"/>
            <a:ext cx="3429000" cy="1083374"/>
          </a:xfrm>
          <a:prstGeom prst="rect">
            <a:avLst/>
          </a:prstGeom>
        </p:spPr>
        <p:txBody>
          <a:bodyPr>
            <a:spAutoFit/>
          </a:bodyPr>
          <a:lstStyle/>
          <a:p>
            <a:pPr>
              <a:lnSpc>
                <a:spcPct val="115000"/>
              </a:lnSpc>
              <a:spcAft>
                <a:spcPts val="1000"/>
              </a:spcAft>
            </a:pPr>
            <a:r>
              <a:rPr lang="en-GB" sz="1400" b="1" u="sng" dirty="0">
                <a:latin typeface="Calibri" panose="020F0502020204030204" pitchFamily="34" charset="0"/>
                <a:ea typeface="Calibri" panose="020F0502020204030204" pitchFamily="34" charset="0"/>
                <a:cs typeface="Times New Roman" panose="02020603050405020304" pitchFamily="18" charset="0"/>
              </a:rPr>
              <a:t>100</a:t>
            </a:r>
            <a:r>
              <a:rPr lang="en-GB" sz="1400" dirty="0">
                <a:latin typeface="Calibri" panose="020F0502020204030204" pitchFamily="34" charset="0"/>
                <a:ea typeface="Calibri" panose="020F0502020204030204" pitchFamily="34" charset="0"/>
                <a:cs typeface="Times New Roman" panose="02020603050405020304" pitchFamily="18" charset="0"/>
              </a:rPr>
              <a:t> Jews were killed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b="1" u="sng" dirty="0">
                <a:latin typeface="Calibri" panose="020F0502020204030204" pitchFamily="34" charset="0"/>
                <a:ea typeface="Calibri" panose="020F0502020204030204" pitchFamily="34" charset="0"/>
                <a:cs typeface="Times New Roman" panose="02020603050405020304" pitchFamily="18" charset="0"/>
              </a:rPr>
              <a:t>814</a:t>
            </a:r>
            <a:r>
              <a:rPr lang="en-GB" sz="1400" dirty="0">
                <a:latin typeface="Calibri" panose="020F0502020204030204" pitchFamily="34" charset="0"/>
                <a:ea typeface="Calibri" panose="020F0502020204030204" pitchFamily="34" charset="0"/>
                <a:cs typeface="Times New Roman" panose="02020603050405020304" pitchFamily="18" charset="0"/>
              </a:rPr>
              <a:t> shops were destroyed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b="1" u="sng" dirty="0">
                <a:latin typeface="Calibri" panose="020F0502020204030204" pitchFamily="34" charset="0"/>
                <a:ea typeface="Calibri" panose="020F0502020204030204" pitchFamily="34" charset="0"/>
                <a:cs typeface="Times New Roman" panose="02020603050405020304" pitchFamily="18" charset="0"/>
              </a:rPr>
              <a:t>171</a:t>
            </a:r>
            <a:r>
              <a:rPr lang="en-GB" sz="1400" dirty="0">
                <a:latin typeface="Calibri" panose="020F0502020204030204" pitchFamily="34" charset="0"/>
                <a:ea typeface="Calibri" panose="020F0502020204030204" pitchFamily="34" charset="0"/>
                <a:cs typeface="Times New Roman" panose="02020603050405020304" pitchFamily="18" charset="0"/>
              </a:rPr>
              <a:t> homes were destroyed</a:t>
            </a:r>
            <a:br>
              <a:rPr lang="en-GB" sz="1400" dirty="0">
                <a:latin typeface="Calibri" panose="020F0502020204030204" pitchFamily="34" charset="0"/>
                <a:ea typeface="Calibri" panose="020F0502020204030204" pitchFamily="34" charset="0"/>
                <a:cs typeface="Times New Roman" panose="02020603050405020304" pitchFamily="18" charset="0"/>
              </a:rPr>
            </a:br>
            <a:r>
              <a:rPr lang="en-GB" sz="1400" b="1" u="sng" dirty="0">
                <a:latin typeface="Calibri" panose="020F0502020204030204" pitchFamily="34" charset="0"/>
                <a:ea typeface="Calibri" panose="020F0502020204030204" pitchFamily="34" charset="0"/>
                <a:cs typeface="Times New Roman" panose="02020603050405020304" pitchFamily="18" charset="0"/>
              </a:rPr>
              <a:t>191</a:t>
            </a:r>
            <a:r>
              <a:rPr lang="en-GB" sz="1400" dirty="0">
                <a:latin typeface="Calibri" panose="020F0502020204030204" pitchFamily="34" charset="0"/>
                <a:ea typeface="Calibri" panose="020F0502020204030204" pitchFamily="34" charset="0"/>
                <a:cs typeface="Times New Roman" panose="02020603050405020304" pitchFamily="18" charset="0"/>
              </a:rPr>
              <a:t> synagogues were destroyed</a:t>
            </a:r>
          </a:p>
        </p:txBody>
      </p:sp>
      <p:sp>
        <p:nvSpPr>
          <p:cNvPr id="21" name="Rectangle 20">
            <a:extLst>
              <a:ext uri="{FF2B5EF4-FFF2-40B4-BE49-F238E27FC236}">
                <a16:creationId xmlns:a16="http://schemas.microsoft.com/office/drawing/2014/main" id="{58173941-9ED5-4575-8A33-D600131F9B19}"/>
              </a:ext>
            </a:extLst>
          </p:cNvPr>
          <p:cNvSpPr/>
          <p:nvPr/>
        </p:nvSpPr>
        <p:spPr>
          <a:xfrm>
            <a:off x="3429000" y="7021710"/>
            <a:ext cx="3240360" cy="107003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Consequences of Kristallnacht</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Goebbels blamed the Jews for staring the trouble and ordered them to pay damaged. Jews were fined 1 billion marks. </a:t>
            </a:r>
          </a:p>
        </p:txBody>
      </p:sp>
      <p:pic>
        <p:nvPicPr>
          <p:cNvPr id="22" name="Picture 21" descr="Image result for shop destroyed at kristallnacht">
            <a:hlinkClick r:id="rId4"/>
            <a:extLst>
              <a:ext uri="{FF2B5EF4-FFF2-40B4-BE49-F238E27FC236}">
                <a16:creationId xmlns:a16="http://schemas.microsoft.com/office/drawing/2014/main" id="{4855F1BF-2067-4ABE-9F55-18D8C8D5ACE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974527"/>
            <a:ext cx="3225795" cy="2154802"/>
          </a:xfrm>
          <a:prstGeom prst="rect">
            <a:avLst/>
          </a:prstGeom>
          <a:noFill/>
          <a:ln>
            <a:noFill/>
          </a:ln>
        </p:spPr>
      </p:pic>
      <p:sp>
        <p:nvSpPr>
          <p:cNvPr id="2" name="Slide Number Placeholder 1">
            <a:extLst>
              <a:ext uri="{FF2B5EF4-FFF2-40B4-BE49-F238E27FC236}">
                <a16:creationId xmlns:a16="http://schemas.microsoft.com/office/drawing/2014/main" id="{A49D2B36-622A-4910-82DD-FE54797F8FE3}"/>
              </a:ext>
            </a:extLst>
          </p:cNvPr>
          <p:cNvSpPr>
            <a:spLocks noGrp="1"/>
          </p:cNvSpPr>
          <p:nvPr>
            <p:ph type="sldNum" sz="quarter" idx="12"/>
          </p:nvPr>
        </p:nvSpPr>
        <p:spPr/>
        <p:txBody>
          <a:bodyPr/>
          <a:lstStyle/>
          <a:p>
            <a:fld id="{5819A377-BB9A-4097-BC5F-23F0FB64397F}" type="slidenum">
              <a:rPr lang="en-GB" smtClean="0"/>
              <a:t>31</a:t>
            </a:fld>
            <a:endParaRPr lang="en-GB"/>
          </a:p>
        </p:txBody>
      </p:sp>
    </p:spTree>
    <p:extLst>
      <p:ext uri="{BB962C8B-B14F-4D97-AF65-F5344CB8AC3E}">
        <p14:creationId xmlns:p14="http://schemas.microsoft.com/office/powerpoint/2010/main" val="1855835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150351-3FFC-4E8A-AB76-253789253BE0}"/>
              </a:ext>
            </a:extLst>
          </p:cNvPr>
          <p:cNvSpPr/>
          <p:nvPr/>
        </p:nvSpPr>
        <p:spPr>
          <a:xfrm>
            <a:off x="1628800" y="0"/>
            <a:ext cx="3003194" cy="392159"/>
          </a:xfrm>
          <a:prstGeom prst="rect">
            <a:avLst/>
          </a:prstGeom>
        </p:spPr>
        <p:txBody>
          <a:bodyPr wrap="non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 How do I answer question 1?</a:t>
            </a:r>
          </a:p>
        </p:txBody>
      </p:sp>
      <p:sp>
        <p:nvSpPr>
          <p:cNvPr id="5" name="Rectangle 4">
            <a:extLst>
              <a:ext uri="{FF2B5EF4-FFF2-40B4-BE49-F238E27FC236}">
                <a16:creationId xmlns:a16="http://schemas.microsoft.com/office/drawing/2014/main" id="{D3315DB5-6928-42CE-9DDD-0A993D374518}"/>
              </a:ext>
            </a:extLst>
          </p:cNvPr>
          <p:cNvSpPr/>
          <p:nvPr/>
        </p:nvSpPr>
        <p:spPr>
          <a:xfrm>
            <a:off x="-85700" y="251520"/>
            <a:ext cx="6943700"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Question 1 on your exam paper will ask you to ‘infer from source A….’. There are four marks available for this question. </a:t>
            </a:r>
          </a:p>
        </p:txBody>
      </p:sp>
      <p:sp>
        <p:nvSpPr>
          <p:cNvPr id="6" name="Rectangle 5">
            <a:extLst>
              <a:ext uri="{FF2B5EF4-FFF2-40B4-BE49-F238E27FC236}">
                <a16:creationId xmlns:a16="http://schemas.microsoft.com/office/drawing/2014/main" id="{B8A31B19-799F-4B2E-8494-4F1E7C79B501}"/>
              </a:ext>
            </a:extLst>
          </p:cNvPr>
          <p:cNvSpPr/>
          <p:nvPr/>
        </p:nvSpPr>
        <p:spPr>
          <a:xfrm>
            <a:off x="0" y="683568"/>
            <a:ext cx="3429000" cy="265200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Source A: A poster used during the Berlin Olympics in 1936.</a:t>
            </a:r>
          </a:p>
          <a:p>
            <a:pPr>
              <a:spcAft>
                <a:spcPts val="10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sz="12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E1D1F415-BB3D-4409-A634-B78F486610FA}"/>
              </a:ext>
            </a:extLst>
          </p:cNvPr>
          <p:cNvSpPr/>
          <p:nvPr/>
        </p:nvSpPr>
        <p:spPr>
          <a:xfrm>
            <a:off x="3658716" y="770092"/>
            <a:ext cx="2938636" cy="1569660"/>
          </a:xfrm>
          <a:prstGeom prst="rect">
            <a:avLst/>
          </a:prstGeom>
          <a:ln>
            <a:solidFill>
              <a:schemeClr val="tx1"/>
            </a:solidFill>
            <a:prstDash val="dashDot"/>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Making inferences from a source</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Making inferences is working something out that isn’t directly shown. First of all, think about what is suggested or implied by the source and then try to show how the source helped you make that inference. Include supporting details from the source to back up what you say. </a:t>
            </a:r>
          </a:p>
        </p:txBody>
      </p:sp>
      <p:sp>
        <p:nvSpPr>
          <p:cNvPr id="8" name="Rectangle 7">
            <a:extLst>
              <a:ext uri="{FF2B5EF4-FFF2-40B4-BE49-F238E27FC236}">
                <a16:creationId xmlns:a16="http://schemas.microsoft.com/office/drawing/2014/main" id="{49F50D0B-A78F-485C-B930-0F1A9D18D86A}"/>
              </a:ext>
            </a:extLst>
          </p:cNvPr>
          <p:cNvSpPr/>
          <p:nvPr/>
        </p:nvSpPr>
        <p:spPr>
          <a:xfrm rot="20349063">
            <a:off x="33403" y="3767624"/>
            <a:ext cx="1412503" cy="32553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Worked example</a:t>
            </a:r>
          </a:p>
        </p:txBody>
      </p:sp>
      <p:graphicFrame>
        <p:nvGraphicFramePr>
          <p:cNvPr id="9" name="Table 8">
            <a:extLst>
              <a:ext uri="{FF2B5EF4-FFF2-40B4-BE49-F238E27FC236}">
                <a16:creationId xmlns:a16="http://schemas.microsoft.com/office/drawing/2014/main" id="{B45A2BF6-BA78-402D-BFD4-392987117040}"/>
              </a:ext>
            </a:extLst>
          </p:cNvPr>
          <p:cNvGraphicFramePr>
            <a:graphicFrameLocks noGrp="1"/>
          </p:cNvGraphicFramePr>
          <p:nvPr>
            <p:extLst>
              <p:ext uri="{D42A27DB-BD31-4B8C-83A1-F6EECF244321}">
                <p14:modId xmlns:p14="http://schemas.microsoft.com/office/powerpoint/2010/main" val="3512050624"/>
              </p:ext>
            </p:extLst>
          </p:nvPr>
        </p:nvGraphicFramePr>
        <p:xfrm>
          <a:off x="75406" y="4514224"/>
          <a:ext cx="3773923" cy="4156964"/>
        </p:xfrm>
        <a:graphic>
          <a:graphicData uri="http://schemas.openxmlformats.org/drawingml/2006/table">
            <a:tbl>
              <a:tblPr firstRow="1" firstCol="1" bandRow="1">
                <a:tableStyleId>{5940675A-B579-460E-94D1-54222C63F5DA}</a:tableStyleId>
              </a:tblPr>
              <a:tblGrid>
                <a:gridCol w="3773923">
                  <a:extLst>
                    <a:ext uri="{9D8B030D-6E8A-4147-A177-3AD203B41FA5}">
                      <a16:colId xmlns:a16="http://schemas.microsoft.com/office/drawing/2014/main" val="1032293225"/>
                    </a:ext>
                  </a:extLst>
                </a:gridCol>
              </a:tblGrid>
              <a:tr h="823095">
                <a:tc>
                  <a:txBody>
                    <a:bodyPr/>
                    <a:lstStyle/>
                    <a:p>
                      <a:pPr marL="342900" lvl="0" indent="-342900">
                        <a:lnSpc>
                          <a:spcPct val="115000"/>
                        </a:lnSpc>
                        <a:spcAft>
                          <a:spcPts val="0"/>
                        </a:spcAft>
                        <a:buFont typeface="+mj-lt"/>
                        <a:buAutoNum type="romanLcParenBoth"/>
                      </a:pPr>
                      <a:r>
                        <a:rPr lang="en-GB" sz="1200" b="1" dirty="0">
                          <a:effectLst/>
                        </a:rPr>
                        <a:t>What I can infer:</a:t>
                      </a:r>
                    </a:p>
                    <a:p>
                      <a:pPr marL="0" lvl="0" indent="0">
                        <a:lnSpc>
                          <a:spcPct val="115000"/>
                        </a:lnSpc>
                        <a:spcAft>
                          <a:spcPts val="0"/>
                        </a:spcAft>
                        <a:buFont typeface="+mj-lt"/>
                        <a:buNone/>
                      </a:pPr>
                      <a:endParaRPr lang="en-GB" sz="1200" b="1" dirty="0">
                        <a:effectLst/>
                      </a:endParaRPr>
                    </a:p>
                    <a:p>
                      <a:pPr>
                        <a:lnSpc>
                          <a:spcPct val="115000"/>
                        </a:lnSpc>
                        <a:spcAft>
                          <a:spcPts val="0"/>
                        </a:spcAft>
                      </a:pPr>
                      <a:r>
                        <a:rPr lang="en-GB" sz="1200" i="1" dirty="0">
                          <a:effectLst/>
                        </a:rPr>
                        <a:t>That Hitler wanted to use the Olympic games to show the world how strong the Nazi regime was.</a:t>
                      </a:r>
                    </a:p>
                    <a:p>
                      <a:pPr marL="228600">
                        <a:lnSpc>
                          <a:spcPct val="115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extLst>
                  <a:ext uri="{0D108BD9-81ED-4DB2-BD59-A6C34878D82A}">
                    <a16:rowId xmlns:a16="http://schemas.microsoft.com/office/drawing/2014/main" val="3995161983"/>
                  </a:ext>
                </a:extLst>
              </a:tr>
              <a:tr h="823095">
                <a:tc>
                  <a:txBody>
                    <a:bodyPr/>
                    <a:lstStyle/>
                    <a:p>
                      <a:pPr>
                        <a:lnSpc>
                          <a:spcPct val="115000"/>
                        </a:lnSpc>
                        <a:spcAft>
                          <a:spcPts val="0"/>
                        </a:spcAft>
                      </a:pPr>
                      <a:r>
                        <a:rPr lang="en-GB" sz="1200" dirty="0">
                          <a:effectLst/>
                        </a:rPr>
                        <a:t>                  </a:t>
                      </a:r>
                      <a:r>
                        <a:rPr lang="en-GB" sz="1200" b="1" dirty="0">
                          <a:effectLst/>
                        </a:rPr>
                        <a:t>Details in the source that tell me this:</a:t>
                      </a:r>
                      <a:br>
                        <a:rPr lang="en-GB" sz="1200" b="1" dirty="0">
                          <a:effectLst/>
                        </a:rPr>
                      </a:br>
                      <a:endParaRPr lang="en-GB" sz="1200" b="1" dirty="0">
                        <a:effectLst/>
                      </a:endParaRPr>
                    </a:p>
                    <a:p>
                      <a:pPr>
                        <a:lnSpc>
                          <a:spcPct val="115000"/>
                        </a:lnSpc>
                        <a:spcAft>
                          <a:spcPts val="0"/>
                        </a:spcAft>
                      </a:pPr>
                      <a:r>
                        <a:rPr lang="en-GB" sz="1200" i="1" dirty="0">
                          <a:effectLst/>
                        </a:rPr>
                        <a:t>The predominance of the Swastika flag; the strength and fitness of the athlete and the signs of industry in the background. </a:t>
                      </a:r>
                    </a:p>
                    <a:p>
                      <a:pPr>
                        <a:lnSpc>
                          <a:spcPct val="115000"/>
                        </a:lnSpc>
                        <a:spcAft>
                          <a:spcPts val="0"/>
                        </a:spcAft>
                      </a:pP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extLst>
                  <a:ext uri="{0D108BD9-81ED-4DB2-BD59-A6C34878D82A}">
                    <a16:rowId xmlns:a16="http://schemas.microsoft.com/office/drawing/2014/main" val="3572977712"/>
                  </a:ext>
                </a:extLst>
              </a:tr>
              <a:tr h="405432">
                <a:tc>
                  <a:txBody>
                    <a:bodyPr/>
                    <a:lstStyle/>
                    <a:p>
                      <a:pPr marL="342900" lvl="0" indent="-342900">
                        <a:lnSpc>
                          <a:spcPct val="115000"/>
                        </a:lnSpc>
                        <a:spcAft>
                          <a:spcPts val="0"/>
                        </a:spcAft>
                        <a:buFont typeface="+mj-lt"/>
                        <a:buAutoNum type="romanLcParenBoth"/>
                      </a:pPr>
                      <a:r>
                        <a:rPr lang="en-GB" sz="1200" b="1" dirty="0">
                          <a:effectLst/>
                        </a:rPr>
                        <a:t>What I can infer: </a:t>
                      </a:r>
                    </a:p>
                    <a:p>
                      <a:pPr marL="0" lvl="0" indent="0">
                        <a:lnSpc>
                          <a:spcPct val="115000"/>
                        </a:lnSpc>
                        <a:spcAft>
                          <a:spcPts val="0"/>
                        </a:spcAft>
                        <a:buFont typeface="+mj-lt"/>
                        <a:buNone/>
                      </a:pPr>
                      <a:endParaRPr lang="en-GB" sz="1200" b="1" dirty="0">
                        <a:effectLst/>
                      </a:endParaRPr>
                    </a:p>
                    <a:p>
                      <a:pPr>
                        <a:lnSpc>
                          <a:spcPct val="115000"/>
                        </a:lnSpc>
                        <a:spcAft>
                          <a:spcPts val="0"/>
                        </a:spcAft>
                      </a:pPr>
                      <a:r>
                        <a:rPr lang="en-GB" sz="1200" i="1" dirty="0">
                          <a:effectLst/>
                        </a:rPr>
                        <a:t>That the games have been organised by the Nazi regime.</a:t>
                      </a:r>
                      <a:r>
                        <a:rPr lang="en-GB" sz="1200" dirty="0">
                          <a:effectLst/>
                        </a:rPr>
                        <a:t> </a:t>
                      </a:r>
                    </a:p>
                    <a:p>
                      <a:pPr>
                        <a:lnSpc>
                          <a:spcPct val="115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extLst>
                  <a:ext uri="{0D108BD9-81ED-4DB2-BD59-A6C34878D82A}">
                    <a16:rowId xmlns:a16="http://schemas.microsoft.com/office/drawing/2014/main" val="2047815723"/>
                  </a:ext>
                </a:extLst>
              </a:tr>
              <a:tr h="823095">
                <a:tc>
                  <a:txBody>
                    <a:bodyPr/>
                    <a:lstStyle/>
                    <a:p>
                      <a:pPr>
                        <a:lnSpc>
                          <a:spcPct val="115000"/>
                        </a:lnSpc>
                        <a:spcAft>
                          <a:spcPts val="0"/>
                        </a:spcAft>
                      </a:pPr>
                      <a:r>
                        <a:rPr lang="en-GB" sz="1200" dirty="0">
                          <a:effectLst/>
                        </a:rPr>
                        <a:t>                   </a:t>
                      </a:r>
                      <a:r>
                        <a:rPr lang="en-GB" sz="1200" b="1" dirty="0">
                          <a:effectLst/>
                        </a:rPr>
                        <a:t>Details in the source that tell me this:</a:t>
                      </a:r>
                    </a:p>
                    <a:p>
                      <a:pPr>
                        <a:lnSpc>
                          <a:spcPct val="115000"/>
                        </a:lnSpc>
                        <a:spcAft>
                          <a:spcPts val="0"/>
                        </a:spcAft>
                      </a:pPr>
                      <a:endParaRPr lang="en-GB" sz="1200" b="1" dirty="0">
                        <a:effectLst/>
                      </a:endParaRPr>
                    </a:p>
                    <a:p>
                      <a:pPr>
                        <a:lnSpc>
                          <a:spcPct val="115000"/>
                        </a:lnSpc>
                        <a:spcAft>
                          <a:spcPts val="0"/>
                        </a:spcAft>
                      </a:pPr>
                      <a:r>
                        <a:rPr lang="en-GB" sz="1200" i="1" dirty="0">
                          <a:effectLst/>
                        </a:rPr>
                        <a:t>The Swastika flags behind the athlete and on the athlete’s vest show that the athlete supports the Nazi regime and is happy to represent it. </a:t>
                      </a:r>
                      <a:endParaRPr lang="en-GB"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404" marR="62404" marT="0" marB="0"/>
                </a:tc>
                <a:extLst>
                  <a:ext uri="{0D108BD9-81ED-4DB2-BD59-A6C34878D82A}">
                    <a16:rowId xmlns:a16="http://schemas.microsoft.com/office/drawing/2014/main" val="571154363"/>
                  </a:ext>
                </a:extLst>
              </a:tr>
            </a:tbl>
          </a:graphicData>
        </a:graphic>
      </p:graphicFrame>
      <p:sp>
        <p:nvSpPr>
          <p:cNvPr id="10" name="Rectangle 1">
            <a:extLst>
              <a:ext uri="{FF2B5EF4-FFF2-40B4-BE49-F238E27FC236}">
                <a16:creationId xmlns:a16="http://schemas.microsoft.com/office/drawing/2014/main" id="{6298D598-B47B-4181-972A-793331227A56}"/>
              </a:ext>
            </a:extLst>
          </p:cNvPr>
          <p:cNvSpPr>
            <a:spLocks noChangeArrowheads="1"/>
          </p:cNvSpPr>
          <p:nvPr/>
        </p:nvSpPr>
        <p:spPr bwMode="auto">
          <a:xfrm>
            <a:off x="1381844" y="3491880"/>
            <a:ext cx="35593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Give two things you can infer from Source A about propaganda in Nazi Germany. </a:t>
            </a:r>
            <a:b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GB"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 the table below to explain your answer. </a:t>
            </a:r>
            <a:r>
              <a:rPr kumimoji="0" lang="en-GB" altLang="en-US" sz="12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marks</a:t>
            </a:r>
            <a:r>
              <a:rPr lang="en-GB" altLang="en-US" sz="1200" b="1" i="1" dirty="0">
                <a:ea typeface="Calibri" panose="020F0502020204030204" pitchFamily="34" charset="0"/>
                <a:cs typeface="Times New Roman" panose="02020603050405020304" pitchFamily="18" charset="0"/>
              </a:rPr>
              <a:t>)</a:t>
            </a:r>
            <a:endParaRPr kumimoji="0" lang="en-GB" altLang="en-US" sz="1200" b="1"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2DB9AF51-CED0-487F-A9D2-64B636261C91}"/>
              </a:ext>
            </a:extLst>
          </p:cNvPr>
          <p:cNvSpPr/>
          <p:nvPr/>
        </p:nvSpPr>
        <p:spPr>
          <a:xfrm rot="485828">
            <a:off x="2297793" y="4366559"/>
            <a:ext cx="1608133" cy="4108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Sample answer</a:t>
            </a:r>
          </a:p>
        </p:txBody>
      </p:sp>
      <p:sp>
        <p:nvSpPr>
          <p:cNvPr id="12" name="Rectangle 11">
            <a:extLst>
              <a:ext uri="{FF2B5EF4-FFF2-40B4-BE49-F238E27FC236}">
                <a16:creationId xmlns:a16="http://schemas.microsoft.com/office/drawing/2014/main" id="{497218C4-E333-4D1D-9E4F-FD036B8EEC54}"/>
              </a:ext>
            </a:extLst>
          </p:cNvPr>
          <p:cNvSpPr/>
          <p:nvPr/>
        </p:nvSpPr>
        <p:spPr>
          <a:xfrm>
            <a:off x="4173005" y="4627165"/>
            <a:ext cx="2598727" cy="1200329"/>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must consider the intended audience and the purpose for which the source was produced. Also, think about when it was produced as this context is vital for analysing the source, not just describing it. </a:t>
            </a:r>
          </a:p>
        </p:txBody>
      </p:sp>
      <p:sp>
        <p:nvSpPr>
          <p:cNvPr id="13" name="Arrow: Right 12">
            <a:extLst>
              <a:ext uri="{FF2B5EF4-FFF2-40B4-BE49-F238E27FC236}">
                <a16:creationId xmlns:a16="http://schemas.microsoft.com/office/drawing/2014/main" id="{76B22EEF-2D53-4AFA-A81F-000B9E1E5C91}"/>
              </a:ext>
            </a:extLst>
          </p:cNvPr>
          <p:cNvSpPr/>
          <p:nvPr/>
        </p:nvSpPr>
        <p:spPr>
          <a:xfrm rot="10800000">
            <a:off x="3823608" y="5141407"/>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91F2B00-F8D6-42A4-BE4A-F929264F57DF}"/>
              </a:ext>
            </a:extLst>
          </p:cNvPr>
          <p:cNvSpPr/>
          <p:nvPr/>
        </p:nvSpPr>
        <p:spPr>
          <a:xfrm>
            <a:off x="4259084" y="6948264"/>
            <a:ext cx="2426568" cy="138499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Sometimes, it is helpful to think about when you can see and then move on to think about what it </a:t>
            </a:r>
            <a:r>
              <a:rPr lang="en-GB" sz="1200" b="1" dirty="0">
                <a:latin typeface="Calibri" panose="020F0502020204030204" pitchFamily="34" charset="0"/>
                <a:ea typeface="Calibri" panose="020F0502020204030204" pitchFamily="34" charset="0"/>
                <a:cs typeface="Times New Roman" panose="02020603050405020304" pitchFamily="18" charset="0"/>
              </a:rPr>
              <a:t>suggests</a:t>
            </a:r>
            <a:r>
              <a:rPr lang="en-GB" sz="1200" dirty="0">
                <a:latin typeface="Calibri" panose="020F0502020204030204" pitchFamily="34" charset="0"/>
                <a:ea typeface="Calibri" panose="020F0502020204030204" pitchFamily="34" charset="0"/>
                <a:cs typeface="Times New Roman" panose="02020603050405020304" pitchFamily="18" charset="0"/>
              </a:rPr>
              <a:t>. You need to make sure that you don’t just describe the source but go further and show you can make inferences. </a:t>
            </a:r>
          </a:p>
        </p:txBody>
      </p:sp>
      <p:sp>
        <p:nvSpPr>
          <p:cNvPr id="15" name="Arrow: Right 14">
            <a:extLst>
              <a:ext uri="{FF2B5EF4-FFF2-40B4-BE49-F238E27FC236}">
                <a16:creationId xmlns:a16="http://schemas.microsoft.com/office/drawing/2014/main" id="{705981B2-31E0-4D2A-949C-1EC098C9704D}"/>
              </a:ext>
            </a:extLst>
          </p:cNvPr>
          <p:cNvSpPr/>
          <p:nvPr/>
        </p:nvSpPr>
        <p:spPr>
          <a:xfrm rot="10800000">
            <a:off x="3933056" y="7613297"/>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Slide Number Placeholder 15">
            <a:extLst>
              <a:ext uri="{FF2B5EF4-FFF2-40B4-BE49-F238E27FC236}">
                <a16:creationId xmlns:a16="http://schemas.microsoft.com/office/drawing/2014/main" id="{D2820411-C6D9-453B-AD78-A467780530DC}"/>
              </a:ext>
            </a:extLst>
          </p:cNvPr>
          <p:cNvSpPr>
            <a:spLocks noGrp="1"/>
          </p:cNvSpPr>
          <p:nvPr>
            <p:ph type="sldNum" sz="quarter" idx="12"/>
          </p:nvPr>
        </p:nvSpPr>
        <p:spPr/>
        <p:txBody>
          <a:bodyPr/>
          <a:lstStyle/>
          <a:p>
            <a:fld id="{5819A377-BB9A-4097-BC5F-23F0FB64397F}" type="slidenum">
              <a:rPr lang="en-GB" smtClean="0"/>
              <a:t>32</a:t>
            </a:fld>
            <a:endParaRPr lang="en-GB"/>
          </a:p>
        </p:txBody>
      </p:sp>
      <p:pic>
        <p:nvPicPr>
          <p:cNvPr id="3" name="Picture 2">
            <a:extLst>
              <a:ext uri="{FF2B5EF4-FFF2-40B4-BE49-F238E27FC236}">
                <a16:creationId xmlns:a16="http://schemas.microsoft.com/office/drawing/2014/main" id="{29C969CE-C085-41F8-81C5-3664A2C5A4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6420" y="1077939"/>
            <a:ext cx="2339750" cy="2113282"/>
          </a:xfrm>
          <a:prstGeom prst="rect">
            <a:avLst/>
          </a:prstGeom>
        </p:spPr>
      </p:pic>
    </p:spTree>
    <p:extLst>
      <p:ext uri="{BB962C8B-B14F-4D97-AF65-F5344CB8AC3E}">
        <p14:creationId xmlns:p14="http://schemas.microsoft.com/office/powerpoint/2010/main" val="217918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3B8250-DD26-41A4-BF19-3BF4F151759F}"/>
              </a:ext>
            </a:extLst>
          </p:cNvPr>
          <p:cNvSpPr/>
          <p:nvPr/>
        </p:nvSpPr>
        <p:spPr>
          <a:xfrm>
            <a:off x="0" y="0"/>
            <a:ext cx="6858000" cy="729430"/>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Sources/ Interpretations Booklet for the Sample Paper on the next pages </a:t>
            </a:r>
          </a:p>
        </p:txBody>
      </p:sp>
      <p:sp>
        <p:nvSpPr>
          <p:cNvPr id="5" name="Rectangle 4">
            <a:extLst>
              <a:ext uri="{FF2B5EF4-FFF2-40B4-BE49-F238E27FC236}">
                <a16:creationId xmlns:a16="http://schemas.microsoft.com/office/drawing/2014/main" id="{77BE4570-6803-41E8-BD70-4AB5CDC8EE9D}"/>
              </a:ext>
            </a:extLst>
          </p:cNvPr>
          <p:cNvSpPr/>
          <p:nvPr/>
        </p:nvSpPr>
        <p:spPr>
          <a:xfrm>
            <a:off x="-27384" y="607333"/>
            <a:ext cx="6822006" cy="292259"/>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Source B: </a:t>
            </a:r>
            <a:r>
              <a:rPr lang="en-GB" sz="1200" dirty="0">
                <a:latin typeface="Calibri" panose="020F0502020204030204" pitchFamily="34" charset="0"/>
                <a:ea typeface="Calibri" panose="020F0502020204030204" pitchFamily="34" charset="0"/>
                <a:cs typeface="Times New Roman" panose="02020603050405020304" pitchFamily="18" charset="0"/>
              </a:rPr>
              <a:t>From an interview with a member of the Nazi Party, 1936</a:t>
            </a:r>
          </a:p>
        </p:txBody>
      </p:sp>
      <p:sp>
        <p:nvSpPr>
          <p:cNvPr id="6" name="Rectangle 5">
            <a:extLst>
              <a:ext uri="{FF2B5EF4-FFF2-40B4-BE49-F238E27FC236}">
                <a16:creationId xmlns:a16="http://schemas.microsoft.com/office/drawing/2014/main" id="{61F95574-669B-495D-BD10-297CE5B1306C}"/>
              </a:ext>
            </a:extLst>
          </p:cNvPr>
          <p:cNvSpPr/>
          <p:nvPr/>
        </p:nvSpPr>
        <p:spPr>
          <a:xfrm>
            <a:off x="116632" y="899592"/>
            <a:ext cx="667799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…for five years I remained unemployed and I was broken both in body and spirit and I learned how stupid were all my dreams in those hard days at university. I was not wanted by Germany … then I was introduced to Hitler. You won’t understand and I cannot explain either because I don’t know what happened, but life for me took on a tremendous new significance .. I committed myself, body, soul and spirit to the movement. </a:t>
            </a:r>
          </a:p>
        </p:txBody>
      </p:sp>
      <p:sp>
        <p:nvSpPr>
          <p:cNvPr id="7" name="Rectangle 6">
            <a:extLst>
              <a:ext uri="{FF2B5EF4-FFF2-40B4-BE49-F238E27FC236}">
                <a16:creationId xmlns:a16="http://schemas.microsoft.com/office/drawing/2014/main" id="{CBBAC7A7-FE99-43EC-968E-F4C48183BB0D}"/>
              </a:ext>
            </a:extLst>
          </p:cNvPr>
          <p:cNvSpPr/>
          <p:nvPr/>
        </p:nvSpPr>
        <p:spPr>
          <a:xfrm>
            <a:off x="116632" y="1915255"/>
            <a:ext cx="6677990" cy="504625"/>
          </a:xfrm>
          <a:prstGeom prst="rect">
            <a:avLst/>
          </a:prstGeom>
        </p:spPr>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Source C: </a:t>
            </a:r>
            <a:r>
              <a:rPr lang="en-GB" sz="1200" dirty="0">
                <a:latin typeface="Calibri" panose="020F0502020204030204" pitchFamily="34" charset="0"/>
                <a:ea typeface="Calibri" panose="020F0502020204030204" pitchFamily="34" charset="0"/>
                <a:cs typeface="Times New Roman" panose="02020603050405020304" pitchFamily="18" charset="0"/>
              </a:rPr>
              <a:t>A poster produced by the Nazi Party in 1932, in which they appeal to women to support Hitler in the best interests of their family. </a:t>
            </a:r>
          </a:p>
        </p:txBody>
      </p:sp>
      <p:pic>
        <p:nvPicPr>
          <p:cNvPr id="8" name="Picture 7" descr="Image result for manner frauen adolf hitler">
            <a:hlinkClick r:id="rId2"/>
            <a:extLst>
              <a:ext uri="{FF2B5EF4-FFF2-40B4-BE49-F238E27FC236}">
                <a16:creationId xmlns:a16="http://schemas.microsoft.com/office/drawing/2014/main" id="{33D0ABFF-C1D0-4D79-BDA9-8026608AE7D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72816" y="2378097"/>
            <a:ext cx="3312368" cy="4320441"/>
          </a:xfrm>
          <a:prstGeom prst="rect">
            <a:avLst/>
          </a:prstGeom>
          <a:noFill/>
          <a:ln>
            <a:noFill/>
          </a:ln>
        </p:spPr>
      </p:pic>
      <p:sp>
        <p:nvSpPr>
          <p:cNvPr id="9" name="Rectangle 8">
            <a:extLst>
              <a:ext uri="{FF2B5EF4-FFF2-40B4-BE49-F238E27FC236}">
                <a16:creationId xmlns:a16="http://schemas.microsoft.com/office/drawing/2014/main" id="{A616BE61-F260-4BF5-B7EB-19C34988E331}"/>
              </a:ext>
            </a:extLst>
          </p:cNvPr>
          <p:cNvSpPr/>
          <p:nvPr/>
        </p:nvSpPr>
        <p:spPr>
          <a:xfrm>
            <a:off x="116632" y="6739160"/>
            <a:ext cx="6677990" cy="292259"/>
          </a:xfrm>
          <a:prstGeom prst="rect">
            <a:avLst/>
          </a:prstGeom>
        </p:spPr>
        <p:txBody>
          <a:bodyPr wrap="square">
            <a:spAutoFit/>
          </a:bodyPr>
          <a:lstStyle/>
          <a:p>
            <a:pPr>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Interpretation 1: </a:t>
            </a:r>
            <a:r>
              <a:rPr lang="en-GB" sz="1200" dirty="0">
                <a:latin typeface="Calibri" panose="020F0502020204030204" pitchFamily="34" charset="0"/>
                <a:ea typeface="Calibri" panose="020F0502020204030204" pitchFamily="34" charset="0"/>
                <a:cs typeface="Times New Roman" panose="02020603050405020304" pitchFamily="18" charset="0"/>
              </a:rPr>
              <a:t>From </a:t>
            </a:r>
            <a:r>
              <a:rPr lang="en-GB" sz="1200" i="1" dirty="0">
                <a:latin typeface="Calibri" panose="020F0502020204030204" pitchFamily="34" charset="0"/>
                <a:ea typeface="Calibri" panose="020F0502020204030204" pitchFamily="34" charset="0"/>
                <a:cs typeface="Times New Roman" panose="02020603050405020304" pitchFamily="18" charset="0"/>
              </a:rPr>
              <a:t>The History of the Gestapo,</a:t>
            </a:r>
            <a:r>
              <a:rPr lang="en-GB" sz="1200" dirty="0">
                <a:latin typeface="Calibri" panose="020F0502020204030204" pitchFamily="34" charset="0"/>
                <a:ea typeface="Calibri" panose="020F0502020204030204" pitchFamily="34" charset="0"/>
                <a:cs typeface="Times New Roman" panose="02020603050405020304" pitchFamily="18" charset="0"/>
              </a:rPr>
              <a:t> by Jacques </a:t>
            </a:r>
            <a:r>
              <a:rPr lang="en-GB" sz="1200" dirty="0" err="1">
                <a:latin typeface="Calibri" panose="020F0502020204030204" pitchFamily="34" charset="0"/>
                <a:ea typeface="Calibri" panose="020F0502020204030204" pitchFamily="34" charset="0"/>
                <a:cs typeface="Times New Roman" panose="02020603050405020304" pitchFamily="18" charset="0"/>
              </a:rPr>
              <a:t>Delarue</a:t>
            </a:r>
            <a:r>
              <a:rPr lang="en-GB" sz="1200" dirty="0">
                <a:latin typeface="Calibri" panose="020F0502020204030204" pitchFamily="34" charset="0"/>
                <a:ea typeface="Calibri" panose="020F0502020204030204" pitchFamily="34" charset="0"/>
                <a:cs typeface="Times New Roman" panose="02020603050405020304" pitchFamily="18" charset="0"/>
              </a:rPr>
              <a:t>, published in 1964. </a:t>
            </a:r>
          </a:p>
        </p:txBody>
      </p:sp>
      <p:sp>
        <p:nvSpPr>
          <p:cNvPr id="10" name="Rectangle 9">
            <a:extLst>
              <a:ext uri="{FF2B5EF4-FFF2-40B4-BE49-F238E27FC236}">
                <a16:creationId xmlns:a16="http://schemas.microsoft.com/office/drawing/2014/main" id="{CA614FF4-463C-4546-BC91-AAA00A4A6F9A}"/>
              </a:ext>
            </a:extLst>
          </p:cNvPr>
          <p:cNvSpPr/>
          <p:nvPr/>
        </p:nvSpPr>
        <p:spPr>
          <a:xfrm>
            <a:off x="116632" y="6980191"/>
            <a:ext cx="67413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Never before, in no other land and at no time had an organisation attained such a comprehensive penetration of society, possessed such power and reached such a degree of… terror and horror, as well as … effectiveness. The Gestapo spotted or overheard every German’s slightest movement. </a:t>
            </a:r>
          </a:p>
        </p:txBody>
      </p:sp>
      <p:sp>
        <p:nvSpPr>
          <p:cNvPr id="11" name="Rectangle 10">
            <a:extLst>
              <a:ext uri="{FF2B5EF4-FFF2-40B4-BE49-F238E27FC236}">
                <a16:creationId xmlns:a16="http://schemas.microsoft.com/office/drawing/2014/main" id="{714EC787-0575-4847-AD54-811BE1AF2095}"/>
              </a:ext>
            </a:extLst>
          </p:cNvPr>
          <p:cNvSpPr/>
          <p:nvPr/>
        </p:nvSpPr>
        <p:spPr>
          <a:xfrm>
            <a:off x="140468" y="7626522"/>
            <a:ext cx="6654153" cy="292259"/>
          </a:xfrm>
          <a:prstGeom prst="rect">
            <a:avLst/>
          </a:prstGeom>
        </p:spPr>
        <p:txBody>
          <a:bodyPr wrap="square">
            <a:spAutoFit/>
          </a:bodyPr>
          <a:lstStyle/>
          <a:p>
            <a:pPr>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Interpretation 2: </a:t>
            </a:r>
            <a:r>
              <a:rPr lang="en-GB" sz="1200" dirty="0">
                <a:latin typeface="Calibri" panose="020F0502020204030204" pitchFamily="34" charset="0"/>
                <a:ea typeface="Calibri" panose="020F0502020204030204" pitchFamily="34" charset="0"/>
                <a:cs typeface="Times New Roman" panose="02020603050405020304" pitchFamily="18" charset="0"/>
              </a:rPr>
              <a:t>From </a:t>
            </a:r>
            <a:r>
              <a:rPr lang="en-GB" sz="1200" i="1" dirty="0">
                <a:latin typeface="Calibri" panose="020F0502020204030204" pitchFamily="34" charset="0"/>
                <a:ea typeface="Calibri" panose="020F0502020204030204" pitchFamily="34" charset="0"/>
                <a:cs typeface="Times New Roman" panose="02020603050405020304" pitchFamily="18" charset="0"/>
              </a:rPr>
              <a:t>The Nazis: A Warning From History</a:t>
            </a:r>
            <a:r>
              <a:rPr lang="en-GB" sz="1200" dirty="0">
                <a:latin typeface="Calibri" panose="020F0502020204030204" pitchFamily="34" charset="0"/>
                <a:ea typeface="Calibri" panose="020F0502020204030204" pitchFamily="34" charset="0"/>
                <a:cs typeface="Times New Roman" panose="02020603050405020304" pitchFamily="18" charset="0"/>
              </a:rPr>
              <a:t>, by Laurence Rees, published in 2001</a:t>
            </a:r>
          </a:p>
        </p:txBody>
      </p:sp>
      <p:sp>
        <p:nvSpPr>
          <p:cNvPr id="12" name="Rectangle 11">
            <a:extLst>
              <a:ext uri="{FF2B5EF4-FFF2-40B4-BE49-F238E27FC236}">
                <a16:creationId xmlns:a16="http://schemas.microsoft.com/office/drawing/2014/main" id="{7C5236E1-2D3E-4347-867A-5D833815F72F}"/>
              </a:ext>
            </a:extLst>
          </p:cNvPr>
          <p:cNvSpPr/>
          <p:nvPr/>
        </p:nvSpPr>
        <p:spPr>
          <a:xfrm>
            <a:off x="116632" y="7908175"/>
            <a:ext cx="6741368"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Like all modern policing systems, the Gestapo was only as good or bad as the cooperation it received – and the files reveal that it received a high level of cooperation. Only around 10% of political crimes committed … were actually discovered by the Gestapo; another 10% were passed on to the Gestapo by the regular police or the Nazi Party. Around 80% was discovered by ordinary citizens who turned the information over… Most of this unpaid cooperation came from people who were not members of the Nazi Party – they were ‘ordinary’ citizens.</a:t>
            </a:r>
          </a:p>
        </p:txBody>
      </p:sp>
      <p:sp>
        <p:nvSpPr>
          <p:cNvPr id="13" name="Slide Number Placeholder 12">
            <a:extLst>
              <a:ext uri="{FF2B5EF4-FFF2-40B4-BE49-F238E27FC236}">
                <a16:creationId xmlns:a16="http://schemas.microsoft.com/office/drawing/2014/main" id="{3C9D1968-ADFC-4877-999A-6B4E9508B33E}"/>
              </a:ext>
            </a:extLst>
          </p:cNvPr>
          <p:cNvSpPr>
            <a:spLocks noGrp="1"/>
          </p:cNvSpPr>
          <p:nvPr>
            <p:ph type="sldNum" sz="quarter" idx="12"/>
          </p:nvPr>
        </p:nvSpPr>
        <p:spPr/>
        <p:txBody>
          <a:bodyPr/>
          <a:lstStyle/>
          <a:p>
            <a:fld id="{5819A377-BB9A-4097-BC5F-23F0FB64397F}" type="slidenum">
              <a:rPr lang="en-GB" smtClean="0"/>
              <a:t>33</a:t>
            </a:fld>
            <a:endParaRPr lang="en-GB"/>
          </a:p>
        </p:txBody>
      </p:sp>
    </p:spTree>
    <p:extLst>
      <p:ext uri="{BB962C8B-B14F-4D97-AF65-F5344CB8AC3E}">
        <p14:creationId xmlns:p14="http://schemas.microsoft.com/office/powerpoint/2010/main" val="1147882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0E2CE8-813E-446F-BCB3-4F89673A1808}"/>
              </a:ext>
            </a:extLst>
          </p:cNvPr>
          <p:cNvSpPr/>
          <p:nvPr/>
        </p:nvSpPr>
        <p:spPr>
          <a:xfrm>
            <a:off x="1772816" y="-36512"/>
            <a:ext cx="2950295" cy="392159"/>
          </a:xfrm>
          <a:prstGeom prst="rect">
            <a:avLst/>
          </a:prstGeom>
        </p:spPr>
        <p:txBody>
          <a:bodyPr wrap="non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do I answer question 2?</a:t>
            </a:r>
          </a:p>
        </p:txBody>
      </p:sp>
      <p:sp>
        <p:nvSpPr>
          <p:cNvPr id="5" name="Rectangle 4">
            <a:extLst>
              <a:ext uri="{FF2B5EF4-FFF2-40B4-BE49-F238E27FC236}">
                <a16:creationId xmlns:a16="http://schemas.microsoft.com/office/drawing/2014/main" id="{CF1BC8F5-FE62-4ABF-BC03-3B377352D9AA}"/>
              </a:ext>
            </a:extLst>
          </p:cNvPr>
          <p:cNvSpPr/>
          <p:nvPr/>
        </p:nvSpPr>
        <p:spPr>
          <a:xfrm>
            <a:off x="25600" y="242170"/>
            <a:ext cx="6787776"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Question 2 on your exam paper will ask you to ‘Explain why…’. There are 12 marks available for this question. </a:t>
            </a:r>
          </a:p>
        </p:txBody>
      </p:sp>
      <p:sp>
        <p:nvSpPr>
          <p:cNvPr id="6" name="Rectangle 5">
            <a:extLst>
              <a:ext uri="{FF2B5EF4-FFF2-40B4-BE49-F238E27FC236}">
                <a16:creationId xmlns:a16="http://schemas.microsoft.com/office/drawing/2014/main" id="{ED463359-6E7A-4151-9611-DB83C59DA1F1}"/>
              </a:ext>
            </a:extLst>
          </p:cNvPr>
          <p:cNvSpPr/>
          <p:nvPr/>
        </p:nvSpPr>
        <p:spPr>
          <a:xfrm rot="20888049">
            <a:off x="60594" y="780253"/>
            <a:ext cx="1412503" cy="32553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Worked example</a:t>
            </a:r>
          </a:p>
        </p:txBody>
      </p:sp>
      <p:sp>
        <p:nvSpPr>
          <p:cNvPr id="7" name="Rectangle 6">
            <a:extLst>
              <a:ext uri="{FF2B5EF4-FFF2-40B4-BE49-F238E27FC236}">
                <a16:creationId xmlns:a16="http://schemas.microsoft.com/office/drawing/2014/main" id="{75DB4A93-991B-41C8-9142-651677A77813}"/>
              </a:ext>
            </a:extLst>
          </p:cNvPr>
          <p:cNvSpPr/>
          <p:nvPr/>
        </p:nvSpPr>
        <p:spPr>
          <a:xfrm>
            <a:off x="74762" y="1143136"/>
            <a:ext cx="3429000" cy="1610569"/>
          </a:xfrm>
          <a:prstGeom prst="rect">
            <a:avLst/>
          </a:prstGeom>
        </p:spPr>
        <p:txBody>
          <a:bodyPr>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Explain why the Nazis wanted women to focus on home and family life. </a:t>
            </a:r>
            <a:r>
              <a:rPr lang="en-GB" sz="1200" b="1" dirty="0">
                <a:latin typeface="Calibri" panose="020F0502020204030204" pitchFamily="34" charset="0"/>
                <a:ea typeface="Calibri" panose="020F0502020204030204" pitchFamily="34" charset="0"/>
                <a:cs typeface="Times New Roman" panose="02020603050405020304" pitchFamily="18" charset="0"/>
              </a:rPr>
              <a:t>(12 marks)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You may use the following in your answer.</a:t>
            </a:r>
          </a:p>
          <a:p>
            <a:pPr marL="342900" lvl="0" indent="-342900">
              <a:lnSpc>
                <a:spcPct val="115000"/>
              </a:lnSpc>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Marriage loans</a:t>
            </a:r>
          </a:p>
          <a:p>
            <a:pPr marL="342900" lvl="0" indent="-342900">
              <a:lnSpc>
                <a:spcPct val="115000"/>
              </a:lnSpc>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Birth rates</a:t>
            </a:r>
          </a:p>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a:t>
            </a:r>
            <a:r>
              <a:rPr lang="en-GB" sz="1200" b="1" dirty="0">
                <a:latin typeface="Calibri" panose="020F0502020204030204" pitchFamily="34" charset="0"/>
                <a:ea typeface="Calibri" panose="020F0502020204030204" pitchFamily="34" charset="0"/>
                <a:cs typeface="Times New Roman" panose="02020603050405020304" pitchFamily="18" charset="0"/>
              </a:rPr>
              <a:t>must</a:t>
            </a:r>
            <a:r>
              <a:rPr lang="en-GB" sz="1200" dirty="0">
                <a:latin typeface="Calibri" panose="020F0502020204030204" pitchFamily="34" charset="0"/>
                <a:ea typeface="Calibri" panose="020F0502020204030204" pitchFamily="34" charset="0"/>
                <a:cs typeface="Times New Roman" panose="02020603050405020304" pitchFamily="18" charset="0"/>
              </a:rPr>
              <a:t> also use information of your own. </a:t>
            </a:r>
          </a:p>
        </p:txBody>
      </p:sp>
      <p:sp>
        <p:nvSpPr>
          <p:cNvPr id="8" name="Rectangle 7">
            <a:extLst>
              <a:ext uri="{FF2B5EF4-FFF2-40B4-BE49-F238E27FC236}">
                <a16:creationId xmlns:a16="http://schemas.microsoft.com/office/drawing/2014/main" id="{5D5D4DA2-67CA-4E2F-B158-C69197FAE02B}"/>
              </a:ext>
            </a:extLst>
          </p:cNvPr>
          <p:cNvSpPr/>
          <p:nvPr/>
        </p:nvSpPr>
        <p:spPr>
          <a:xfrm>
            <a:off x="3536308" y="611560"/>
            <a:ext cx="3008611" cy="17912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Explaining key features and causes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Explaining why involves looking at the key features of something and thinking about its causes. Key features are accurate and relevant knowledge. Causes are what led to a situation or change happening. To explain causes, you must show how a number of causes led to that event or change. </a:t>
            </a:r>
          </a:p>
        </p:txBody>
      </p:sp>
      <p:sp>
        <p:nvSpPr>
          <p:cNvPr id="9" name="Rectangle 8">
            <a:extLst>
              <a:ext uri="{FF2B5EF4-FFF2-40B4-BE49-F238E27FC236}">
                <a16:creationId xmlns:a16="http://schemas.microsoft.com/office/drawing/2014/main" id="{7E3E8DC5-2A33-4F6D-9202-B03AB6157991}"/>
              </a:ext>
            </a:extLst>
          </p:cNvPr>
          <p:cNvSpPr/>
          <p:nvPr/>
        </p:nvSpPr>
        <p:spPr>
          <a:xfrm>
            <a:off x="3148465" y="2658733"/>
            <a:ext cx="3429000" cy="504625"/>
          </a:xfrm>
          <a:prstGeom prst="rect">
            <a:avLst/>
          </a:prstGeom>
          <a:ln>
            <a:solidFill>
              <a:schemeClr val="tx1"/>
            </a:solidFill>
            <a:prstDash val="lgDash"/>
          </a:ln>
        </p:spPr>
        <p:txBody>
          <a:bodyPr>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must use your own knowledge and not limit yourself to the bullet points. </a:t>
            </a:r>
          </a:p>
        </p:txBody>
      </p:sp>
      <p:sp>
        <p:nvSpPr>
          <p:cNvPr id="10" name="Arrow: Right 9">
            <a:extLst>
              <a:ext uri="{FF2B5EF4-FFF2-40B4-BE49-F238E27FC236}">
                <a16:creationId xmlns:a16="http://schemas.microsoft.com/office/drawing/2014/main" id="{2648CFF2-64B9-4865-BE85-41B3059F584C}"/>
              </a:ext>
            </a:extLst>
          </p:cNvPr>
          <p:cNvSpPr/>
          <p:nvPr/>
        </p:nvSpPr>
        <p:spPr>
          <a:xfrm rot="13137355">
            <a:off x="2841389" y="244511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5922A14-C1C0-4B67-837D-37D2A61AF3E2}"/>
              </a:ext>
            </a:extLst>
          </p:cNvPr>
          <p:cNvSpPr/>
          <p:nvPr/>
        </p:nvSpPr>
        <p:spPr>
          <a:xfrm>
            <a:off x="137223" y="3290372"/>
            <a:ext cx="3147761"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The Nazis wanted women to stay at home and look after a large family so the population would grow. </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The Nazis believed that women and men had different roles in society. This meant that women were expected to follow traditional ideas about the importance of caring for children. </a:t>
            </a:r>
          </a:p>
        </p:txBody>
      </p:sp>
      <p:sp>
        <p:nvSpPr>
          <p:cNvPr id="12" name="Rectangle 11">
            <a:extLst>
              <a:ext uri="{FF2B5EF4-FFF2-40B4-BE49-F238E27FC236}">
                <a16:creationId xmlns:a16="http://schemas.microsoft.com/office/drawing/2014/main" id="{84E77B34-F95B-4E36-9E37-D6C919396D88}"/>
              </a:ext>
            </a:extLst>
          </p:cNvPr>
          <p:cNvSpPr/>
          <p:nvPr/>
        </p:nvSpPr>
        <p:spPr>
          <a:xfrm rot="21080091">
            <a:off x="70901" y="2821799"/>
            <a:ext cx="1608133" cy="4108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Sample answer</a:t>
            </a:r>
          </a:p>
        </p:txBody>
      </p:sp>
      <p:sp>
        <p:nvSpPr>
          <p:cNvPr id="13" name="Rectangle 12">
            <a:extLst>
              <a:ext uri="{FF2B5EF4-FFF2-40B4-BE49-F238E27FC236}">
                <a16:creationId xmlns:a16="http://schemas.microsoft.com/office/drawing/2014/main" id="{DF7BCC07-A29A-44DC-BFC2-4D4065AFA8FB}"/>
              </a:ext>
            </a:extLst>
          </p:cNvPr>
          <p:cNvSpPr/>
          <p:nvPr/>
        </p:nvSpPr>
        <p:spPr>
          <a:xfrm>
            <a:off x="3373080" y="3249545"/>
            <a:ext cx="3111498"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Here the student has given the correct cause but only a vague answer, and hasn’t developed an explanation.</a:t>
            </a:r>
          </a:p>
        </p:txBody>
      </p:sp>
      <p:sp>
        <p:nvSpPr>
          <p:cNvPr id="14" name="Rectangle 13">
            <a:extLst>
              <a:ext uri="{FF2B5EF4-FFF2-40B4-BE49-F238E27FC236}">
                <a16:creationId xmlns:a16="http://schemas.microsoft.com/office/drawing/2014/main" id="{B21F4258-0E96-4B48-B643-410B3D3759B0}"/>
              </a:ext>
            </a:extLst>
          </p:cNvPr>
          <p:cNvSpPr/>
          <p:nvPr/>
        </p:nvSpPr>
        <p:spPr>
          <a:xfrm>
            <a:off x="3350796" y="3982063"/>
            <a:ext cx="3133781"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is also a correct cause and the beginning of an explanation: the student needs to add more detail to the explanation to improve this answer. </a:t>
            </a:r>
          </a:p>
        </p:txBody>
      </p:sp>
      <p:sp>
        <p:nvSpPr>
          <p:cNvPr id="15" name="Arrow: Right 14">
            <a:extLst>
              <a:ext uri="{FF2B5EF4-FFF2-40B4-BE49-F238E27FC236}">
                <a16:creationId xmlns:a16="http://schemas.microsoft.com/office/drawing/2014/main" id="{EF3DC7FC-4FDA-45C3-A6D8-6C893E06CA2E}"/>
              </a:ext>
            </a:extLst>
          </p:cNvPr>
          <p:cNvSpPr/>
          <p:nvPr/>
        </p:nvSpPr>
        <p:spPr>
          <a:xfrm rot="10800000">
            <a:off x="3068961" y="4211960"/>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A654C393-2286-4762-9936-A26C9FEB51A3}"/>
              </a:ext>
            </a:extLst>
          </p:cNvPr>
          <p:cNvSpPr/>
          <p:nvPr/>
        </p:nvSpPr>
        <p:spPr>
          <a:xfrm rot="10800000">
            <a:off x="3068961" y="3503137"/>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086647DC-D9A3-4154-B82E-F2AE5791540D}"/>
              </a:ext>
            </a:extLst>
          </p:cNvPr>
          <p:cNvSpPr/>
          <p:nvPr/>
        </p:nvSpPr>
        <p:spPr>
          <a:xfrm>
            <a:off x="116632" y="5004048"/>
            <a:ext cx="3816424"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The Nazis wanted the population to grow so they tried to limit women to roles within the home and family. After the First World War, Germany’s population had been falling and Hitler was keen to expand Germany so it was vital to make sure women had more children. They were given special medals to reward them for having large families, which included bronze, silver and gold if you had over eight children. There were also financial incentives for women, such as Marriage Loans. The 1933 Law for the Encouragement of Marriage lent couples money when they married, if the wife left work. For each child they had, they were let off a quarter of this loan. These policies show how the Nazi government encouraged women to focus on their family and raising children. </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Another important cause was Hitler’s ideas about ‘racial purity’. He was determined to increase the number of Aryan children and reduce the number of non – Aryans and minority groups in Germany. The Nazi policies on women gave encouragement to Aryan mothers, but other minority groups were stopped from having children by being sterilised. </a:t>
            </a:r>
          </a:p>
        </p:txBody>
      </p:sp>
      <p:sp>
        <p:nvSpPr>
          <p:cNvPr id="18" name="Rectangle 17">
            <a:extLst>
              <a:ext uri="{FF2B5EF4-FFF2-40B4-BE49-F238E27FC236}">
                <a16:creationId xmlns:a16="http://schemas.microsoft.com/office/drawing/2014/main" id="{A74448CA-2804-4C37-A2AA-B55A8073855B}"/>
              </a:ext>
            </a:extLst>
          </p:cNvPr>
          <p:cNvSpPr/>
          <p:nvPr/>
        </p:nvSpPr>
        <p:spPr>
          <a:xfrm>
            <a:off x="1793039" y="4644008"/>
            <a:ext cx="1635961" cy="35881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Improved answer</a:t>
            </a:r>
          </a:p>
        </p:txBody>
      </p:sp>
      <p:sp>
        <p:nvSpPr>
          <p:cNvPr id="19" name="Rectangle 18">
            <a:extLst>
              <a:ext uri="{FF2B5EF4-FFF2-40B4-BE49-F238E27FC236}">
                <a16:creationId xmlns:a16="http://schemas.microsoft.com/office/drawing/2014/main" id="{2F4BD7B2-E6ED-4929-854E-25C0B99CD9FD}"/>
              </a:ext>
            </a:extLst>
          </p:cNvPr>
          <p:cNvSpPr/>
          <p:nvPr/>
        </p:nvSpPr>
        <p:spPr>
          <a:xfrm>
            <a:off x="4145906" y="4752130"/>
            <a:ext cx="2564904"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Make sure you identify what reasons led to the Nazis making women focus on home and family. </a:t>
            </a:r>
          </a:p>
        </p:txBody>
      </p:sp>
      <p:sp>
        <p:nvSpPr>
          <p:cNvPr id="20" name="Rectangle 19">
            <a:extLst>
              <a:ext uri="{FF2B5EF4-FFF2-40B4-BE49-F238E27FC236}">
                <a16:creationId xmlns:a16="http://schemas.microsoft.com/office/drawing/2014/main" id="{A0383EBD-EADC-4C64-B305-F4BD3E05A9F6}"/>
              </a:ext>
            </a:extLst>
          </p:cNvPr>
          <p:cNvSpPr/>
          <p:nvPr/>
        </p:nvSpPr>
        <p:spPr>
          <a:xfrm>
            <a:off x="4149080" y="5436096"/>
            <a:ext cx="2564904" cy="729430"/>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states the cause and explains why Nazis wanted to restrict women to the home and family.</a:t>
            </a:r>
          </a:p>
        </p:txBody>
      </p:sp>
      <p:sp>
        <p:nvSpPr>
          <p:cNvPr id="21" name="Rectangle 20">
            <a:extLst>
              <a:ext uri="{FF2B5EF4-FFF2-40B4-BE49-F238E27FC236}">
                <a16:creationId xmlns:a16="http://schemas.microsoft.com/office/drawing/2014/main" id="{730C4364-C90D-4DF5-91D3-186174FCF177}"/>
              </a:ext>
            </a:extLst>
          </p:cNvPr>
          <p:cNvSpPr/>
          <p:nvPr/>
        </p:nvSpPr>
        <p:spPr>
          <a:xfrm>
            <a:off x="4176464" y="6227520"/>
            <a:ext cx="2534346" cy="729430"/>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student has used their knowledge of the period to support their answer with specific examples. </a:t>
            </a:r>
          </a:p>
        </p:txBody>
      </p:sp>
      <p:sp>
        <p:nvSpPr>
          <p:cNvPr id="22" name="Rectangle 21">
            <a:extLst>
              <a:ext uri="{FF2B5EF4-FFF2-40B4-BE49-F238E27FC236}">
                <a16:creationId xmlns:a16="http://schemas.microsoft.com/office/drawing/2014/main" id="{203A63C4-D1AA-4052-91E9-4A3E2F530EA9}"/>
              </a:ext>
            </a:extLst>
          </p:cNvPr>
          <p:cNvSpPr/>
          <p:nvPr/>
        </p:nvSpPr>
        <p:spPr>
          <a:xfrm>
            <a:off x="4107410" y="7020272"/>
            <a:ext cx="2633958"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Using ‘Another important cause was…’ to introduce a new point is a good way of writing a clear answer.</a:t>
            </a:r>
          </a:p>
        </p:txBody>
      </p:sp>
      <p:sp>
        <p:nvSpPr>
          <p:cNvPr id="23" name="Rectangle 22">
            <a:extLst>
              <a:ext uri="{FF2B5EF4-FFF2-40B4-BE49-F238E27FC236}">
                <a16:creationId xmlns:a16="http://schemas.microsoft.com/office/drawing/2014/main" id="{15826075-36F5-4D74-98B2-48E8EECD5F42}"/>
              </a:ext>
            </a:extLst>
          </p:cNvPr>
          <p:cNvSpPr/>
          <p:nvPr/>
        </p:nvSpPr>
        <p:spPr>
          <a:xfrm>
            <a:off x="4062786" y="7957239"/>
            <a:ext cx="2750590"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could also include some information about how the League of German Maidens prepared young women for their future roles.</a:t>
            </a:r>
          </a:p>
        </p:txBody>
      </p:sp>
      <p:sp>
        <p:nvSpPr>
          <p:cNvPr id="24" name="Arrow: Right 23">
            <a:extLst>
              <a:ext uri="{FF2B5EF4-FFF2-40B4-BE49-F238E27FC236}">
                <a16:creationId xmlns:a16="http://schemas.microsoft.com/office/drawing/2014/main" id="{761ED395-B88F-47C8-BC5C-D0D18563489E}"/>
              </a:ext>
            </a:extLst>
          </p:cNvPr>
          <p:cNvSpPr/>
          <p:nvPr/>
        </p:nvSpPr>
        <p:spPr>
          <a:xfrm rot="10106877">
            <a:off x="3805434" y="497576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7C4508CE-1B27-47A1-BD41-511B8B6268AC}"/>
              </a:ext>
            </a:extLst>
          </p:cNvPr>
          <p:cNvSpPr/>
          <p:nvPr/>
        </p:nvSpPr>
        <p:spPr>
          <a:xfrm rot="10800000">
            <a:off x="3799682" y="566908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5DA7FA29-93D6-4462-AF98-DF7C95F09A4B}"/>
              </a:ext>
            </a:extLst>
          </p:cNvPr>
          <p:cNvSpPr/>
          <p:nvPr/>
        </p:nvSpPr>
        <p:spPr>
          <a:xfrm rot="10800000">
            <a:off x="3871691" y="638916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2D5715BF-CC68-42F7-9B2D-2402B05D6E7E}"/>
              </a:ext>
            </a:extLst>
          </p:cNvPr>
          <p:cNvSpPr/>
          <p:nvPr/>
        </p:nvSpPr>
        <p:spPr>
          <a:xfrm rot="10800000">
            <a:off x="3789040" y="7253257"/>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06DDFE57-9AF5-419C-8538-A6E5C85D015F}"/>
              </a:ext>
            </a:extLst>
          </p:cNvPr>
          <p:cNvSpPr/>
          <p:nvPr/>
        </p:nvSpPr>
        <p:spPr>
          <a:xfrm rot="10800000">
            <a:off x="3717032" y="847739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9" name="Slide Number Placeholder 28">
            <a:extLst>
              <a:ext uri="{FF2B5EF4-FFF2-40B4-BE49-F238E27FC236}">
                <a16:creationId xmlns:a16="http://schemas.microsoft.com/office/drawing/2014/main" id="{ACC8727B-A8DD-42FF-A4D9-DB30A3026A58}"/>
              </a:ext>
            </a:extLst>
          </p:cNvPr>
          <p:cNvSpPr>
            <a:spLocks noGrp="1"/>
          </p:cNvSpPr>
          <p:nvPr>
            <p:ph type="sldNum" sz="quarter" idx="12"/>
          </p:nvPr>
        </p:nvSpPr>
        <p:spPr/>
        <p:txBody>
          <a:bodyPr/>
          <a:lstStyle/>
          <a:p>
            <a:fld id="{5819A377-BB9A-4097-BC5F-23F0FB64397F}" type="slidenum">
              <a:rPr lang="en-GB" smtClean="0"/>
              <a:t>34</a:t>
            </a:fld>
            <a:endParaRPr lang="en-GB"/>
          </a:p>
        </p:txBody>
      </p:sp>
    </p:spTree>
    <p:extLst>
      <p:ext uri="{BB962C8B-B14F-4D97-AF65-F5344CB8AC3E}">
        <p14:creationId xmlns:p14="http://schemas.microsoft.com/office/powerpoint/2010/main" val="9894916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FFBD0-FCF1-4CA1-AAC6-B2C486897BF1}"/>
              </a:ext>
            </a:extLst>
          </p:cNvPr>
          <p:cNvSpPr/>
          <p:nvPr/>
        </p:nvSpPr>
        <p:spPr>
          <a:xfrm>
            <a:off x="404664" y="0"/>
            <a:ext cx="5760640" cy="392159"/>
          </a:xfrm>
          <a:prstGeom prst="rect">
            <a:avLst/>
          </a:prstGeom>
        </p:spPr>
        <p:txBody>
          <a:bodyPr wrap="square">
            <a:spAutoFit/>
          </a:bodyPr>
          <a:lstStyle/>
          <a:p>
            <a:pP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How do I answer Question 3(a) – Evaluating usefulness?</a:t>
            </a:r>
          </a:p>
        </p:txBody>
      </p:sp>
      <p:sp>
        <p:nvSpPr>
          <p:cNvPr id="5" name="Rectangle 4">
            <a:extLst>
              <a:ext uri="{FF2B5EF4-FFF2-40B4-BE49-F238E27FC236}">
                <a16:creationId xmlns:a16="http://schemas.microsoft.com/office/drawing/2014/main" id="{C51E4CCB-FE5B-49EB-8768-1BFE093B7859}"/>
              </a:ext>
            </a:extLst>
          </p:cNvPr>
          <p:cNvSpPr/>
          <p:nvPr/>
        </p:nvSpPr>
        <p:spPr>
          <a:xfrm>
            <a:off x="-29078" y="293911"/>
            <a:ext cx="6887078"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Question 3(a) on your exam paper will ask you to judge ‘How useful are sources B and C…’ There are 8 marks available for this question. </a:t>
            </a:r>
          </a:p>
        </p:txBody>
      </p:sp>
      <p:sp>
        <p:nvSpPr>
          <p:cNvPr id="6" name="Rectangle 5">
            <a:extLst>
              <a:ext uri="{FF2B5EF4-FFF2-40B4-BE49-F238E27FC236}">
                <a16:creationId xmlns:a16="http://schemas.microsoft.com/office/drawing/2014/main" id="{C6108447-B690-47CD-ACF7-8D699046D7C6}"/>
              </a:ext>
            </a:extLst>
          </p:cNvPr>
          <p:cNvSpPr/>
          <p:nvPr/>
        </p:nvSpPr>
        <p:spPr>
          <a:xfrm>
            <a:off x="72008" y="971600"/>
            <a:ext cx="3429000" cy="1200329"/>
          </a:xfrm>
          <a:prstGeom prst="rect">
            <a:avLst/>
          </a:prstGeom>
        </p:spPr>
        <p:txBody>
          <a:bodyPr>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Study Sources B and C (in the sources at the start of these example answers)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How useful are sources B and C for an enquiry into why people supported the Nazis?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Explain your answer, using Sources B and C and your own knowledge of the historical context. </a:t>
            </a:r>
            <a:r>
              <a:rPr lang="en-GB" sz="1200" b="1" dirty="0">
                <a:latin typeface="Calibri" panose="020F0502020204030204" pitchFamily="34" charset="0"/>
                <a:ea typeface="Calibri" panose="020F0502020204030204" pitchFamily="34" charset="0"/>
                <a:cs typeface="Times New Roman" panose="02020603050405020304" pitchFamily="18" charset="0"/>
              </a:rPr>
              <a:t>(8 Marks)</a:t>
            </a:r>
          </a:p>
        </p:txBody>
      </p:sp>
      <p:sp>
        <p:nvSpPr>
          <p:cNvPr id="7" name="Rectangle 6">
            <a:extLst>
              <a:ext uri="{FF2B5EF4-FFF2-40B4-BE49-F238E27FC236}">
                <a16:creationId xmlns:a16="http://schemas.microsoft.com/office/drawing/2014/main" id="{24253A37-5146-43D2-B8D4-D14767DBD341}"/>
              </a:ext>
            </a:extLst>
          </p:cNvPr>
          <p:cNvSpPr/>
          <p:nvPr/>
        </p:nvSpPr>
        <p:spPr>
          <a:xfrm rot="21409096">
            <a:off x="79705" y="720963"/>
            <a:ext cx="1235788" cy="29225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Worked example</a:t>
            </a:r>
          </a:p>
        </p:txBody>
      </p:sp>
      <p:sp>
        <p:nvSpPr>
          <p:cNvPr id="8" name="Rectangle 7">
            <a:extLst>
              <a:ext uri="{FF2B5EF4-FFF2-40B4-BE49-F238E27FC236}">
                <a16:creationId xmlns:a16="http://schemas.microsoft.com/office/drawing/2014/main" id="{15469104-4E1F-4037-81BA-F129CCE78324}"/>
              </a:ext>
            </a:extLst>
          </p:cNvPr>
          <p:cNvSpPr/>
          <p:nvPr/>
        </p:nvSpPr>
        <p:spPr>
          <a:xfrm>
            <a:off x="3622164" y="686070"/>
            <a:ext cx="3010644" cy="1569660"/>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Judging usefulness of sources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To judge the usefulness of a source, you need to think about the enquiry question and the criteria you will use to reach your decision. You will need to consider the provenance of each source – its nature, origin and purpose – and whether these make the source useful or not in addressing the enquiry question. </a:t>
            </a:r>
          </a:p>
        </p:txBody>
      </p:sp>
      <p:sp>
        <p:nvSpPr>
          <p:cNvPr id="9" name="Rectangle 8">
            <a:extLst>
              <a:ext uri="{FF2B5EF4-FFF2-40B4-BE49-F238E27FC236}">
                <a16:creationId xmlns:a16="http://schemas.microsoft.com/office/drawing/2014/main" id="{78CE0CA4-50AC-4DD3-926D-DCDAB69E59B0}"/>
              </a:ext>
            </a:extLst>
          </p:cNvPr>
          <p:cNvSpPr/>
          <p:nvPr/>
        </p:nvSpPr>
        <p:spPr>
          <a:xfrm>
            <a:off x="193164" y="2518859"/>
            <a:ext cx="3429000" cy="175432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He was a member of the Nazi Party and was very keen, ‘I committed myself, body, soul and spirit.’ He knew what it felt like to be part of the organisation and he shows how people could have got swept away in the excitement. </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The poster is useful because it shows the Nazis wanted to get support from different groups, like women. They used posters to try to get support for the Nazis in the election in the early 1930s.</a:t>
            </a:r>
          </a:p>
        </p:txBody>
      </p:sp>
      <p:sp>
        <p:nvSpPr>
          <p:cNvPr id="10" name="Rectangle 9">
            <a:extLst>
              <a:ext uri="{FF2B5EF4-FFF2-40B4-BE49-F238E27FC236}">
                <a16:creationId xmlns:a16="http://schemas.microsoft.com/office/drawing/2014/main" id="{8E4BAEB5-DE6C-46C3-A3A9-B30A3EACE534}"/>
              </a:ext>
            </a:extLst>
          </p:cNvPr>
          <p:cNvSpPr/>
          <p:nvPr/>
        </p:nvSpPr>
        <p:spPr>
          <a:xfrm>
            <a:off x="92675" y="2195736"/>
            <a:ext cx="1608133" cy="41088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Sample answer</a:t>
            </a:r>
          </a:p>
        </p:txBody>
      </p:sp>
      <p:sp>
        <p:nvSpPr>
          <p:cNvPr id="11" name="Rectangle 10">
            <a:extLst>
              <a:ext uri="{FF2B5EF4-FFF2-40B4-BE49-F238E27FC236}">
                <a16:creationId xmlns:a16="http://schemas.microsoft.com/office/drawing/2014/main" id="{8F8B05D0-1118-4B01-9C15-8603DCC20E07}"/>
              </a:ext>
            </a:extLst>
          </p:cNvPr>
          <p:cNvSpPr/>
          <p:nvPr/>
        </p:nvSpPr>
        <p:spPr>
          <a:xfrm>
            <a:off x="3990455" y="2518859"/>
            <a:ext cx="2650604"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answer lacks analysis and describes rather than judges the usefulness of the sources. </a:t>
            </a:r>
          </a:p>
        </p:txBody>
      </p:sp>
      <p:sp>
        <p:nvSpPr>
          <p:cNvPr id="12" name="Arrow: Right 11">
            <a:extLst>
              <a:ext uri="{FF2B5EF4-FFF2-40B4-BE49-F238E27FC236}">
                <a16:creationId xmlns:a16="http://schemas.microsoft.com/office/drawing/2014/main" id="{25C0CE99-C498-4F85-8912-8D294AEA003F}"/>
              </a:ext>
            </a:extLst>
          </p:cNvPr>
          <p:cNvSpPr/>
          <p:nvPr/>
        </p:nvSpPr>
        <p:spPr>
          <a:xfrm rot="10800000">
            <a:off x="3645025" y="278876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3" name="Rectangle 12">
            <a:extLst>
              <a:ext uri="{FF2B5EF4-FFF2-40B4-BE49-F238E27FC236}">
                <a16:creationId xmlns:a16="http://schemas.microsoft.com/office/drawing/2014/main" id="{33C2F36F-411A-4E1A-84DB-55A6FF606310}"/>
              </a:ext>
            </a:extLst>
          </p:cNvPr>
          <p:cNvSpPr/>
          <p:nvPr/>
        </p:nvSpPr>
        <p:spPr>
          <a:xfrm>
            <a:off x="92675" y="4552830"/>
            <a:ext cx="3874781" cy="433965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The Nazi Party member is recollecting his feelings about joining and supporting the Nazi Party. He describes his circumstances as unemployed, possibly in the early 1930s when unemployment reached a new high in Germany. He is quite defensive about his support for the party and says an outsider would ‘not understand’. His personal experience of the emotions tied up in his membership are useful to understand the emotional appeal that the Nazis drew on to build support, but could also be a limitation as he is clearly concerned about how people in hindsight might view him and his support for the Nazis when he was a young man.</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The poster is useful for finding out about why different groups supported the Nazis. It gives us an insight into how the Nazis targeted different groups with specific messages. In this case, women are urged to consider their roles as wives and mothers in order to rally their support. However, the poster in isolation does not help us judge the impact of the poster on the audience, just the messages that the Nazi Party wanted to convey in order to gain support. The women who did vote Nazi were probably swayed by these ideas as the Nazis wanted to make women believe that their role in the home and family was valuable and they wanted them to accept a different gender role to men. </a:t>
            </a:r>
          </a:p>
        </p:txBody>
      </p:sp>
      <p:sp>
        <p:nvSpPr>
          <p:cNvPr id="14" name="Rectangle 13">
            <a:extLst>
              <a:ext uri="{FF2B5EF4-FFF2-40B4-BE49-F238E27FC236}">
                <a16:creationId xmlns:a16="http://schemas.microsoft.com/office/drawing/2014/main" id="{72AD4A4B-C03C-4AD1-8F65-07F682767715}"/>
              </a:ext>
            </a:extLst>
          </p:cNvPr>
          <p:cNvSpPr/>
          <p:nvPr/>
        </p:nvSpPr>
        <p:spPr>
          <a:xfrm>
            <a:off x="2331495" y="4197596"/>
            <a:ext cx="1635961" cy="35881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Improved answer</a:t>
            </a:r>
          </a:p>
        </p:txBody>
      </p:sp>
      <p:sp>
        <p:nvSpPr>
          <p:cNvPr id="15" name="Rectangle 14">
            <a:extLst>
              <a:ext uri="{FF2B5EF4-FFF2-40B4-BE49-F238E27FC236}">
                <a16:creationId xmlns:a16="http://schemas.microsoft.com/office/drawing/2014/main" id="{F777647D-0D25-4FC0-A817-8BA4B2AA6902}"/>
              </a:ext>
            </a:extLst>
          </p:cNvPr>
          <p:cNvSpPr/>
          <p:nvPr/>
        </p:nvSpPr>
        <p:spPr>
          <a:xfrm>
            <a:off x="4166579" y="3744874"/>
            <a:ext cx="2430773"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student has used criteria about origins and audience in judging the usefulness of this source for the enquiry. </a:t>
            </a:r>
          </a:p>
        </p:txBody>
      </p:sp>
      <p:sp>
        <p:nvSpPr>
          <p:cNvPr id="16" name="Rectangle 15">
            <a:extLst>
              <a:ext uri="{FF2B5EF4-FFF2-40B4-BE49-F238E27FC236}">
                <a16:creationId xmlns:a16="http://schemas.microsoft.com/office/drawing/2014/main" id="{1031B71A-8FB6-4F66-A4FB-77D375E5E5E1}"/>
              </a:ext>
            </a:extLst>
          </p:cNvPr>
          <p:cNvSpPr/>
          <p:nvPr/>
        </p:nvSpPr>
        <p:spPr>
          <a:xfrm>
            <a:off x="4131840" y="6950005"/>
            <a:ext cx="2753544"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Specific language is used in this answer, such as: insight, judge, impact, convey, promote.</a:t>
            </a:r>
          </a:p>
        </p:txBody>
      </p:sp>
      <p:sp>
        <p:nvSpPr>
          <p:cNvPr id="17" name="Rectangle 16">
            <a:extLst>
              <a:ext uri="{FF2B5EF4-FFF2-40B4-BE49-F238E27FC236}">
                <a16:creationId xmlns:a16="http://schemas.microsoft.com/office/drawing/2014/main" id="{89ECE79A-059D-475A-BBAB-48DFC15E13EA}"/>
              </a:ext>
            </a:extLst>
          </p:cNvPr>
          <p:cNvSpPr/>
          <p:nvPr/>
        </p:nvSpPr>
        <p:spPr>
          <a:xfrm>
            <a:off x="4221088" y="7740352"/>
            <a:ext cx="2338854" cy="1200329"/>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answer is a good answer because it evaluates the poster for this enquiry by considering its nature and purpose and it highlights issues about the impact on the audience. </a:t>
            </a:r>
          </a:p>
        </p:txBody>
      </p:sp>
      <p:sp>
        <p:nvSpPr>
          <p:cNvPr id="18" name="Rectangle 17">
            <a:extLst>
              <a:ext uri="{FF2B5EF4-FFF2-40B4-BE49-F238E27FC236}">
                <a16:creationId xmlns:a16="http://schemas.microsoft.com/office/drawing/2014/main" id="{85044F80-C662-49D9-84F7-BC636DC4291B}"/>
              </a:ext>
            </a:extLst>
          </p:cNvPr>
          <p:cNvSpPr/>
          <p:nvPr/>
        </p:nvSpPr>
        <p:spPr>
          <a:xfrm>
            <a:off x="4077072" y="4865314"/>
            <a:ext cx="2725183" cy="1578894"/>
          </a:xfrm>
          <a:prstGeom prst="rect">
            <a:avLst/>
          </a:prstGeom>
          <a:ln>
            <a:solidFill>
              <a:schemeClr val="tx1"/>
            </a:solidFill>
            <a:prstDash val="lgDash"/>
          </a:ln>
        </p:spPr>
        <p:txBody>
          <a:bodyPr wrap="square">
            <a:spAutoFit/>
          </a:bodyPr>
          <a:lstStyle/>
          <a:p>
            <a:pPr>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Key Terms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dirty="0">
                <a:latin typeface="Calibri" panose="020F0502020204030204" pitchFamily="34" charset="0"/>
                <a:ea typeface="Calibri" panose="020F0502020204030204" pitchFamily="34" charset="0"/>
                <a:cs typeface="Times New Roman" panose="02020603050405020304" pitchFamily="18" charset="0"/>
              </a:rPr>
              <a:t>Provenance</a:t>
            </a:r>
            <a:r>
              <a:rPr lang="en-GB" sz="1200" dirty="0">
                <a:latin typeface="Calibri" panose="020F0502020204030204" pitchFamily="34" charset="0"/>
                <a:ea typeface="Calibri" panose="020F0502020204030204" pitchFamily="34" charset="0"/>
                <a:cs typeface="Times New Roman" panose="02020603050405020304" pitchFamily="18" charset="0"/>
              </a:rPr>
              <a:t> – the origin of a source</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dirty="0">
                <a:latin typeface="Calibri" panose="020F0502020204030204" pitchFamily="34" charset="0"/>
                <a:ea typeface="Calibri" panose="020F0502020204030204" pitchFamily="34" charset="0"/>
                <a:cs typeface="Times New Roman" panose="02020603050405020304" pitchFamily="18" charset="0"/>
              </a:rPr>
              <a:t>Nature</a:t>
            </a:r>
            <a:r>
              <a:rPr lang="en-GB" sz="1200" dirty="0">
                <a:latin typeface="Calibri" panose="020F0502020204030204" pitchFamily="34" charset="0"/>
                <a:ea typeface="Calibri" panose="020F0502020204030204" pitchFamily="34" charset="0"/>
                <a:cs typeface="Times New Roman" panose="02020603050405020304" pitchFamily="18" charset="0"/>
              </a:rPr>
              <a:t> – what type of source it is, such as a propaganda poster or a speech extract.</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b="1" dirty="0">
                <a:latin typeface="Calibri" panose="020F0502020204030204" pitchFamily="34" charset="0"/>
                <a:ea typeface="Calibri" panose="020F0502020204030204" pitchFamily="34" charset="0"/>
                <a:cs typeface="Times New Roman" panose="02020603050405020304" pitchFamily="18" charset="0"/>
              </a:rPr>
              <a:t>Purpose</a:t>
            </a:r>
            <a:r>
              <a:rPr lang="en-GB" sz="1200" dirty="0">
                <a:latin typeface="Calibri" panose="020F0502020204030204" pitchFamily="34" charset="0"/>
                <a:ea typeface="Calibri" panose="020F0502020204030204" pitchFamily="34" charset="0"/>
                <a:cs typeface="Times New Roman" panose="02020603050405020304" pitchFamily="18" charset="0"/>
              </a:rPr>
              <a:t> – the reason a source was created. </a:t>
            </a:r>
          </a:p>
        </p:txBody>
      </p:sp>
      <p:sp>
        <p:nvSpPr>
          <p:cNvPr id="19" name="Arrow: Right 18">
            <a:extLst>
              <a:ext uri="{FF2B5EF4-FFF2-40B4-BE49-F238E27FC236}">
                <a16:creationId xmlns:a16="http://schemas.microsoft.com/office/drawing/2014/main" id="{87877BE1-9415-44EF-B460-9B5904637ACB}"/>
              </a:ext>
            </a:extLst>
          </p:cNvPr>
          <p:cNvSpPr/>
          <p:nvPr/>
        </p:nvSpPr>
        <p:spPr>
          <a:xfrm rot="9420881">
            <a:off x="3943699" y="448830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0" name="Arrow: Right 19">
            <a:extLst>
              <a:ext uri="{FF2B5EF4-FFF2-40B4-BE49-F238E27FC236}">
                <a16:creationId xmlns:a16="http://schemas.microsoft.com/office/drawing/2014/main" id="{966697E4-614B-48B3-89B4-D8D03FE9C893}"/>
              </a:ext>
            </a:extLst>
          </p:cNvPr>
          <p:cNvSpPr/>
          <p:nvPr/>
        </p:nvSpPr>
        <p:spPr>
          <a:xfrm rot="10800000">
            <a:off x="3799683" y="7092280"/>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1" name="Arrow: Right 20">
            <a:extLst>
              <a:ext uri="{FF2B5EF4-FFF2-40B4-BE49-F238E27FC236}">
                <a16:creationId xmlns:a16="http://schemas.microsoft.com/office/drawing/2014/main" id="{7DDCF8FC-4622-41DF-994A-FACB152CCE80}"/>
              </a:ext>
            </a:extLst>
          </p:cNvPr>
          <p:cNvSpPr/>
          <p:nvPr/>
        </p:nvSpPr>
        <p:spPr>
          <a:xfrm rot="10800000">
            <a:off x="3789040" y="8333378"/>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2" name="Slide Number Placeholder 21">
            <a:extLst>
              <a:ext uri="{FF2B5EF4-FFF2-40B4-BE49-F238E27FC236}">
                <a16:creationId xmlns:a16="http://schemas.microsoft.com/office/drawing/2014/main" id="{23B06793-1ED8-4966-987E-EC6FE834A25E}"/>
              </a:ext>
            </a:extLst>
          </p:cNvPr>
          <p:cNvSpPr>
            <a:spLocks noGrp="1"/>
          </p:cNvSpPr>
          <p:nvPr>
            <p:ph type="sldNum" sz="quarter" idx="12"/>
          </p:nvPr>
        </p:nvSpPr>
        <p:spPr/>
        <p:txBody>
          <a:bodyPr/>
          <a:lstStyle/>
          <a:p>
            <a:fld id="{5819A377-BB9A-4097-BC5F-23F0FB64397F}" type="slidenum">
              <a:rPr lang="en-GB" smtClean="0"/>
              <a:t>35</a:t>
            </a:fld>
            <a:endParaRPr lang="en-GB"/>
          </a:p>
        </p:txBody>
      </p:sp>
    </p:spTree>
    <p:extLst>
      <p:ext uri="{BB962C8B-B14F-4D97-AF65-F5344CB8AC3E}">
        <p14:creationId xmlns:p14="http://schemas.microsoft.com/office/powerpoint/2010/main" val="2633243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75ABE8-5572-4D57-B111-6CCF8B284470}"/>
              </a:ext>
            </a:extLst>
          </p:cNvPr>
          <p:cNvSpPr/>
          <p:nvPr/>
        </p:nvSpPr>
        <p:spPr>
          <a:xfrm>
            <a:off x="288032" y="-36512"/>
            <a:ext cx="6669360" cy="358816"/>
          </a:xfrm>
          <a:prstGeom prst="rect">
            <a:avLst/>
          </a:prstGeom>
        </p:spPr>
        <p:txBody>
          <a:bodyPr wrap="square">
            <a:spAutoFit/>
          </a:bodyPr>
          <a:lstStyle/>
          <a:p>
            <a:pPr>
              <a:lnSpc>
                <a:spcPct val="115000"/>
              </a:lnSpc>
              <a:spcAft>
                <a:spcPts val="10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How do I answer question 3(b) – identifying and explaining differences?</a:t>
            </a:r>
          </a:p>
        </p:txBody>
      </p:sp>
      <p:sp>
        <p:nvSpPr>
          <p:cNvPr id="5" name="Rectangle 4">
            <a:extLst>
              <a:ext uri="{FF2B5EF4-FFF2-40B4-BE49-F238E27FC236}">
                <a16:creationId xmlns:a16="http://schemas.microsoft.com/office/drawing/2014/main" id="{3251B9B0-2A93-405F-BD56-12F18722CB08}"/>
              </a:ext>
            </a:extLst>
          </p:cNvPr>
          <p:cNvSpPr/>
          <p:nvPr/>
        </p:nvSpPr>
        <p:spPr>
          <a:xfrm>
            <a:off x="1314" y="179512"/>
            <a:ext cx="6956077"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Question 3(b) on your exam paper will ask you to identify ‘the main difference between the views’ in two interpretations. There are 4 marks available for this question. </a:t>
            </a:r>
          </a:p>
        </p:txBody>
      </p:sp>
      <p:sp>
        <p:nvSpPr>
          <p:cNvPr id="6" name="Rectangle 5">
            <a:extLst>
              <a:ext uri="{FF2B5EF4-FFF2-40B4-BE49-F238E27FC236}">
                <a16:creationId xmlns:a16="http://schemas.microsoft.com/office/drawing/2014/main" id="{C461634A-CCFE-48CD-9033-FA6517CCD921}"/>
              </a:ext>
            </a:extLst>
          </p:cNvPr>
          <p:cNvSpPr/>
          <p:nvPr/>
        </p:nvSpPr>
        <p:spPr>
          <a:xfrm>
            <a:off x="116632" y="913655"/>
            <a:ext cx="3429000" cy="1354089"/>
          </a:xfrm>
          <a:prstGeom prst="rect">
            <a:avLst/>
          </a:prstGeom>
        </p:spPr>
        <p:txBody>
          <a:bodyPr>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Study Interpretations 1 and 2 in the source booklet before these questions. They give different views about the German public’s support for the Nazis.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What is the main difference between the views?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Explain your answer, using details from both interpretations. </a:t>
            </a:r>
            <a:r>
              <a:rPr lang="en-GB" sz="1200" b="1" dirty="0">
                <a:latin typeface="Calibri" panose="020F0502020204030204" pitchFamily="34" charset="0"/>
                <a:ea typeface="Calibri" panose="020F0502020204030204" pitchFamily="34" charset="0"/>
                <a:cs typeface="Times New Roman" panose="02020603050405020304" pitchFamily="18" charset="0"/>
              </a:rPr>
              <a:t>(4 marks)</a:t>
            </a:r>
          </a:p>
        </p:txBody>
      </p:sp>
      <p:sp>
        <p:nvSpPr>
          <p:cNvPr id="7" name="Rectangle 6">
            <a:extLst>
              <a:ext uri="{FF2B5EF4-FFF2-40B4-BE49-F238E27FC236}">
                <a16:creationId xmlns:a16="http://schemas.microsoft.com/office/drawing/2014/main" id="{440C330B-6867-4930-804A-0B62326D59E1}"/>
              </a:ext>
            </a:extLst>
          </p:cNvPr>
          <p:cNvSpPr/>
          <p:nvPr/>
        </p:nvSpPr>
        <p:spPr>
          <a:xfrm rot="21409096">
            <a:off x="79705" y="645271"/>
            <a:ext cx="1235788" cy="29225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Worked example</a:t>
            </a:r>
          </a:p>
        </p:txBody>
      </p:sp>
      <p:sp>
        <p:nvSpPr>
          <p:cNvPr id="8" name="Rectangle 7">
            <a:extLst>
              <a:ext uri="{FF2B5EF4-FFF2-40B4-BE49-F238E27FC236}">
                <a16:creationId xmlns:a16="http://schemas.microsoft.com/office/drawing/2014/main" id="{B39E4EDB-62D7-4DEA-A23E-32A2E803C426}"/>
              </a:ext>
            </a:extLst>
          </p:cNvPr>
          <p:cNvSpPr/>
          <p:nvPr/>
        </p:nvSpPr>
        <p:spPr>
          <a:xfrm>
            <a:off x="-27384" y="2339752"/>
            <a:ext cx="3946748"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to include points from both sources. It’s important to refer directly to the interpretation and include short quotations to support what you say.</a:t>
            </a:r>
          </a:p>
        </p:txBody>
      </p:sp>
      <p:sp>
        <p:nvSpPr>
          <p:cNvPr id="9" name="Arrow: Right 8">
            <a:extLst>
              <a:ext uri="{FF2B5EF4-FFF2-40B4-BE49-F238E27FC236}">
                <a16:creationId xmlns:a16="http://schemas.microsoft.com/office/drawing/2014/main" id="{5874C08A-BC03-48E6-AF89-D213B39E8D87}"/>
              </a:ext>
            </a:extLst>
          </p:cNvPr>
          <p:cNvSpPr/>
          <p:nvPr/>
        </p:nvSpPr>
        <p:spPr>
          <a:xfrm rot="14235804">
            <a:off x="2086707" y="207916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0" name="Rectangle 9">
            <a:extLst>
              <a:ext uri="{FF2B5EF4-FFF2-40B4-BE49-F238E27FC236}">
                <a16:creationId xmlns:a16="http://schemas.microsoft.com/office/drawing/2014/main" id="{CBBEACD6-F1E6-4076-87BF-C5AAB4A08206}"/>
              </a:ext>
            </a:extLst>
          </p:cNvPr>
          <p:cNvSpPr/>
          <p:nvPr/>
        </p:nvSpPr>
        <p:spPr>
          <a:xfrm>
            <a:off x="3933056" y="487459"/>
            <a:ext cx="2758386" cy="2428357"/>
          </a:xfrm>
          <a:prstGeom prst="rect">
            <a:avLst/>
          </a:prstGeom>
          <a:ln>
            <a:prstDash val="lgDash"/>
          </a:ln>
        </p:spPr>
        <p:style>
          <a:lnRef idx="2">
            <a:schemeClr val="dk1"/>
          </a:lnRef>
          <a:fillRef idx="1">
            <a:schemeClr val="lt1"/>
          </a:fillRef>
          <a:effectRef idx="0">
            <a:schemeClr val="dk1"/>
          </a:effectRef>
          <a:fontRef idx="minor">
            <a:schemeClr val="dk1"/>
          </a:fontRef>
        </p:style>
        <p:txBody>
          <a:bodyPr wrap="square">
            <a:spAutoFit/>
          </a:bodyPr>
          <a:lstStyle/>
          <a:p>
            <a:pPr>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Spotting and explaining differences in interpretations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An interpretation is a historian’s account or explanation based on evidence. When analysing the differences between interpretations, think about the points of view the historians present. Look for the important or key differences, not just the surface details. For this question you need to look for a fundamental difference that you can spot.</a:t>
            </a:r>
          </a:p>
        </p:txBody>
      </p:sp>
      <p:sp>
        <p:nvSpPr>
          <p:cNvPr id="11" name="Rectangle 10">
            <a:extLst>
              <a:ext uri="{FF2B5EF4-FFF2-40B4-BE49-F238E27FC236}">
                <a16:creationId xmlns:a16="http://schemas.microsoft.com/office/drawing/2014/main" id="{10DCC20A-4E96-44AA-8E87-9924BF8D7622}"/>
              </a:ext>
            </a:extLst>
          </p:cNvPr>
          <p:cNvSpPr/>
          <p:nvPr/>
        </p:nvSpPr>
        <p:spPr>
          <a:xfrm>
            <a:off x="50352" y="3164939"/>
            <a:ext cx="366668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These interpretations are difference because the first one says that the Gestapo heard everything, whereas the second historian says that some crimes were reported to the regular police, not the actual Gestapo.</a:t>
            </a:r>
          </a:p>
        </p:txBody>
      </p:sp>
      <p:sp>
        <p:nvSpPr>
          <p:cNvPr id="12" name="Rectangle 11">
            <a:extLst>
              <a:ext uri="{FF2B5EF4-FFF2-40B4-BE49-F238E27FC236}">
                <a16:creationId xmlns:a16="http://schemas.microsoft.com/office/drawing/2014/main" id="{A171770D-86F7-4FDD-B70F-CBFD63B56E98}"/>
              </a:ext>
            </a:extLst>
          </p:cNvPr>
          <p:cNvSpPr/>
          <p:nvPr/>
        </p:nvSpPr>
        <p:spPr>
          <a:xfrm>
            <a:off x="44624" y="2915816"/>
            <a:ext cx="1133131" cy="29225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Sample answer</a:t>
            </a:r>
          </a:p>
        </p:txBody>
      </p:sp>
      <p:sp>
        <p:nvSpPr>
          <p:cNvPr id="13" name="Rectangle 12">
            <a:extLst>
              <a:ext uri="{FF2B5EF4-FFF2-40B4-BE49-F238E27FC236}">
                <a16:creationId xmlns:a16="http://schemas.microsoft.com/office/drawing/2014/main" id="{4848CEE6-5A86-4FA1-A21A-CC95CCBE89BF}"/>
              </a:ext>
            </a:extLst>
          </p:cNvPr>
          <p:cNvSpPr/>
          <p:nvPr/>
        </p:nvSpPr>
        <p:spPr>
          <a:xfrm>
            <a:off x="3977460" y="3080971"/>
            <a:ext cx="2907924"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answer focuses on a surface point of difference rather than the underlying difference. A stronger answer would pick out a more fundamental difference. </a:t>
            </a:r>
          </a:p>
        </p:txBody>
      </p:sp>
      <p:sp>
        <p:nvSpPr>
          <p:cNvPr id="14" name="Arrow: Right 13">
            <a:extLst>
              <a:ext uri="{FF2B5EF4-FFF2-40B4-BE49-F238E27FC236}">
                <a16:creationId xmlns:a16="http://schemas.microsoft.com/office/drawing/2014/main" id="{A065EC03-3715-457C-AFDB-4DBB84E7DD7B}"/>
              </a:ext>
            </a:extLst>
          </p:cNvPr>
          <p:cNvSpPr/>
          <p:nvPr/>
        </p:nvSpPr>
        <p:spPr>
          <a:xfrm rot="10800000">
            <a:off x="3645025" y="341987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5" name="Rectangle 14">
            <a:extLst>
              <a:ext uri="{FF2B5EF4-FFF2-40B4-BE49-F238E27FC236}">
                <a16:creationId xmlns:a16="http://schemas.microsoft.com/office/drawing/2014/main" id="{52A51E42-5CF5-4AA5-AAD8-4C817368EC84}"/>
              </a:ext>
            </a:extLst>
          </p:cNvPr>
          <p:cNvSpPr/>
          <p:nvPr/>
        </p:nvSpPr>
        <p:spPr>
          <a:xfrm>
            <a:off x="72008" y="4466190"/>
            <a:ext cx="3429000" cy="3490186"/>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15000"/>
              </a:lnSpc>
              <a:spcAft>
                <a:spcPts val="1000"/>
              </a:spcAft>
            </a:pPr>
            <a:r>
              <a:rPr lang="en-GB" sz="1200" i="1" dirty="0" err="1">
                <a:latin typeface="Calibri" panose="020F0502020204030204" pitchFamily="34" charset="0"/>
                <a:ea typeface="Calibri" panose="020F0502020204030204" pitchFamily="34" charset="0"/>
                <a:cs typeface="Times New Roman" panose="02020603050405020304" pitchFamily="18" charset="0"/>
              </a:rPr>
              <a:t>Delarue</a:t>
            </a:r>
            <a:r>
              <a:rPr lang="en-GB" sz="1200" i="1" dirty="0">
                <a:latin typeface="Calibri" panose="020F0502020204030204" pitchFamily="34" charset="0"/>
                <a:ea typeface="Calibri" panose="020F0502020204030204" pitchFamily="34" charset="0"/>
                <a:cs typeface="Times New Roman" panose="02020603050405020304" pitchFamily="18" charset="0"/>
              </a:rPr>
              <a:t> argues that the Gestapo achieved ‘comprehensive penetration’ of German society. Therefore, the attitudes of the German public were fully controlled by the Gestapo. He claims the use of ‘terror and horror’ was successful in making sure that the public believed the Gestapo was all knowing and ‘overheard’ activities or even the smallest action. On the other hand, Rees states that the Gestapo’s work in controlling people’s attitudes was based more on a public willingness to cooperate with them, rather than due to terror. He backs this up by saying that 80% of political crimes investigated by the Gestapo were as a result of ‘ordinary citizens’, rather than Nazi Party members denouncing people and reporting their ‘suspicions’ to the Gestapo. </a:t>
            </a:r>
          </a:p>
        </p:txBody>
      </p:sp>
      <p:sp>
        <p:nvSpPr>
          <p:cNvPr id="16" name="Rectangle 15">
            <a:extLst>
              <a:ext uri="{FF2B5EF4-FFF2-40B4-BE49-F238E27FC236}">
                <a16:creationId xmlns:a16="http://schemas.microsoft.com/office/drawing/2014/main" id="{0A14E008-BACA-4CC4-89CF-27498B2C9C89}"/>
              </a:ext>
            </a:extLst>
          </p:cNvPr>
          <p:cNvSpPr/>
          <p:nvPr/>
        </p:nvSpPr>
        <p:spPr>
          <a:xfrm>
            <a:off x="1844824" y="4141176"/>
            <a:ext cx="1635961" cy="358816"/>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600" dirty="0">
                <a:latin typeface="Calibri" panose="020F0502020204030204" pitchFamily="34" charset="0"/>
                <a:ea typeface="Calibri" panose="020F0502020204030204" pitchFamily="34" charset="0"/>
                <a:cs typeface="Times New Roman" panose="02020603050405020304" pitchFamily="18" charset="0"/>
              </a:rPr>
              <a:t>Improved answer</a:t>
            </a:r>
          </a:p>
        </p:txBody>
      </p:sp>
      <p:sp>
        <p:nvSpPr>
          <p:cNvPr id="17" name="Rectangle 16">
            <a:extLst>
              <a:ext uri="{FF2B5EF4-FFF2-40B4-BE49-F238E27FC236}">
                <a16:creationId xmlns:a16="http://schemas.microsoft.com/office/drawing/2014/main" id="{D0B773EC-F26E-4D4C-9EB7-C4E1AE9AD1B2}"/>
              </a:ext>
            </a:extLst>
          </p:cNvPr>
          <p:cNvSpPr/>
          <p:nvPr/>
        </p:nvSpPr>
        <p:spPr>
          <a:xfrm>
            <a:off x="4029797" y="4470375"/>
            <a:ext cx="2567555"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student uses short quotations to support the analysis.</a:t>
            </a:r>
          </a:p>
        </p:txBody>
      </p:sp>
      <p:sp>
        <p:nvSpPr>
          <p:cNvPr id="18" name="Rectangle 17">
            <a:extLst>
              <a:ext uri="{FF2B5EF4-FFF2-40B4-BE49-F238E27FC236}">
                <a16:creationId xmlns:a16="http://schemas.microsoft.com/office/drawing/2014/main" id="{796FC40B-73A5-45AB-B90A-0B85DCF543A4}"/>
              </a:ext>
            </a:extLst>
          </p:cNvPr>
          <p:cNvSpPr/>
          <p:nvPr/>
        </p:nvSpPr>
        <p:spPr>
          <a:xfrm>
            <a:off x="4005064" y="5076056"/>
            <a:ext cx="2409647"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focus of this answer is on the key point of difference, rather than more minor differences.</a:t>
            </a:r>
          </a:p>
        </p:txBody>
      </p:sp>
      <p:sp>
        <p:nvSpPr>
          <p:cNvPr id="19" name="Rectangle 18">
            <a:extLst>
              <a:ext uri="{FF2B5EF4-FFF2-40B4-BE49-F238E27FC236}">
                <a16:creationId xmlns:a16="http://schemas.microsoft.com/office/drawing/2014/main" id="{675DC905-8F2B-49E1-8DFD-A9DE72FB6751}"/>
              </a:ext>
            </a:extLst>
          </p:cNvPr>
          <p:cNvSpPr/>
          <p:nvPr/>
        </p:nvSpPr>
        <p:spPr>
          <a:xfrm>
            <a:off x="4005064" y="6012160"/>
            <a:ext cx="2592288" cy="646331"/>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Here, a key difference is explained and supported with detailed points from both interpretations. </a:t>
            </a:r>
          </a:p>
        </p:txBody>
      </p:sp>
      <p:sp>
        <p:nvSpPr>
          <p:cNvPr id="20" name="Rectangle 19">
            <a:extLst>
              <a:ext uri="{FF2B5EF4-FFF2-40B4-BE49-F238E27FC236}">
                <a16:creationId xmlns:a16="http://schemas.microsoft.com/office/drawing/2014/main" id="{89523AE1-CE4C-4BE1-987B-5A4FCB3A075D}"/>
              </a:ext>
            </a:extLst>
          </p:cNvPr>
          <p:cNvSpPr/>
          <p:nvPr/>
        </p:nvSpPr>
        <p:spPr>
          <a:xfrm>
            <a:off x="3963739" y="7106796"/>
            <a:ext cx="2777629" cy="1569660"/>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must think about the specific language you can use in your answer, like: ‘argues’, ‘claims’, ‘states’, ‘on the other hand’ and ‘back this up’. These phrases help you produce a better answer because they help show you are analysing another person’s judgement or opinion about something.</a:t>
            </a:r>
          </a:p>
        </p:txBody>
      </p:sp>
      <p:sp>
        <p:nvSpPr>
          <p:cNvPr id="21" name="Arrow: Right 20">
            <a:extLst>
              <a:ext uri="{FF2B5EF4-FFF2-40B4-BE49-F238E27FC236}">
                <a16:creationId xmlns:a16="http://schemas.microsoft.com/office/drawing/2014/main" id="{86A760E8-2D29-4C6F-97D4-D9E303CF666F}"/>
              </a:ext>
            </a:extLst>
          </p:cNvPr>
          <p:cNvSpPr/>
          <p:nvPr/>
        </p:nvSpPr>
        <p:spPr>
          <a:xfrm rot="9420881">
            <a:off x="3686522" y="4612089"/>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2" name="Arrow: Right 21">
            <a:extLst>
              <a:ext uri="{FF2B5EF4-FFF2-40B4-BE49-F238E27FC236}">
                <a16:creationId xmlns:a16="http://schemas.microsoft.com/office/drawing/2014/main" id="{EFEA2C41-8BEB-4B86-9B82-B0EFB71A3BE8}"/>
              </a:ext>
            </a:extLst>
          </p:cNvPr>
          <p:cNvSpPr/>
          <p:nvPr/>
        </p:nvSpPr>
        <p:spPr>
          <a:xfrm rot="10800000">
            <a:off x="3727675" y="530904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3" name="Arrow: Right 22">
            <a:extLst>
              <a:ext uri="{FF2B5EF4-FFF2-40B4-BE49-F238E27FC236}">
                <a16:creationId xmlns:a16="http://schemas.microsoft.com/office/drawing/2014/main" id="{80A34954-02D1-4A91-B104-5CED0FFB7BB5}"/>
              </a:ext>
            </a:extLst>
          </p:cNvPr>
          <p:cNvSpPr/>
          <p:nvPr/>
        </p:nvSpPr>
        <p:spPr>
          <a:xfrm rot="10800000">
            <a:off x="3727675" y="6156176"/>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4" name="Arrow: Right 23">
            <a:extLst>
              <a:ext uri="{FF2B5EF4-FFF2-40B4-BE49-F238E27FC236}">
                <a16:creationId xmlns:a16="http://schemas.microsoft.com/office/drawing/2014/main" id="{9B79703F-DC64-466F-8287-25BF9DC2E69B}"/>
              </a:ext>
            </a:extLst>
          </p:cNvPr>
          <p:cNvSpPr/>
          <p:nvPr/>
        </p:nvSpPr>
        <p:spPr>
          <a:xfrm rot="10800000">
            <a:off x="3655667" y="739727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5" name="Slide Number Placeholder 24">
            <a:extLst>
              <a:ext uri="{FF2B5EF4-FFF2-40B4-BE49-F238E27FC236}">
                <a16:creationId xmlns:a16="http://schemas.microsoft.com/office/drawing/2014/main" id="{BD2D6656-BA19-4BE8-9833-1DCE59708978}"/>
              </a:ext>
            </a:extLst>
          </p:cNvPr>
          <p:cNvSpPr>
            <a:spLocks noGrp="1"/>
          </p:cNvSpPr>
          <p:nvPr>
            <p:ph type="sldNum" sz="quarter" idx="12"/>
          </p:nvPr>
        </p:nvSpPr>
        <p:spPr/>
        <p:txBody>
          <a:bodyPr/>
          <a:lstStyle/>
          <a:p>
            <a:fld id="{5819A377-BB9A-4097-BC5F-23F0FB64397F}" type="slidenum">
              <a:rPr lang="en-GB" smtClean="0"/>
              <a:t>36</a:t>
            </a:fld>
            <a:endParaRPr lang="en-GB"/>
          </a:p>
        </p:txBody>
      </p:sp>
    </p:spTree>
    <p:extLst>
      <p:ext uri="{BB962C8B-B14F-4D97-AF65-F5344CB8AC3E}">
        <p14:creationId xmlns:p14="http://schemas.microsoft.com/office/powerpoint/2010/main" val="4258042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E30693-BCD9-485C-AB4F-7301D4C37513}"/>
              </a:ext>
            </a:extLst>
          </p:cNvPr>
          <p:cNvSpPr/>
          <p:nvPr/>
        </p:nvSpPr>
        <p:spPr>
          <a:xfrm>
            <a:off x="312367" y="-36512"/>
            <a:ext cx="6861049" cy="358816"/>
          </a:xfrm>
          <a:prstGeom prst="rect">
            <a:avLst/>
          </a:prstGeom>
        </p:spPr>
        <p:txBody>
          <a:bodyPr wrap="square">
            <a:spAutoFit/>
          </a:bodyPr>
          <a:lstStyle/>
          <a:p>
            <a:pPr>
              <a:lnSpc>
                <a:spcPct val="115000"/>
              </a:lnSpc>
              <a:spcAft>
                <a:spcPts val="10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How do I answer question 3 (c) – Suggesting reasons for different views?</a:t>
            </a:r>
          </a:p>
        </p:txBody>
      </p:sp>
      <p:sp>
        <p:nvSpPr>
          <p:cNvPr id="5" name="Rectangle 4">
            <a:extLst>
              <a:ext uri="{FF2B5EF4-FFF2-40B4-BE49-F238E27FC236}">
                <a16:creationId xmlns:a16="http://schemas.microsoft.com/office/drawing/2014/main" id="{3F3D3411-CDB9-4134-9274-276056F3E7C2}"/>
              </a:ext>
            </a:extLst>
          </p:cNvPr>
          <p:cNvSpPr/>
          <p:nvPr/>
        </p:nvSpPr>
        <p:spPr>
          <a:xfrm>
            <a:off x="0" y="178943"/>
            <a:ext cx="6858000" cy="504625"/>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Question 3(c) on your exam paper will ask you to explain why two interpretations give different views. There are 4 marks available for this question. </a:t>
            </a:r>
          </a:p>
        </p:txBody>
      </p:sp>
      <p:sp>
        <p:nvSpPr>
          <p:cNvPr id="6" name="Rectangle 5">
            <a:extLst>
              <a:ext uri="{FF2B5EF4-FFF2-40B4-BE49-F238E27FC236}">
                <a16:creationId xmlns:a16="http://schemas.microsoft.com/office/drawing/2014/main" id="{24B5124E-F8E6-46C7-A7BA-A464EAAC0D7D}"/>
              </a:ext>
            </a:extLst>
          </p:cNvPr>
          <p:cNvSpPr/>
          <p:nvPr/>
        </p:nvSpPr>
        <p:spPr>
          <a:xfrm>
            <a:off x="116632" y="932691"/>
            <a:ext cx="4032448"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Suggest one reason why Interpretations 1 and 2 in the source booklet before the questions give different views about German public support for the Nazis.  </a:t>
            </a:r>
            <a:r>
              <a:rPr lang="en-GB" sz="1200" b="1" dirty="0">
                <a:latin typeface="Calibri" panose="020F0502020204030204" pitchFamily="34" charset="0"/>
                <a:ea typeface="Calibri" panose="020F0502020204030204" pitchFamily="34" charset="0"/>
                <a:cs typeface="Times New Roman" panose="02020603050405020304" pitchFamily="18" charset="0"/>
              </a:rPr>
              <a:t>(4 marks)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You may use sources B and C to help explain your answer.</a:t>
            </a:r>
          </a:p>
        </p:txBody>
      </p:sp>
      <p:sp>
        <p:nvSpPr>
          <p:cNvPr id="7" name="Rectangle 6">
            <a:extLst>
              <a:ext uri="{FF2B5EF4-FFF2-40B4-BE49-F238E27FC236}">
                <a16:creationId xmlns:a16="http://schemas.microsoft.com/office/drawing/2014/main" id="{ADDED56E-CE24-4FDB-B485-02FA8F98A943}"/>
              </a:ext>
            </a:extLst>
          </p:cNvPr>
          <p:cNvSpPr/>
          <p:nvPr/>
        </p:nvSpPr>
        <p:spPr>
          <a:xfrm>
            <a:off x="116632" y="2012811"/>
            <a:ext cx="3528392" cy="461665"/>
          </a:xfrm>
          <a:prstGeom prst="rect">
            <a:avLst/>
          </a:prstGeom>
          <a:ln>
            <a:solidFill>
              <a:schemeClr val="tx1"/>
            </a:solidFill>
            <a:prstDash val="lgDash"/>
          </a:ln>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must give one reason why historians reach different conclusions about historical questions. </a:t>
            </a:r>
          </a:p>
        </p:txBody>
      </p:sp>
      <p:sp>
        <p:nvSpPr>
          <p:cNvPr id="8" name="Rectangle 7">
            <a:extLst>
              <a:ext uri="{FF2B5EF4-FFF2-40B4-BE49-F238E27FC236}">
                <a16:creationId xmlns:a16="http://schemas.microsoft.com/office/drawing/2014/main" id="{7060D128-B4D9-4512-8794-8D9B7ABF0DBD}"/>
              </a:ext>
            </a:extLst>
          </p:cNvPr>
          <p:cNvSpPr/>
          <p:nvPr/>
        </p:nvSpPr>
        <p:spPr>
          <a:xfrm rot="21409096">
            <a:off x="79705" y="645271"/>
            <a:ext cx="1235788" cy="29225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Worked example</a:t>
            </a:r>
          </a:p>
        </p:txBody>
      </p:sp>
      <p:sp>
        <p:nvSpPr>
          <p:cNvPr id="9" name="Rectangle 8">
            <a:extLst>
              <a:ext uri="{FF2B5EF4-FFF2-40B4-BE49-F238E27FC236}">
                <a16:creationId xmlns:a16="http://schemas.microsoft.com/office/drawing/2014/main" id="{35251472-A8B0-46F3-B6A6-F7C40794CC5E}"/>
              </a:ext>
            </a:extLst>
          </p:cNvPr>
          <p:cNvSpPr/>
          <p:nvPr/>
        </p:nvSpPr>
        <p:spPr>
          <a:xfrm>
            <a:off x="4221088" y="472768"/>
            <a:ext cx="2304256" cy="1938992"/>
          </a:xfrm>
          <a:prstGeom prst="rect">
            <a:avLst/>
          </a:prstGeom>
          <a:ln>
            <a:solidFill>
              <a:schemeClr val="tx1"/>
            </a:solidFill>
            <a:prstDash val="lgDash"/>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 ‘Suggest’ questions</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In a question that asks you to suggest a reason, you need to offer and explain an idea about why there are differences. You need to show you understand that historical interpretations are judgements and opinions based on evidence and that, as a result, different views can exist. </a:t>
            </a:r>
          </a:p>
        </p:txBody>
      </p:sp>
      <p:sp>
        <p:nvSpPr>
          <p:cNvPr id="10" name="Arrow: Right 9">
            <a:extLst>
              <a:ext uri="{FF2B5EF4-FFF2-40B4-BE49-F238E27FC236}">
                <a16:creationId xmlns:a16="http://schemas.microsoft.com/office/drawing/2014/main" id="{0FFAF53C-C2A6-4D35-9292-C391C53246DF}"/>
              </a:ext>
            </a:extLst>
          </p:cNvPr>
          <p:cNvSpPr/>
          <p:nvPr/>
        </p:nvSpPr>
        <p:spPr>
          <a:xfrm rot="14235804">
            <a:off x="2500042" y="179292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1" name="Rectangle 10">
            <a:extLst>
              <a:ext uri="{FF2B5EF4-FFF2-40B4-BE49-F238E27FC236}">
                <a16:creationId xmlns:a16="http://schemas.microsoft.com/office/drawing/2014/main" id="{FEA0E0BD-1199-4275-BBA2-D313EBB6D194}"/>
              </a:ext>
            </a:extLst>
          </p:cNvPr>
          <p:cNvSpPr/>
          <p:nvPr/>
        </p:nvSpPr>
        <p:spPr>
          <a:xfrm>
            <a:off x="216024" y="3012787"/>
            <a:ext cx="3429000" cy="544764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One reason why Interpretations 1 and 2 give different views about German public support for the Nazis is that the historians have different focuses. </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err="1">
                <a:latin typeface="Calibri" panose="020F0502020204030204" pitchFamily="34" charset="0"/>
                <a:ea typeface="Calibri" panose="020F0502020204030204" pitchFamily="34" charset="0"/>
                <a:cs typeface="Times New Roman" panose="02020603050405020304" pitchFamily="18" charset="0"/>
              </a:rPr>
              <a:t>Delarue</a:t>
            </a:r>
            <a:r>
              <a:rPr lang="en-GB" sz="1200" i="1" dirty="0">
                <a:latin typeface="Calibri" panose="020F0502020204030204" pitchFamily="34" charset="0"/>
                <a:ea typeface="Calibri" panose="020F0502020204030204" pitchFamily="34" charset="0"/>
                <a:cs typeface="Times New Roman" panose="02020603050405020304" pitchFamily="18" charset="0"/>
              </a:rPr>
              <a:t> wrote his argument in the early 1960s. At that time the idea that the Nazis secured support through the use of terror and totalitarian control was popular among historians. The war had only finished 15 years earlier and historians often explained the behaviour of the German public in terms of the level of control and fear that was spread in Germany by the regime. </a:t>
            </a:r>
            <a:r>
              <a:rPr lang="en-GB" sz="1200" i="1" dirty="0" err="1">
                <a:latin typeface="Calibri" panose="020F0502020204030204" pitchFamily="34" charset="0"/>
                <a:ea typeface="Calibri" panose="020F0502020204030204" pitchFamily="34" charset="0"/>
                <a:cs typeface="Times New Roman" panose="02020603050405020304" pitchFamily="18" charset="0"/>
              </a:rPr>
              <a:t>Delarue’s</a:t>
            </a:r>
            <a:r>
              <a:rPr lang="en-GB" sz="1200" i="1" dirty="0">
                <a:latin typeface="Calibri" panose="020F0502020204030204" pitchFamily="34" charset="0"/>
                <a:ea typeface="Calibri" panose="020F0502020204030204" pitchFamily="34" charset="0"/>
                <a:cs typeface="Times New Roman" panose="02020603050405020304" pitchFamily="18" charset="0"/>
              </a:rPr>
              <a:t> specific focus for his research was on the ‘history of the Gestapo’. Therefore, his concern was to explain the role of the Gestapo and terror organisations in Germany, rather than ask wider questions about the support and cooperation from the German people that the Nazis were able to secure for a range of other reasons. In contrast, Rees chose to examine how the German public gave their support to the Nazi regime. His focus was different as, by 2001, he was able to ask different questions about support that may not have been possible by the 1960s, when </a:t>
            </a:r>
            <a:r>
              <a:rPr lang="en-GB" sz="1200" i="1" dirty="0" err="1">
                <a:latin typeface="Calibri" panose="020F0502020204030204" pitchFamily="34" charset="0"/>
                <a:ea typeface="Calibri" panose="020F0502020204030204" pitchFamily="34" charset="0"/>
                <a:cs typeface="Times New Roman" panose="02020603050405020304" pitchFamily="18" charset="0"/>
              </a:rPr>
              <a:t>Delarue</a:t>
            </a:r>
            <a:r>
              <a:rPr lang="en-GB" sz="1200" i="1" dirty="0">
                <a:latin typeface="Calibri" panose="020F0502020204030204" pitchFamily="34" charset="0"/>
                <a:ea typeface="Calibri" panose="020F0502020204030204" pitchFamily="34" charset="0"/>
                <a:cs typeface="Times New Roman" panose="02020603050405020304" pitchFamily="18" charset="0"/>
              </a:rPr>
              <a:t> was writing. The idea that the German people may have been attracted to Nazi ideas and values for reasons other than fear and terror is supported by Source B. This source shows how long-term unemployment and the disillusionment this created were also possible reasons for Nazi support. </a:t>
            </a:r>
          </a:p>
        </p:txBody>
      </p:sp>
      <p:sp>
        <p:nvSpPr>
          <p:cNvPr id="12" name="Rectangle 11">
            <a:extLst>
              <a:ext uri="{FF2B5EF4-FFF2-40B4-BE49-F238E27FC236}">
                <a16:creationId xmlns:a16="http://schemas.microsoft.com/office/drawing/2014/main" id="{F570E3A5-1747-4218-8E0F-D74ADC3ACEF0}"/>
              </a:ext>
            </a:extLst>
          </p:cNvPr>
          <p:cNvSpPr/>
          <p:nvPr/>
        </p:nvSpPr>
        <p:spPr>
          <a:xfrm>
            <a:off x="207637" y="2695565"/>
            <a:ext cx="1133131" cy="29225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Sample answer</a:t>
            </a:r>
          </a:p>
        </p:txBody>
      </p:sp>
      <p:sp>
        <p:nvSpPr>
          <p:cNvPr id="13" name="Rectangle 12">
            <a:extLst>
              <a:ext uri="{FF2B5EF4-FFF2-40B4-BE49-F238E27FC236}">
                <a16:creationId xmlns:a16="http://schemas.microsoft.com/office/drawing/2014/main" id="{F6036913-9E1E-47CD-B0C5-F8DB4DD07B91}"/>
              </a:ext>
            </a:extLst>
          </p:cNvPr>
          <p:cNvSpPr/>
          <p:nvPr/>
        </p:nvSpPr>
        <p:spPr>
          <a:xfrm>
            <a:off x="3888432" y="2699792"/>
            <a:ext cx="2780928"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In this answer, the student explains the different views in the interpretations by looking at the different focuses the historians have chosen. </a:t>
            </a:r>
          </a:p>
        </p:txBody>
      </p:sp>
      <p:sp>
        <p:nvSpPr>
          <p:cNvPr id="14" name="Rectangle 13">
            <a:extLst>
              <a:ext uri="{FF2B5EF4-FFF2-40B4-BE49-F238E27FC236}">
                <a16:creationId xmlns:a16="http://schemas.microsoft.com/office/drawing/2014/main" id="{C861C013-F947-440D-8638-B7B415DF033E}"/>
              </a:ext>
            </a:extLst>
          </p:cNvPr>
          <p:cNvSpPr/>
          <p:nvPr/>
        </p:nvSpPr>
        <p:spPr>
          <a:xfrm>
            <a:off x="3879344" y="4029035"/>
            <a:ext cx="2646000"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In explaining the differences between the interpretations, the student takes into account the context of when each one was written. </a:t>
            </a:r>
          </a:p>
        </p:txBody>
      </p:sp>
      <p:sp>
        <p:nvSpPr>
          <p:cNvPr id="15" name="Rectangle 14">
            <a:extLst>
              <a:ext uri="{FF2B5EF4-FFF2-40B4-BE49-F238E27FC236}">
                <a16:creationId xmlns:a16="http://schemas.microsoft.com/office/drawing/2014/main" id="{523B0083-C326-49A5-9FB0-35DC03C067DC}"/>
              </a:ext>
            </a:extLst>
          </p:cNvPr>
          <p:cNvSpPr/>
          <p:nvPr/>
        </p:nvSpPr>
        <p:spPr>
          <a:xfrm>
            <a:off x="3933056" y="5220072"/>
            <a:ext cx="2544057" cy="138499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student has used Source B to back up their argument about why the Interpretations differ. Source B supports the idea that Germans were attracted to the regime for different reasons and that it wasn’t all due to fear and the use of terror. </a:t>
            </a:r>
          </a:p>
        </p:txBody>
      </p:sp>
      <p:sp>
        <p:nvSpPr>
          <p:cNvPr id="16" name="Rectangle 15">
            <a:extLst>
              <a:ext uri="{FF2B5EF4-FFF2-40B4-BE49-F238E27FC236}">
                <a16:creationId xmlns:a16="http://schemas.microsoft.com/office/drawing/2014/main" id="{91570E11-5EEF-49B8-946D-D4896519C802}"/>
              </a:ext>
            </a:extLst>
          </p:cNvPr>
          <p:cNvSpPr/>
          <p:nvPr/>
        </p:nvSpPr>
        <p:spPr>
          <a:xfrm>
            <a:off x="4005064" y="7082930"/>
            <a:ext cx="2434909" cy="729430"/>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explanation in this answer is clear and refers to both interpretations.</a:t>
            </a:r>
          </a:p>
        </p:txBody>
      </p:sp>
      <p:sp>
        <p:nvSpPr>
          <p:cNvPr id="17" name="Arrow: Right 16">
            <a:extLst>
              <a:ext uri="{FF2B5EF4-FFF2-40B4-BE49-F238E27FC236}">
                <a16:creationId xmlns:a16="http://schemas.microsoft.com/office/drawing/2014/main" id="{B5A7E9F4-9715-43DC-8031-2331FFDCB7F0}"/>
              </a:ext>
            </a:extLst>
          </p:cNvPr>
          <p:cNvSpPr/>
          <p:nvPr/>
        </p:nvSpPr>
        <p:spPr>
          <a:xfrm rot="9420881">
            <a:off x="3598013" y="304814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8" name="Arrow: Right 17">
            <a:extLst>
              <a:ext uri="{FF2B5EF4-FFF2-40B4-BE49-F238E27FC236}">
                <a16:creationId xmlns:a16="http://schemas.microsoft.com/office/drawing/2014/main" id="{98BF5A16-4B9D-4A16-A805-2DF028339073}"/>
              </a:ext>
            </a:extLst>
          </p:cNvPr>
          <p:cNvSpPr/>
          <p:nvPr/>
        </p:nvSpPr>
        <p:spPr>
          <a:xfrm rot="10800000">
            <a:off x="3583659" y="4283968"/>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9" name="Arrow: Right 18">
            <a:extLst>
              <a:ext uri="{FF2B5EF4-FFF2-40B4-BE49-F238E27FC236}">
                <a16:creationId xmlns:a16="http://schemas.microsoft.com/office/drawing/2014/main" id="{23ECA415-418A-44C3-9F9A-9FE768AE58F9}"/>
              </a:ext>
            </a:extLst>
          </p:cNvPr>
          <p:cNvSpPr/>
          <p:nvPr/>
        </p:nvSpPr>
        <p:spPr>
          <a:xfrm rot="10800000">
            <a:off x="3573017" y="566908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0" name="Arrow: Right 19">
            <a:extLst>
              <a:ext uri="{FF2B5EF4-FFF2-40B4-BE49-F238E27FC236}">
                <a16:creationId xmlns:a16="http://schemas.microsoft.com/office/drawing/2014/main" id="{17963839-E660-41C2-B4A0-DB0E4A5F7245}"/>
              </a:ext>
            </a:extLst>
          </p:cNvPr>
          <p:cNvSpPr/>
          <p:nvPr/>
        </p:nvSpPr>
        <p:spPr>
          <a:xfrm rot="10800000">
            <a:off x="3655667" y="7325265"/>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1" name="Slide Number Placeholder 20">
            <a:extLst>
              <a:ext uri="{FF2B5EF4-FFF2-40B4-BE49-F238E27FC236}">
                <a16:creationId xmlns:a16="http://schemas.microsoft.com/office/drawing/2014/main" id="{5F88C31F-724E-450A-92E1-D34740552303}"/>
              </a:ext>
            </a:extLst>
          </p:cNvPr>
          <p:cNvSpPr>
            <a:spLocks noGrp="1"/>
          </p:cNvSpPr>
          <p:nvPr>
            <p:ph type="sldNum" sz="quarter" idx="12"/>
          </p:nvPr>
        </p:nvSpPr>
        <p:spPr/>
        <p:txBody>
          <a:bodyPr/>
          <a:lstStyle/>
          <a:p>
            <a:fld id="{5819A377-BB9A-4097-BC5F-23F0FB64397F}" type="slidenum">
              <a:rPr lang="en-GB" smtClean="0"/>
              <a:t>37</a:t>
            </a:fld>
            <a:endParaRPr lang="en-GB"/>
          </a:p>
        </p:txBody>
      </p:sp>
    </p:spTree>
    <p:extLst>
      <p:ext uri="{BB962C8B-B14F-4D97-AF65-F5344CB8AC3E}">
        <p14:creationId xmlns:p14="http://schemas.microsoft.com/office/powerpoint/2010/main" val="4254879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345354-C428-4540-93EC-0AF4D647BAD3}"/>
              </a:ext>
            </a:extLst>
          </p:cNvPr>
          <p:cNvSpPr/>
          <p:nvPr/>
        </p:nvSpPr>
        <p:spPr>
          <a:xfrm>
            <a:off x="459432" y="-36512"/>
            <a:ext cx="6858000" cy="392159"/>
          </a:xfrm>
          <a:prstGeom prst="rect">
            <a:avLst/>
          </a:prstGeom>
        </p:spPr>
        <p:txBody>
          <a:bodyPr wrap="square">
            <a:spAutoFit/>
          </a:bodyPr>
          <a:lstStyle/>
          <a:p>
            <a:pPr>
              <a:lnSpc>
                <a:spcPct val="115000"/>
              </a:lnSpc>
              <a:spcAft>
                <a:spcPts val="1000"/>
              </a:spcAft>
            </a:pPr>
            <a:r>
              <a:rPr lang="en-GB" b="1" u="sng">
                <a:latin typeface="Calibri" panose="020F0502020204030204" pitchFamily="34" charset="0"/>
                <a:ea typeface="Calibri" panose="020F0502020204030204" pitchFamily="34" charset="0"/>
                <a:cs typeface="Times New Roman" panose="02020603050405020304" pitchFamily="18" charset="0"/>
              </a:rPr>
              <a:t>How do I answer question 3(d) – evaluating interpretations?</a:t>
            </a:r>
            <a:endParaRPr lang="en-GB"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ED711573-3367-4522-BF31-15F7BAC3087E}"/>
              </a:ext>
            </a:extLst>
          </p:cNvPr>
          <p:cNvSpPr/>
          <p:nvPr/>
        </p:nvSpPr>
        <p:spPr>
          <a:xfrm>
            <a:off x="0" y="204550"/>
            <a:ext cx="6858000" cy="941796"/>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Question 3(d) on your exam paper will ask you to evaluate an interpretation by explaining how far you agree with it. There are 16 marks available for this question. An additional 4 marks are available for good spelling, punctuation, grammar and use of historical terminology. This question in total offers 20 marks, nearly half of your whole paper, </a:t>
            </a:r>
            <a:r>
              <a:rPr lang="en-GB" sz="1200" b="1" i="1" u="sng" dirty="0">
                <a:latin typeface="Calibri" panose="020F0502020204030204" pitchFamily="34" charset="0"/>
                <a:ea typeface="Calibri" panose="020F0502020204030204" pitchFamily="34" charset="0"/>
                <a:cs typeface="Times New Roman" panose="02020603050405020304" pitchFamily="18" charset="0"/>
              </a:rPr>
              <a:t>you must make sure that you allow enough time for this question!!!</a:t>
            </a:r>
          </a:p>
        </p:txBody>
      </p:sp>
      <p:sp>
        <p:nvSpPr>
          <p:cNvPr id="6" name="Rectangle 5">
            <a:extLst>
              <a:ext uri="{FF2B5EF4-FFF2-40B4-BE49-F238E27FC236}">
                <a16:creationId xmlns:a16="http://schemas.microsoft.com/office/drawing/2014/main" id="{48810330-13B9-4ECE-8DFC-D29114E7EAB3}"/>
              </a:ext>
            </a:extLst>
          </p:cNvPr>
          <p:cNvSpPr/>
          <p:nvPr/>
        </p:nvSpPr>
        <p:spPr>
          <a:xfrm>
            <a:off x="116632" y="1403648"/>
            <a:ext cx="3429000" cy="1015663"/>
          </a:xfrm>
          <a:prstGeom prst="rect">
            <a:avLst/>
          </a:prstGeom>
        </p:spPr>
        <p:txBody>
          <a:bodyPr>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How far do you agree with interpretation 2 about German public support for the Nazis.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Explain your answer using both interpretations and your knowledge of the historical context. </a:t>
            </a:r>
            <a:r>
              <a:rPr lang="en-GB" sz="1200" b="1" dirty="0">
                <a:latin typeface="Calibri" panose="020F0502020204030204" pitchFamily="34" charset="0"/>
                <a:ea typeface="Calibri" panose="020F0502020204030204" pitchFamily="34" charset="0"/>
                <a:cs typeface="Times New Roman" panose="02020603050405020304" pitchFamily="18" charset="0"/>
              </a:rPr>
              <a:t>(16+4 </a:t>
            </a:r>
            <a:r>
              <a:rPr lang="en-GB" sz="1200" b="1" dirty="0" err="1">
                <a:latin typeface="Calibri" panose="020F0502020204030204" pitchFamily="34" charset="0"/>
                <a:ea typeface="Calibri" panose="020F0502020204030204" pitchFamily="34" charset="0"/>
                <a:cs typeface="Times New Roman" panose="02020603050405020304" pitchFamily="18" charset="0"/>
              </a:rPr>
              <a:t>SPaG</a:t>
            </a:r>
            <a:r>
              <a:rPr lang="en-GB" sz="1200" b="1" dirty="0">
                <a:latin typeface="Calibri" panose="020F0502020204030204" pitchFamily="34" charset="0"/>
                <a:ea typeface="Calibri" panose="020F0502020204030204" pitchFamily="34" charset="0"/>
                <a:cs typeface="Times New Roman" panose="02020603050405020304" pitchFamily="18" charset="0"/>
              </a:rPr>
              <a:t> marks)</a:t>
            </a:r>
          </a:p>
        </p:txBody>
      </p:sp>
      <p:sp>
        <p:nvSpPr>
          <p:cNvPr id="7" name="Rectangle 6">
            <a:extLst>
              <a:ext uri="{FF2B5EF4-FFF2-40B4-BE49-F238E27FC236}">
                <a16:creationId xmlns:a16="http://schemas.microsoft.com/office/drawing/2014/main" id="{3C6A2017-C3B0-4379-B476-2648DB0A5054}"/>
              </a:ext>
            </a:extLst>
          </p:cNvPr>
          <p:cNvSpPr/>
          <p:nvPr/>
        </p:nvSpPr>
        <p:spPr>
          <a:xfrm rot="21409096">
            <a:off x="79705" y="1149327"/>
            <a:ext cx="1235788" cy="29225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Worked example</a:t>
            </a:r>
          </a:p>
        </p:txBody>
      </p:sp>
      <p:sp>
        <p:nvSpPr>
          <p:cNvPr id="8" name="Rectangle 7">
            <a:extLst>
              <a:ext uri="{FF2B5EF4-FFF2-40B4-BE49-F238E27FC236}">
                <a16:creationId xmlns:a16="http://schemas.microsoft.com/office/drawing/2014/main" id="{1E6DA1D6-D8B0-49E4-BD2B-C5D24997A9BC}"/>
              </a:ext>
            </a:extLst>
          </p:cNvPr>
          <p:cNvSpPr/>
          <p:nvPr/>
        </p:nvSpPr>
        <p:spPr>
          <a:xfrm>
            <a:off x="3589718" y="1115257"/>
            <a:ext cx="3151650" cy="2067233"/>
          </a:xfrm>
          <a:prstGeom prst="rect">
            <a:avLst/>
          </a:prstGeom>
          <a:ln>
            <a:solidFill>
              <a:schemeClr val="tx1"/>
            </a:solidFill>
            <a:prstDash val="dashDot"/>
          </a:ln>
        </p:spPr>
        <p:txBody>
          <a:bodyPr wrap="square">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How far do you agree?</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You must:</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Explore different views on the debate</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Reach a clear judgement yourself</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Give detailed knowledge of the context and wider issues</a:t>
            </a:r>
          </a:p>
          <a:p>
            <a:pPr marL="342900" lvl="0" indent="-342900">
              <a:spcAft>
                <a:spcPts val="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Use both interpretations, not just the one stated in the question</a:t>
            </a:r>
          </a:p>
          <a:p>
            <a:pPr marL="342900" lvl="0" indent="-342900">
              <a:spcAft>
                <a:spcPts val="1000"/>
              </a:spcAft>
              <a:buFont typeface="Symbol" panose="05050102010706020507" pitchFamily="18" charset="2"/>
              <a:buChar char=""/>
            </a:pPr>
            <a:r>
              <a:rPr lang="en-GB" sz="1200" dirty="0">
                <a:latin typeface="Calibri" panose="020F0502020204030204" pitchFamily="34" charset="0"/>
                <a:ea typeface="Calibri" panose="020F0502020204030204" pitchFamily="34" charset="0"/>
                <a:cs typeface="Times New Roman" panose="02020603050405020304" pitchFamily="18" charset="0"/>
              </a:rPr>
              <a:t>Explain your answer, develop and give reasons.</a:t>
            </a:r>
          </a:p>
        </p:txBody>
      </p:sp>
      <p:sp>
        <p:nvSpPr>
          <p:cNvPr id="9" name="Rectangle 8">
            <a:extLst>
              <a:ext uri="{FF2B5EF4-FFF2-40B4-BE49-F238E27FC236}">
                <a16:creationId xmlns:a16="http://schemas.microsoft.com/office/drawing/2014/main" id="{8825580E-DAB0-4F81-BFFF-140AE64114DF}"/>
              </a:ext>
            </a:extLst>
          </p:cNvPr>
          <p:cNvSpPr/>
          <p:nvPr/>
        </p:nvSpPr>
        <p:spPr>
          <a:xfrm>
            <a:off x="116632" y="2555776"/>
            <a:ext cx="3429000" cy="156966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I don’t agree with the interpretation that there was a lot of support for the Nazis from ordinary Germans. They had to rely on concentration camps to get rid of opposition. They used terror and propaganda to control people. The public didn’t really support the Nazis fully because there was opposition like the Edelweiss Pirates, so not everyone thought they should help them.</a:t>
            </a:r>
          </a:p>
        </p:txBody>
      </p:sp>
      <p:sp>
        <p:nvSpPr>
          <p:cNvPr id="10" name="Rectangle 9">
            <a:extLst>
              <a:ext uri="{FF2B5EF4-FFF2-40B4-BE49-F238E27FC236}">
                <a16:creationId xmlns:a16="http://schemas.microsoft.com/office/drawing/2014/main" id="{067E6EA7-F3AA-45C2-9818-124B5D4B57AF}"/>
              </a:ext>
            </a:extLst>
          </p:cNvPr>
          <p:cNvSpPr/>
          <p:nvPr/>
        </p:nvSpPr>
        <p:spPr>
          <a:xfrm>
            <a:off x="92675" y="2230238"/>
            <a:ext cx="1270476" cy="32553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Sample extract</a:t>
            </a:r>
          </a:p>
        </p:txBody>
      </p:sp>
      <p:sp>
        <p:nvSpPr>
          <p:cNvPr id="11" name="Rectangle 10">
            <a:extLst>
              <a:ext uri="{FF2B5EF4-FFF2-40B4-BE49-F238E27FC236}">
                <a16:creationId xmlns:a16="http://schemas.microsoft.com/office/drawing/2014/main" id="{DC2047E9-F7B5-4525-8E3D-7799094BAF66}"/>
              </a:ext>
            </a:extLst>
          </p:cNvPr>
          <p:cNvSpPr/>
          <p:nvPr/>
        </p:nvSpPr>
        <p:spPr>
          <a:xfrm>
            <a:off x="3789040" y="3262847"/>
            <a:ext cx="2719602"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 clear view is given in this answer with a supporting reason</a:t>
            </a:r>
          </a:p>
        </p:txBody>
      </p:sp>
      <p:sp>
        <p:nvSpPr>
          <p:cNvPr id="12" name="Rectangle 11">
            <a:extLst>
              <a:ext uri="{FF2B5EF4-FFF2-40B4-BE49-F238E27FC236}">
                <a16:creationId xmlns:a16="http://schemas.microsoft.com/office/drawing/2014/main" id="{5122A70A-C607-4A10-8829-FDEB5B6BBB0A}"/>
              </a:ext>
            </a:extLst>
          </p:cNvPr>
          <p:cNvSpPr/>
          <p:nvPr/>
        </p:nvSpPr>
        <p:spPr>
          <a:xfrm>
            <a:off x="3817241" y="3804869"/>
            <a:ext cx="3010644" cy="461665"/>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 point is made by the student but there is no supporting evidence. </a:t>
            </a:r>
          </a:p>
        </p:txBody>
      </p:sp>
      <p:sp>
        <p:nvSpPr>
          <p:cNvPr id="13" name="Rectangle 12">
            <a:extLst>
              <a:ext uri="{FF2B5EF4-FFF2-40B4-BE49-F238E27FC236}">
                <a16:creationId xmlns:a16="http://schemas.microsoft.com/office/drawing/2014/main" id="{157E3C2F-334F-443B-8296-B93DB10E501C}"/>
              </a:ext>
            </a:extLst>
          </p:cNvPr>
          <p:cNvSpPr/>
          <p:nvPr/>
        </p:nvSpPr>
        <p:spPr>
          <a:xfrm>
            <a:off x="3717032" y="4346891"/>
            <a:ext cx="3131241"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student attempts to develop a line of argument but it is not well chosen because the Edelweiss Pirates were a small group and not typical in Germany as a whole.</a:t>
            </a:r>
          </a:p>
        </p:txBody>
      </p:sp>
      <p:sp>
        <p:nvSpPr>
          <p:cNvPr id="14" name="Rectangle 13">
            <a:extLst>
              <a:ext uri="{FF2B5EF4-FFF2-40B4-BE49-F238E27FC236}">
                <a16:creationId xmlns:a16="http://schemas.microsoft.com/office/drawing/2014/main" id="{2D4BBA3E-8609-426F-8938-EDF482306906}"/>
              </a:ext>
            </a:extLst>
          </p:cNvPr>
          <p:cNvSpPr/>
          <p:nvPr/>
        </p:nvSpPr>
        <p:spPr>
          <a:xfrm>
            <a:off x="260648" y="4762389"/>
            <a:ext cx="3429000" cy="378565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spcAft>
                <a:spcPts val="1000"/>
              </a:spcAft>
            </a:pPr>
            <a:r>
              <a:rPr lang="en-GB" sz="1200" i="1" dirty="0">
                <a:latin typeface="Calibri" panose="020F0502020204030204" pitchFamily="34" charset="0"/>
                <a:ea typeface="Calibri" panose="020F0502020204030204" pitchFamily="34" charset="0"/>
                <a:cs typeface="Times New Roman" panose="02020603050405020304" pitchFamily="18" charset="0"/>
              </a:rPr>
              <a:t>I agree with Rees that the Gestapo was only partially effective. However, on his second claim, that there was a high level of cooperation from the German public, I agree only to some extent.</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While I accept that the perception of the Gestapo as all-knowing and all-seeing was part of the carefully constructed image of the Nazi state, cooperation with the Gestapo could itself be evidence that the public were fearful of not appearing to support the regime and felt coerced to ‘name names’.</a:t>
            </a:r>
            <a:br>
              <a:rPr lang="en-GB" sz="1200" i="1" dirty="0">
                <a:latin typeface="Calibri" panose="020F0502020204030204" pitchFamily="34" charset="0"/>
                <a:ea typeface="Calibri" panose="020F0502020204030204" pitchFamily="34" charset="0"/>
                <a:cs typeface="Times New Roman" panose="02020603050405020304" pitchFamily="18" charset="0"/>
              </a:rPr>
            </a:br>
            <a:r>
              <a:rPr lang="en-GB" sz="1200" i="1" dirty="0">
                <a:latin typeface="Calibri" panose="020F0502020204030204" pitchFamily="34" charset="0"/>
                <a:ea typeface="Calibri" panose="020F0502020204030204" pitchFamily="34" charset="0"/>
                <a:cs typeface="Times New Roman" panose="02020603050405020304" pitchFamily="18" charset="0"/>
              </a:rPr>
              <a:t>Active participation in the regime was demanded from the Nazi state and Nazi organisations were compulsory in all aspects of life, from the DAF, for workers, to the Hitler Youth, for young men. The process of Nazi coordination of society left little room for individual thought or freedoms. In this context, the fact that any non conformity, like listening to American Jazz or befriending a Jewish neighbour, is evidence that Nazi support was not total and complete in the way Hitler wanted. </a:t>
            </a:r>
          </a:p>
        </p:txBody>
      </p:sp>
      <p:sp>
        <p:nvSpPr>
          <p:cNvPr id="15" name="Rectangle 14">
            <a:extLst>
              <a:ext uri="{FF2B5EF4-FFF2-40B4-BE49-F238E27FC236}">
                <a16:creationId xmlns:a16="http://schemas.microsoft.com/office/drawing/2014/main" id="{5935D280-B0CD-4C05-A92D-747136CAFF88}"/>
              </a:ext>
            </a:extLst>
          </p:cNvPr>
          <p:cNvSpPr/>
          <p:nvPr/>
        </p:nvSpPr>
        <p:spPr>
          <a:xfrm>
            <a:off x="260648" y="4429208"/>
            <a:ext cx="1433406" cy="32553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nSpc>
                <a:spcPct val="115000"/>
              </a:lnSpc>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Improved extract</a:t>
            </a:r>
          </a:p>
        </p:txBody>
      </p:sp>
      <p:sp>
        <p:nvSpPr>
          <p:cNvPr id="16" name="Rectangle 15">
            <a:extLst>
              <a:ext uri="{FF2B5EF4-FFF2-40B4-BE49-F238E27FC236}">
                <a16:creationId xmlns:a16="http://schemas.microsoft.com/office/drawing/2014/main" id="{4A1BAB01-48F7-4778-B780-FDA264E65905}"/>
              </a:ext>
            </a:extLst>
          </p:cNvPr>
          <p:cNvSpPr/>
          <p:nvPr/>
        </p:nvSpPr>
        <p:spPr>
          <a:xfrm>
            <a:off x="3789040" y="5364088"/>
            <a:ext cx="2448272" cy="1015663"/>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Highlighting key points in the interpretation can help you focus on the precise arguments that you need to evaluate to make your judgement. </a:t>
            </a:r>
          </a:p>
        </p:txBody>
      </p:sp>
      <p:sp>
        <p:nvSpPr>
          <p:cNvPr id="17" name="Rectangle 16">
            <a:extLst>
              <a:ext uri="{FF2B5EF4-FFF2-40B4-BE49-F238E27FC236}">
                <a16:creationId xmlns:a16="http://schemas.microsoft.com/office/drawing/2014/main" id="{4DC588A6-AC80-4EFE-9BD6-1BC4B9E3B849}"/>
              </a:ext>
            </a:extLst>
          </p:cNvPr>
          <p:cNvSpPr/>
          <p:nvPr/>
        </p:nvSpPr>
        <p:spPr>
          <a:xfrm>
            <a:off x="3760580" y="6549315"/>
            <a:ext cx="2764764"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answer engages directly with Rees’ claims in Interpretation 2, and evaluates different points he makes while putting his arguments in the wider context. </a:t>
            </a:r>
          </a:p>
        </p:txBody>
      </p:sp>
      <p:sp>
        <p:nvSpPr>
          <p:cNvPr id="18" name="Rectangle 17">
            <a:extLst>
              <a:ext uri="{FF2B5EF4-FFF2-40B4-BE49-F238E27FC236}">
                <a16:creationId xmlns:a16="http://schemas.microsoft.com/office/drawing/2014/main" id="{C9ECF3D8-BCCC-43AD-800E-CFAF362BE18C}"/>
              </a:ext>
            </a:extLst>
          </p:cNvPr>
          <p:cNvSpPr/>
          <p:nvPr/>
        </p:nvSpPr>
        <p:spPr>
          <a:xfrm>
            <a:off x="3789040" y="7506410"/>
            <a:ext cx="2780928" cy="1200329"/>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that for this question an additional 4 marks are available for good spelling, grammar and use of historical terminology. Use specific historical vocabulary, such as perception, coerced, Gestapo, compulsory, DAF.</a:t>
            </a:r>
          </a:p>
        </p:txBody>
      </p:sp>
      <p:sp>
        <p:nvSpPr>
          <p:cNvPr id="19" name="Arrow: Right 18">
            <a:extLst>
              <a:ext uri="{FF2B5EF4-FFF2-40B4-BE49-F238E27FC236}">
                <a16:creationId xmlns:a16="http://schemas.microsoft.com/office/drawing/2014/main" id="{4825ACAE-28F1-4C4D-96E1-940C836D5E1C}"/>
              </a:ext>
            </a:extLst>
          </p:cNvPr>
          <p:cNvSpPr/>
          <p:nvPr/>
        </p:nvSpPr>
        <p:spPr>
          <a:xfrm rot="10800000">
            <a:off x="3501008" y="5796136"/>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0" name="Arrow: Right 19">
            <a:extLst>
              <a:ext uri="{FF2B5EF4-FFF2-40B4-BE49-F238E27FC236}">
                <a16:creationId xmlns:a16="http://schemas.microsoft.com/office/drawing/2014/main" id="{279B4E05-5BC6-42F9-9228-96ECAF218F3D}"/>
              </a:ext>
            </a:extLst>
          </p:cNvPr>
          <p:cNvSpPr/>
          <p:nvPr/>
        </p:nvSpPr>
        <p:spPr>
          <a:xfrm rot="10800000">
            <a:off x="3429000" y="6821209"/>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1" name="Arrow: Right 20">
            <a:extLst>
              <a:ext uri="{FF2B5EF4-FFF2-40B4-BE49-F238E27FC236}">
                <a16:creationId xmlns:a16="http://schemas.microsoft.com/office/drawing/2014/main" id="{315663A9-A851-4070-9872-B64D5FFC55E6}"/>
              </a:ext>
            </a:extLst>
          </p:cNvPr>
          <p:cNvSpPr/>
          <p:nvPr/>
        </p:nvSpPr>
        <p:spPr>
          <a:xfrm rot="10800000">
            <a:off x="3501008" y="782932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2" name="Arrow: Right 21">
            <a:extLst>
              <a:ext uri="{FF2B5EF4-FFF2-40B4-BE49-F238E27FC236}">
                <a16:creationId xmlns:a16="http://schemas.microsoft.com/office/drawing/2014/main" id="{BE1063B9-53D5-423E-A7D9-5244C8735B0D}"/>
              </a:ext>
            </a:extLst>
          </p:cNvPr>
          <p:cNvSpPr/>
          <p:nvPr/>
        </p:nvSpPr>
        <p:spPr>
          <a:xfrm rot="12808180">
            <a:off x="3485728" y="421979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3" name="Arrow: Right 22">
            <a:extLst>
              <a:ext uri="{FF2B5EF4-FFF2-40B4-BE49-F238E27FC236}">
                <a16:creationId xmlns:a16="http://schemas.microsoft.com/office/drawing/2014/main" id="{34BCBC95-D581-44F4-B0F9-F680C600AA2A}"/>
              </a:ext>
            </a:extLst>
          </p:cNvPr>
          <p:cNvSpPr/>
          <p:nvPr/>
        </p:nvSpPr>
        <p:spPr>
          <a:xfrm rot="10800000">
            <a:off x="3511651" y="386888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4" name="Arrow: Right 23">
            <a:extLst>
              <a:ext uri="{FF2B5EF4-FFF2-40B4-BE49-F238E27FC236}">
                <a16:creationId xmlns:a16="http://schemas.microsoft.com/office/drawing/2014/main" id="{F5DA54B6-1C81-4891-A254-3B0498C229DE}"/>
              </a:ext>
            </a:extLst>
          </p:cNvPr>
          <p:cNvSpPr/>
          <p:nvPr/>
        </p:nvSpPr>
        <p:spPr>
          <a:xfrm rot="11469165">
            <a:off x="3444953" y="334786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5" name="Slide Number Placeholder 24">
            <a:extLst>
              <a:ext uri="{FF2B5EF4-FFF2-40B4-BE49-F238E27FC236}">
                <a16:creationId xmlns:a16="http://schemas.microsoft.com/office/drawing/2014/main" id="{9E170C18-5F5E-4846-BB32-552742C04A95}"/>
              </a:ext>
            </a:extLst>
          </p:cNvPr>
          <p:cNvSpPr>
            <a:spLocks noGrp="1"/>
          </p:cNvSpPr>
          <p:nvPr>
            <p:ph type="sldNum" sz="quarter" idx="12"/>
          </p:nvPr>
        </p:nvSpPr>
        <p:spPr/>
        <p:txBody>
          <a:bodyPr/>
          <a:lstStyle/>
          <a:p>
            <a:fld id="{5819A377-BB9A-4097-BC5F-23F0FB64397F}" type="slidenum">
              <a:rPr lang="en-GB" smtClean="0"/>
              <a:t>38</a:t>
            </a:fld>
            <a:endParaRPr lang="en-GB"/>
          </a:p>
        </p:txBody>
      </p:sp>
    </p:spTree>
    <p:extLst>
      <p:ext uri="{BB962C8B-B14F-4D97-AF65-F5344CB8AC3E}">
        <p14:creationId xmlns:p14="http://schemas.microsoft.com/office/powerpoint/2010/main" val="2569297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02315E3-FEF1-42DE-AA48-EEE4192B78D7}"/>
              </a:ext>
            </a:extLst>
          </p:cNvPr>
          <p:cNvSpPr/>
          <p:nvPr/>
        </p:nvSpPr>
        <p:spPr>
          <a:xfrm>
            <a:off x="6496" y="19073"/>
            <a:ext cx="6851503" cy="623248"/>
          </a:xfrm>
          <a:prstGeom prst="rect">
            <a:avLst/>
          </a:prstGeom>
        </p:spPr>
        <p:txBody>
          <a:bodyPr wrap="square">
            <a:spAutoFit/>
          </a:bodyPr>
          <a:lstStyle/>
          <a:p>
            <a:pPr algn="ctr">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Practice</a:t>
            </a:r>
            <a:br>
              <a:rPr lang="en-GB" b="1" u="sng"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Put your skills and knowledge into practice with the following questions.</a:t>
            </a:r>
          </a:p>
        </p:txBody>
      </p:sp>
      <p:sp>
        <p:nvSpPr>
          <p:cNvPr id="5" name="Rectangle 4">
            <a:extLst>
              <a:ext uri="{FF2B5EF4-FFF2-40B4-BE49-F238E27FC236}">
                <a16:creationId xmlns:a16="http://schemas.microsoft.com/office/drawing/2014/main" id="{1CF462F2-5932-4D94-903B-4BE130D94E89}"/>
              </a:ext>
            </a:extLst>
          </p:cNvPr>
          <p:cNvSpPr/>
          <p:nvPr/>
        </p:nvSpPr>
        <p:spPr>
          <a:xfrm>
            <a:off x="0" y="467544"/>
            <a:ext cx="3429000" cy="504625"/>
          </a:xfrm>
          <a:prstGeom prst="rect">
            <a:avLst/>
          </a:prstGeom>
        </p:spPr>
        <p:txBody>
          <a:bodyPr>
            <a:spAutoFit/>
          </a:bodyPr>
          <a:lstStyle/>
          <a:p>
            <a:pPr>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Section A</a:t>
            </a:r>
            <a:br>
              <a:rPr lang="en-GB" sz="1200" b="1" dirty="0">
                <a:latin typeface="Calibri" panose="020F0502020204030204" pitchFamily="34" charset="0"/>
                <a:ea typeface="Calibri" panose="020F0502020204030204" pitchFamily="34" charset="0"/>
                <a:cs typeface="Times New Roman" panose="02020603050405020304" pitchFamily="18" charset="0"/>
              </a:rPr>
            </a:br>
            <a:r>
              <a:rPr lang="en-GB" sz="1200" b="1" dirty="0">
                <a:latin typeface="Calibri" panose="020F0502020204030204" pitchFamily="34" charset="0"/>
                <a:ea typeface="Calibri" panose="020F0502020204030204" pitchFamily="34" charset="0"/>
                <a:cs typeface="Times New Roman" panose="02020603050405020304" pitchFamily="18" charset="0"/>
              </a:rPr>
              <a:t>Answer Questions 1 and 2</a:t>
            </a:r>
          </a:p>
        </p:txBody>
      </p:sp>
      <p:sp>
        <p:nvSpPr>
          <p:cNvPr id="6" name="Rectangle 5">
            <a:extLst>
              <a:ext uri="{FF2B5EF4-FFF2-40B4-BE49-F238E27FC236}">
                <a16:creationId xmlns:a16="http://schemas.microsoft.com/office/drawing/2014/main" id="{EFC381B7-9A2D-4F48-B786-3608CF7AD6D4}"/>
              </a:ext>
            </a:extLst>
          </p:cNvPr>
          <p:cNvSpPr/>
          <p:nvPr/>
        </p:nvSpPr>
        <p:spPr>
          <a:xfrm>
            <a:off x="6496" y="960012"/>
            <a:ext cx="3429000" cy="646331"/>
          </a:xfrm>
          <a:prstGeom prst="rect">
            <a:avLst/>
          </a:prstGeom>
        </p:spPr>
        <p:txBody>
          <a:bodyPr>
            <a:spAutoFit/>
          </a:bodyPr>
          <a:lstStyle/>
          <a:p>
            <a:pPr>
              <a:spcAft>
                <a:spcPts val="10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Source A</a:t>
            </a:r>
            <a:r>
              <a:rPr lang="en-GB" sz="1200" dirty="0">
                <a:latin typeface="Calibri" panose="020F0502020204030204" pitchFamily="34" charset="0"/>
                <a:ea typeface="Calibri" panose="020F0502020204030204" pitchFamily="34" charset="0"/>
                <a:cs typeface="Times New Roman" panose="02020603050405020304" pitchFamily="18" charset="0"/>
              </a:rPr>
              <a:t>: From a 1932 Nazi party election flyer written to directly appeal to those supporting the Communist Party at the election.</a:t>
            </a:r>
          </a:p>
        </p:txBody>
      </p:sp>
      <p:sp>
        <p:nvSpPr>
          <p:cNvPr id="7" name="Rectangle 6">
            <a:extLst>
              <a:ext uri="{FF2B5EF4-FFF2-40B4-BE49-F238E27FC236}">
                <a16:creationId xmlns:a16="http://schemas.microsoft.com/office/drawing/2014/main" id="{A9636AF4-8F52-40E5-A8FD-4B293F6B8ABF}"/>
              </a:ext>
            </a:extLst>
          </p:cNvPr>
          <p:cNvSpPr/>
          <p:nvPr/>
        </p:nvSpPr>
        <p:spPr>
          <a:xfrm>
            <a:off x="12992" y="1602835"/>
            <a:ext cx="5000184"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We Nazis help each other.</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He who has something to eat shares it with him and who has nothing.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He who has a spare bed gives it to someone who has none. That is why we have become so strong. The election shows what we can do. Everyone helps! Everyone sacrifices! The unemployed give up their wedding rings. Everyone gives, even if it is but a penny. Many small gifts become a large one.</a:t>
            </a:r>
          </a:p>
        </p:txBody>
      </p:sp>
      <p:sp>
        <p:nvSpPr>
          <p:cNvPr id="8" name="Rectangle 7">
            <a:extLst>
              <a:ext uri="{FF2B5EF4-FFF2-40B4-BE49-F238E27FC236}">
                <a16:creationId xmlns:a16="http://schemas.microsoft.com/office/drawing/2014/main" id="{D514BB55-DC9F-4464-A458-4D7B38AC6322}"/>
              </a:ext>
            </a:extLst>
          </p:cNvPr>
          <p:cNvSpPr/>
          <p:nvPr/>
        </p:nvSpPr>
        <p:spPr>
          <a:xfrm>
            <a:off x="3298676" y="626113"/>
            <a:ext cx="3429000" cy="929357"/>
          </a:xfrm>
          <a:prstGeom prst="rect">
            <a:avLst/>
          </a:prstGeom>
          <a:ln>
            <a:solidFill>
              <a:schemeClr val="tx1"/>
            </a:solidFill>
            <a:prstDash val="lgDash"/>
          </a:ln>
        </p:spPr>
        <p:txBody>
          <a:bodyPr>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have 1 hour 20 minutes for the whole of Paper 3, so you should use the time carefully to answer all the questions fully. Remember to leave 5 minutes or so to check your work when you’ve finished writing. </a:t>
            </a:r>
          </a:p>
        </p:txBody>
      </p:sp>
      <p:sp>
        <p:nvSpPr>
          <p:cNvPr id="9" name="Rectangle 8">
            <a:extLst>
              <a:ext uri="{FF2B5EF4-FFF2-40B4-BE49-F238E27FC236}">
                <a16:creationId xmlns:a16="http://schemas.microsoft.com/office/drawing/2014/main" id="{AE78C0C5-9747-4A63-8265-66EE6F3E9AE9}"/>
              </a:ext>
            </a:extLst>
          </p:cNvPr>
          <p:cNvSpPr/>
          <p:nvPr/>
        </p:nvSpPr>
        <p:spPr>
          <a:xfrm>
            <a:off x="1713" y="2850529"/>
            <a:ext cx="5011464" cy="646331"/>
          </a:xfrm>
          <a:prstGeom prst="rect">
            <a:avLst/>
          </a:prstGeom>
        </p:spPr>
        <p:txBody>
          <a:bodyPr wrap="square">
            <a:spAutoFit/>
          </a:bodyPr>
          <a:lstStyle/>
          <a:p>
            <a:pPr marL="342900" lvl="0" indent="-342900">
              <a:spcAft>
                <a:spcPts val="100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Give two things you can infer from Source A about Hitler’s election tactics in Germany in the early 1930s. </a:t>
            </a:r>
            <a:br>
              <a:rPr lang="en-GB" sz="1200" dirty="0">
                <a:latin typeface="Calibri" panose="020F0502020204030204" pitchFamily="34" charset="0"/>
                <a:ea typeface="Calibri" panose="020F0502020204030204" pitchFamily="34" charset="0"/>
                <a:cs typeface="Times New Roman" panose="02020603050405020304" pitchFamily="18" charset="0"/>
              </a:rPr>
            </a:br>
            <a:r>
              <a:rPr lang="en-GB" sz="1200" dirty="0">
                <a:latin typeface="Calibri" panose="020F0502020204030204" pitchFamily="34" charset="0"/>
                <a:ea typeface="Calibri" panose="020F0502020204030204" pitchFamily="34" charset="0"/>
                <a:cs typeface="Times New Roman" panose="02020603050405020304" pitchFamily="18" charset="0"/>
              </a:rPr>
              <a:t>Complete the table below to explain your answer </a:t>
            </a:r>
            <a:r>
              <a:rPr lang="en-GB" sz="1200" b="1" u="sng" dirty="0">
                <a:latin typeface="Calibri" panose="020F0502020204030204" pitchFamily="34" charset="0"/>
                <a:ea typeface="Calibri" panose="020F0502020204030204" pitchFamily="34" charset="0"/>
                <a:cs typeface="Times New Roman" panose="02020603050405020304" pitchFamily="18" charset="0"/>
              </a:rPr>
              <a:t>(4 marks)</a:t>
            </a:r>
          </a:p>
        </p:txBody>
      </p:sp>
      <p:graphicFrame>
        <p:nvGraphicFramePr>
          <p:cNvPr id="10" name="Table 9">
            <a:extLst>
              <a:ext uri="{FF2B5EF4-FFF2-40B4-BE49-F238E27FC236}">
                <a16:creationId xmlns:a16="http://schemas.microsoft.com/office/drawing/2014/main" id="{BFE67150-69CA-4D88-A2C0-49155A97BB91}"/>
              </a:ext>
            </a:extLst>
          </p:cNvPr>
          <p:cNvGraphicFramePr>
            <a:graphicFrameLocks noGrp="1"/>
          </p:cNvGraphicFramePr>
          <p:nvPr>
            <p:extLst>
              <p:ext uri="{D42A27DB-BD31-4B8C-83A1-F6EECF244321}">
                <p14:modId xmlns:p14="http://schemas.microsoft.com/office/powerpoint/2010/main" val="602859288"/>
              </p:ext>
            </p:extLst>
          </p:nvPr>
        </p:nvGraphicFramePr>
        <p:xfrm>
          <a:off x="188640" y="3544224"/>
          <a:ext cx="4503699" cy="4632960"/>
        </p:xfrm>
        <a:graphic>
          <a:graphicData uri="http://schemas.openxmlformats.org/drawingml/2006/table">
            <a:tbl>
              <a:tblPr firstRow="1" bandRow="1">
                <a:tableStyleId>{5940675A-B579-460E-94D1-54222C63F5DA}</a:tableStyleId>
              </a:tblPr>
              <a:tblGrid>
                <a:gridCol w="4503699">
                  <a:extLst>
                    <a:ext uri="{9D8B030D-6E8A-4147-A177-3AD203B41FA5}">
                      <a16:colId xmlns:a16="http://schemas.microsoft.com/office/drawing/2014/main" val="1892912153"/>
                    </a:ext>
                  </a:extLst>
                </a:gridCol>
              </a:tblGrid>
              <a:tr h="941020">
                <a:tc>
                  <a:txBody>
                    <a:bodyPr/>
                    <a:lstStyle/>
                    <a:p>
                      <a:r>
                        <a:rPr lang="en-GB" sz="1400" dirty="0" err="1"/>
                        <a:t>i</a:t>
                      </a:r>
                      <a:r>
                        <a:rPr lang="en-GB" sz="1400" dirty="0"/>
                        <a:t>) What I can infer:</a:t>
                      </a:r>
                      <a:br>
                        <a:rPr lang="en-GB" sz="1400" dirty="0"/>
                      </a:br>
                      <a:r>
                        <a:rPr lang="en-GB" sz="1400" u="sng" dirty="0"/>
                        <a:t>The Nazis used flyers to build support in the 1932 election ________________________________________________________________________________________________________________________________________________</a:t>
                      </a:r>
                      <a:endParaRPr lang="en-GB" sz="1400" dirty="0"/>
                    </a:p>
                  </a:txBody>
                  <a:tcPr/>
                </a:tc>
                <a:extLst>
                  <a:ext uri="{0D108BD9-81ED-4DB2-BD59-A6C34878D82A}">
                    <a16:rowId xmlns:a16="http://schemas.microsoft.com/office/drawing/2014/main" val="423796112"/>
                  </a:ext>
                </a:extLst>
              </a:tr>
              <a:tr h="941020">
                <a:tc>
                  <a:txBody>
                    <a:bodyPr/>
                    <a:lstStyle/>
                    <a:p>
                      <a:r>
                        <a:rPr lang="en-GB" sz="1400" dirty="0"/>
                        <a:t>Details in the source that tell me this:</a:t>
                      </a:r>
                      <a:br>
                        <a:rPr lang="en-GB" sz="1400" dirty="0"/>
                      </a:br>
                      <a:r>
                        <a:rPr lang="en-GB" sz="1400" dirty="0"/>
                        <a:t>________________________________________________________________________________________________________________________________________________________________________________________________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1600276054"/>
                  </a:ext>
                </a:extLst>
              </a:tr>
              <a:tr h="941020">
                <a:tc>
                  <a:txBody>
                    <a:bodyPr/>
                    <a:lstStyle/>
                    <a:p>
                      <a:r>
                        <a:rPr lang="en-GB" sz="1400" dirty="0"/>
                        <a:t>ii) What I can infer:</a:t>
                      </a:r>
                      <a:br>
                        <a:rPr lang="en-GB" sz="1400" dirty="0"/>
                      </a:br>
                      <a:r>
                        <a:rPr lang="en-GB" sz="1400" dirty="0"/>
                        <a:t>________________________________________________________________________________________________________________________________________________________________________________________________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4019832959"/>
                  </a:ext>
                </a:extLst>
              </a:tr>
              <a:tr h="941020">
                <a:tc>
                  <a:txBody>
                    <a:bodyPr/>
                    <a:lstStyle/>
                    <a:p>
                      <a:r>
                        <a:rPr lang="en-GB" sz="1400" dirty="0"/>
                        <a:t>Details in the source that tell me this:</a:t>
                      </a:r>
                      <a:br>
                        <a:rPr lang="en-GB" sz="1400" dirty="0"/>
                      </a:br>
                      <a:r>
                        <a:rPr lang="en-GB" sz="1400" dirty="0"/>
                        <a:t>________________________________________________________________________________________________________________________________________________________________________________________________</a:t>
                      </a:r>
                    </a:p>
                  </a:txBody>
                  <a:tcPr/>
                </a:tc>
                <a:extLst>
                  <a:ext uri="{0D108BD9-81ED-4DB2-BD59-A6C34878D82A}">
                    <a16:rowId xmlns:a16="http://schemas.microsoft.com/office/drawing/2014/main" val="809705026"/>
                  </a:ext>
                </a:extLst>
              </a:tr>
            </a:tbl>
          </a:graphicData>
        </a:graphic>
      </p:graphicFrame>
      <p:sp>
        <p:nvSpPr>
          <p:cNvPr id="11" name="Rectangle 10">
            <a:extLst>
              <a:ext uri="{FF2B5EF4-FFF2-40B4-BE49-F238E27FC236}">
                <a16:creationId xmlns:a16="http://schemas.microsoft.com/office/drawing/2014/main" id="{41E24F12-8013-45BC-9EE4-0913F8ACF3CD}"/>
              </a:ext>
            </a:extLst>
          </p:cNvPr>
          <p:cNvSpPr/>
          <p:nvPr/>
        </p:nvSpPr>
        <p:spPr>
          <a:xfrm>
            <a:off x="4869160" y="2915816"/>
            <a:ext cx="1833005" cy="830997"/>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To ‘infer’ is to make a claim based on evidence, in this case, the source you are given in the exam.</a:t>
            </a:r>
          </a:p>
        </p:txBody>
      </p:sp>
      <p:sp>
        <p:nvSpPr>
          <p:cNvPr id="12" name="Rectangle 11">
            <a:extLst>
              <a:ext uri="{FF2B5EF4-FFF2-40B4-BE49-F238E27FC236}">
                <a16:creationId xmlns:a16="http://schemas.microsoft.com/office/drawing/2014/main" id="{3D3A1A92-E6E0-4789-8F5D-B7811FA71349}"/>
              </a:ext>
            </a:extLst>
          </p:cNvPr>
          <p:cNvSpPr/>
          <p:nvPr/>
        </p:nvSpPr>
        <p:spPr>
          <a:xfrm>
            <a:off x="4972178" y="4284087"/>
            <a:ext cx="1885821" cy="1015663"/>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Spend 5 minutes on this answer. You need to identify two valid inferences from the sources.</a:t>
            </a:r>
          </a:p>
        </p:txBody>
      </p:sp>
      <p:sp>
        <p:nvSpPr>
          <p:cNvPr id="13" name="Rectangle 12">
            <a:extLst>
              <a:ext uri="{FF2B5EF4-FFF2-40B4-BE49-F238E27FC236}">
                <a16:creationId xmlns:a16="http://schemas.microsoft.com/office/drawing/2014/main" id="{9B75C424-15F4-402D-BDD9-658E6386E707}"/>
              </a:ext>
            </a:extLst>
          </p:cNvPr>
          <p:cNvSpPr/>
          <p:nvPr/>
        </p:nvSpPr>
        <p:spPr>
          <a:xfrm>
            <a:off x="4869160" y="5387644"/>
            <a:ext cx="1864654" cy="2123658"/>
          </a:xfrm>
          <a:prstGeom prst="rect">
            <a:avLst/>
          </a:prstGeom>
        </p:spPr>
        <p:txBody>
          <a:bodyPr wrap="square">
            <a:spAutoFit/>
          </a:bodyPr>
          <a:lstStyle/>
          <a:p>
            <a:pPr>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An example of a suitable inference might be that ‘The Nazis were specifically targeting certain groups like the Communists who they saw as a group of voters they needed to win over to their ideas. I know this from the source because….’</a:t>
            </a:r>
          </a:p>
        </p:txBody>
      </p:sp>
      <p:sp>
        <p:nvSpPr>
          <p:cNvPr id="14" name="Rectangle 13">
            <a:extLst>
              <a:ext uri="{FF2B5EF4-FFF2-40B4-BE49-F238E27FC236}">
                <a16:creationId xmlns:a16="http://schemas.microsoft.com/office/drawing/2014/main" id="{92260234-0698-4563-8468-EBE3FEED8126}"/>
              </a:ext>
            </a:extLst>
          </p:cNvPr>
          <p:cNvSpPr/>
          <p:nvPr/>
        </p:nvSpPr>
        <p:spPr>
          <a:xfrm>
            <a:off x="4908363" y="7653194"/>
            <a:ext cx="1833005" cy="1154162"/>
          </a:xfrm>
          <a:prstGeom prst="rect">
            <a:avLst/>
          </a:prstGeom>
        </p:spPr>
        <p:txBody>
          <a:bodyPr wrap="square">
            <a:spAutoFit/>
          </a:bodyPr>
          <a:lstStyle/>
          <a:p>
            <a:pPr>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need to give supporting details selected from the source to back up both your inferences.</a:t>
            </a:r>
          </a:p>
        </p:txBody>
      </p:sp>
      <p:sp>
        <p:nvSpPr>
          <p:cNvPr id="15" name="Arrow: Right 14">
            <a:extLst>
              <a:ext uri="{FF2B5EF4-FFF2-40B4-BE49-F238E27FC236}">
                <a16:creationId xmlns:a16="http://schemas.microsoft.com/office/drawing/2014/main" id="{9B92240D-B276-4896-B102-51DA1546EDEF}"/>
              </a:ext>
            </a:extLst>
          </p:cNvPr>
          <p:cNvSpPr/>
          <p:nvPr/>
        </p:nvSpPr>
        <p:spPr>
          <a:xfrm rot="10800000">
            <a:off x="4591771" y="6444208"/>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6" name="Arrow: Right 15">
            <a:extLst>
              <a:ext uri="{FF2B5EF4-FFF2-40B4-BE49-F238E27FC236}">
                <a16:creationId xmlns:a16="http://schemas.microsoft.com/office/drawing/2014/main" id="{92D49AD5-A3AE-4656-877A-BAB804106DFB}"/>
              </a:ext>
            </a:extLst>
          </p:cNvPr>
          <p:cNvSpPr/>
          <p:nvPr/>
        </p:nvSpPr>
        <p:spPr>
          <a:xfrm rot="10800000">
            <a:off x="4591771" y="4732977"/>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7" name="Arrow: Right 16">
            <a:extLst>
              <a:ext uri="{FF2B5EF4-FFF2-40B4-BE49-F238E27FC236}">
                <a16:creationId xmlns:a16="http://schemas.microsoft.com/office/drawing/2014/main" id="{45E333C2-F9D1-4849-874A-131683B4453C}"/>
              </a:ext>
            </a:extLst>
          </p:cNvPr>
          <p:cNvSpPr/>
          <p:nvPr/>
        </p:nvSpPr>
        <p:spPr>
          <a:xfrm rot="12249433">
            <a:off x="4591771" y="782932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8" name="Arrow: Right 17">
            <a:extLst>
              <a:ext uri="{FF2B5EF4-FFF2-40B4-BE49-F238E27FC236}">
                <a16:creationId xmlns:a16="http://schemas.microsoft.com/office/drawing/2014/main" id="{47591F2F-332E-4425-9CDE-5FE3D0AA8942}"/>
              </a:ext>
            </a:extLst>
          </p:cNvPr>
          <p:cNvSpPr/>
          <p:nvPr/>
        </p:nvSpPr>
        <p:spPr>
          <a:xfrm rot="9257868">
            <a:off x="4535002" y="341987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9" name="Slide Number Placeholder 18">
            <a:extLst>
              <a:ext uri="{FF2B5EF4-FFF2-40B4-BE49-F238E27FC236}">
                <a16:creationId xmlns:a16="http://schemas.microsoft.com/office/drawing/2014/main" id="{F6A649FD-8A00-4B72-98FF-5904B0F9518D}"/>
              </a:ext>
            </a:extLst>
          </p:cNvPr>
          <p:cNvSpPr>
            <a:spLocks noGrp="1"/>
          </p:cNvSpPr>
          <p:nvPr>
            <p:ph type="sldNum" sz="quarter" idx="12"/>
          </p:nvPr>
        </p:nvSpPr>
        <p:spPr/>
        <p:txBody>
          <a:bodyPr/>
          <a:lstStyle/>
          <a:p>
            <a:fld id="{5819A377-BB9A-4097-BC5F-23F0FB64397F}" type="slidenum">
              <a:rPr lang="en-GB" smtClean="0"/>
              <a:t>39</a:t>
            </a:fld>
            <a:endParaRPr lang="en-GB"/>
          </a:p>
        </p:txBody>
      </p:sp>
    </p:spTree>
    <p:extLst>
      <p:ext uri="{BB962C8B-B14F-4D97-AF65-F5344CB8AC3E}">
        <p14:creationId xmlns:p14="http://schemas.microsoft.com/office/powerpoint/2010/main" val="307244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755" y="-36512"/>
            <a:ext cx="5246501" cy="400110"/>
          </a:xfrm>
          <a:prstGeom prst="rect">
            <a:avLst/>
          </a:prstGeom>
          <a:noFill/>
        </p:spPr>
        <p:txBody>
          <a:bodyPr wrap="none" rtlCol="0">
            <a:spAutoFit/>
          </a:bodyPr>
          <a:lstStyle/>
          <a:p>
            <a:r>
              <a:rPr lang="en-GB" sz="2000" b="1" u="sng" dirty="0">
                <a:latin typeface="Candy Round BTN" panose="020F0604020102040306" pitchFamily="34" charset="0"/>
              </a:rPr>
              <a:t>What was the impact of the First World War on Germany?</a:t>
            </a:r>
          </a:p>
        </p:txBody>
      </p:sp>
      <p:sp>
        <p:nvSpPr>
          <p:cNvPr id="5" name="TextBox 4"/>
          <p:cNvSpPr txBox="1"/>
          <p:nvPr/>
        </p:nvSpPr>
        <p:spPr>
          <a:xfrm>
            <a:off x="0" y="363598"/>
            <a:ext cx="6858000" cy="600164"/>
          </a:xfrm>
          <a:prstGeom prst="rect">
            <a:avLst/>
          </a:prstGeom>
          <a:noFill/>
        </p:spPr>
        <p:txBody>
          <a:bodyPr wrap="square" rtlCol="0">
            <a:spAutoFit/>
          </a:bodyPr>
          <a:lstStyle/>
          <a:p>
            <a:r>
              <a:rPr lang="en-GB" sz="1100" dirty="0">
                <a:latin typeface="Candy Round BTN" panose="020F0604020102040306" pitchFamily="34" charset="0"/>
              </a:rPr>
              <a:t>The First World War ended in 1918 and left Germany scared and crumbling, having been defeated by the combined force of Britain, France, Russia, Italy and the USA. Friedrich Ebert, leader of the Social Democratic Party, became the first German president and declared Germany a republic.</a:t>
            </a:r>
          </a:p>
        </p:txBody>
      </p:sp>
      <p:sp>
        <p:nvSpPr>
          <p:cNvPr id="6" name="TextBox 5"/>
          <p:cNvSpPr txBox="1"/>
          <p:nvPr/>
        </p:nvSpPr>
        <p:spPr>
          <a:xfrm>
            <a:off x="0" y="899592"/>
            <a:ext cx="3284984" cy="1869743"/>
          </a:xfrm>
          <a:prstGeom prst="rect">
            <a:avLst/>
          </a:prstGeom>
          <a:noFill/>
        </p:spPr>
        <p:txBody>
          <a:bodyPr wrap="square" rtlCol="0">
            <a:spAutoFit/>
          </a:bodyPr>
          <a:lstStyle/>
          <a:p>
            <a:r>
              <a:rPr lang="en-GB" sz="1050" b="1" u="sng" dirty="0">
                <a:latin typeface="Candy Round BTN" panose="020F0604020102040306" pitchFamily="34" charset="0"/>
              </a:rPr>
              <a:t>What was the impact of the First World War on Germany?</a:t>
            </a:r>
          </a:p>
          <a:p>
            <a:pPr marL="285750" indent="-285750">
              <a:buFont typeface="Arial" panose="020B0604020202020204" pitchFamily="34" charset="0"/>
              <a:buChar char="•"/>
            </a:pPr>
            <a:r>
              <a:rPr lang="en-GB" sz="1050" dirty="0">
                <a:latin typeface="Candy Round BTN" panose="020F0604020102040306" pitchFamily="34" charset="0"/>
              </a:rPr>
              <a:t>Two million German troops died and over four million were wounded (11 million in total fought in the war).</a:t>
            </a:r>
          </a:p>
          <a:p>
            <a:pPr marL="285750" indent="-285750">
              <a:buFont typeface="Arial" panose="020B0604020202020204" pitchFamily="34" charset="0"/>
              <a:buChar char="•"/>
            </a:pPr>
            <a:r>
              <a:rPr lang="en-GB" sz="1050" dirty="0">
                <a:latin typeface="Candy Round BTN" panose="020F0604020102040306" pitchFamily="34" charset="0"/>
              </a:rPr>
              <a:t>Government debts increased from 50 billion marks to 150 billion marks.</a:t>
            </a:r>
          </a:p>
          <a:p>
            <a:pPr marL="285750" indent="-285750">
              <a:buFont typeface="Arial" panose="020B0604020202020204" pitchFamily="34" charset="0"/>
              <a:buChar char="•"/>
            </a:pPr>
            <a:r>
              <a:rPr lang="en-GB" sz="1050" dirty="0">
                <a:latin typeface="Candy Round BTN" panose="020F0604020102040306" pitchFamily="34" charset="0"/>
              </a:rPr>
              <a:t>More than 750,000 Germans died because of food shortages. </a:t>
            </a:r>
          </a:p>
          <a:p>
            <a:r>
              <a:rPr lang="en-GB" sz="1050" dirty="0">
                <a:latin typeface="Candy Round BTN" panose="020F0604020102040306" pitchFamily="34" charset="0"/>
              </a:rPr>
              <a:t>The devastating effects of the war left many people with no option other than to revolt by striking and rioting. </a:t>
            </a:r>
          </a:p>
        </p:txBody>
      </p:sp>
      <p:sp>
        <p:nvSpPr>
          <p:cNvPr id="7" name="TextBox 6"/>
          <p:cNvSpPr txBox="1"/>
          <p:nvPr/>
        </p:nvSpPr>
        <p:spPr>
          <a:xfrm>
            <a:off x="3400679" y="755576"/>
            <a:ext cx="3284984" cy="261610"/>
          </a:xfrm>
          <a:prstGeom prst="rect">
            <a:avLst/>
          </a:prstGeom>
          <a:noFill/>
        </p:spPr>
        <p:txBody>
          <a:bodyPr wrap="square" rtlCol="0">
            <a:spAutoFit/>
          </a:bodyPr>
          <a:lstStyle/>
          <a:p>
            <a:r>
              <a:rPr lang="en-GB" sz="1100" b="1" u="sng" dirty="0">
                <a:latin typeface="Candy Round BTN" panose="020F0604020102040306" pitchFamily="34" charset="0"/>
              </a:rPr>
              <a:t>The Abdication of Kaiser Wilhelm II (Emperor) </a:t>
            </a:r>
            <a:endParaRPr lang="en-GB" sz="1100" dirty="0">
              <a:latin typeface="Candy Round BTN" panose="020F0604020102040306" pitchFamily="34" charset="0"/>
            </a:endParaRPr>
          </a:p>
        </p:txBody>
      </p:sp>
      <p:sp>
        <p:nvSpPr>
          <p:cNvPr id="8" name="Rectangle 7"/>
          <p:cNvSpPr/>
          <p:nvPr/>
        </p:nvSpPr>
        <p:spPr>
          <a:xfrm>
            <a:off x="3429000" y="1017186"/>
            <a:ext cx="3256663" cy="18963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ounded Rectangle 8"/>
          <p:cNvSpPr/>
          <p:nvPr/>
        </p:nvSpPr>
        <p:spPr>
          <a:xfrm>
            <a:off x="3429000" y="971600"/>
            <a:ext cx="752515" cy="3262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solidFill>
                  <a:schemeClr val="tx1"/>
                </a:solidFill>
                <a:latin typeface="Candy Round BTN" panose="020F0604020102040306" pitchFamily="34" charset="0"/>
              </a:rPr>
              <a:t>Timeline</a:t>
            </a:r>
          </a:p>
        </p:txBody>
      </p:sp>
      <p:cxnSp>
        <p:nvCxnSpPr>
          <p:cNvPr id="11" name="Straight Connector 10"/>
          <p:cNvCxnSpPr/>
          <p:nvPr/>
        </p:nvCxnSpPr>
        <p:spPr>
          <a:xfrm flipH="1">
            <a:off x="4293096" y="1017186"/>
            <a:ext cx="1" cy="1896375"/>
          </a:xfrm>
          <a:prstGeom prst="line">
            <a:avLst/>
          </a:prstGeom>
          <a:ln w="19050">
            <a:prstDash val="dashDot"/>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293095" y="1017186"/>
            <a:ext cx="2392567" cy="1869743"/>
          </a:xfrm>
          <a:prstGeom prst="rect">
            <a:avLst/>
          </a:prstGeom>
          <a:noFill/>
        </p:spPr>
        <p:txBody>
          <a:bodyPr wrap="square" rtlCol="0">
            <a:spAutoFit/>
          </a:bodyPr>
          <a:lstStyle/>
          <a:p>
            <a:r>
              <a:rPr lang="en-GB" sz="1050" b="1" u="sng" dirty="0">
                <a:latin typeface="Candy Round BTN" panose="020F0604020102040306" pitchFamily="34" charset="0"/>
              </a:rPr>
              <a:t>9 November 1918</a:t>
            </a:r>
          </a:p>
          <a:p>
            <a:r>
              <a:rPr lang="en-GB" sz="1050" dirty="0">
                <a:latin typeface="Candy Round BTN" panose="020F0604020102040306" pitchFamily="34" charset="0"/>
              </a:rPr>
              <a:t>The Kaiser visited army headquarters in Spa.</a:t>
            </a:r>
          </a:p>
          <a:p>
            <a:r>
              <a:rPr lang="en-GB" sz="1050" dirty="0">
                <a:latin typeface="Candy Round BTN" panose="020F0604020102040306" pitchFamily="34" charset="0"/>
              </a:rPr>
              <a:t>Ministers tried to persuade the Kaiser to abdicate.</a:t>
            </a:r>
          </a:p>
          <a:p>
            <a:r>
              <a:rPr lang="en-GB" sz="1050" dirty="0">
                <a:latin typeface="Candy Round BTN" panose="020F0604020102040306" pitchFamily="34" charset="0"/>
              </a:rPr>
              <a:t>The Kaiser refused</a:t>
            </a:r>
          </a:p>
          <a:p>
            <a:r>
              <a:rPr lang="en-GB" sz="1050" dirty="0">
                <a:latin typeface="Candy Round BTN" panose="020F0604020102040306" pitchFamily="34" charset="0"/>
              </a:rPr>
              <a:t>Army officers refused to support the Kaiser</a:t>
            </a:r>
          </a:p>
          <a:p>
            <a:r>
              <a:rPr lang="en-GB" sz="1050" dirty="0">
                <a:latin typeface="Candy Round BTN" panose="020F0604020102040306" pitchFamily="34" charset="0"/>
              </a:rPr>
              <a:t>The Kaiser had no option but to abdicate.</a:t>
            </a:r>
          </a:p>
          <a:p>
            <a:endParaRPr lang="en-GB" sz="1050" dirty="0">
              <a:latin typeface="Candy Round BTN" panose="020F0604020102040306" pitchFamily="34" charset="0"/>
            </a:endParaRPr>
          </a:p>
        </p:txBody>
      </p:sp>
      <p:sp>
        <p:nvSpPr>
          <p:cNvPr id="14" name="TextBox 13"/>
          <p:cNvSpPr txBox="1"/>
          <p:nvPr/>
        </p:nvSpPr>
        <p:spPr>
          <a:xfrm>
            <a:off x="3503738" y="1620396"/>
            <a:ext cx="861366" cy="1223412"/>
          </a:xfrm>
          <a:prstGeom prst="rect">
            <a:avLst/>
          </a:prstGeom>
          <a:noFill/>
        </p:spPr>
        <p:txBody>
          <a:bodyPr wrap="square" rtlCol="0">
            <a:spAutoFit/>
          </a:bodyPr>
          <a:lstStyle/>
          <a:p>
            <a:r>
              <a:rPr lang="en-GB" sz="1050" b="1" u="sng" dirty="0">
                <a:latin typeface="Candy Round BTN" panose="020F0604020102040306" pitchFamily="34" charset="0"/>
              </a:rPr>
              <a:t>10 November 1918</a:t>
            </a:r>
          </a:p>
          <a:p>
            <a:r>
              <a:rPr lang="en-GB" sz="1050" dirty="0">
                <a:latin typeface="Candy Round BTN" panose="020F0604020102040306" pitchFamily="34" charset="0"/>
              </a:rPr>
              <a:t>The Kaiser fled to Holland..</a:t>
            </a:r>
          </a:p>
          <a:p>
            <a:endParaRPr lang="en-GB" sz="1050" dirty="0">
              <a:latin typeface="Candy Round BTN" panose="020F0604020102040306" pitchFamily="34" charset="0"/>
            </a:endParaRPr>
          </a:p>
        </p:txBody>
      </p:sp>
      <p:cxnSp>
        <p:nvCxnSpPr>
          <p:cNvPr id="17" name="Straight Connector 16"/>
          <p:cNvCxnSpPr/>
          <p:nvPr/>
        </p:nvCxnSpPr>
        <p:spPr>
          <a:xfrm>
            <a:off x="0" y="2915816"/>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2132856" y="4377373"/>
            <a:ext cx="576064"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2132856" y="3635896"/>
            <a:ext cx="576064" cy="144016"/>
          </a:xfrm>
          <a:prstGeom prst="line">
            <a:avLst/>
          </a:prstGeom>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0" y="2951881"/>
            <a:ext cx="6858000" cy="430887"/>
          </a:xfrm>
          <a:prstGeom prst="rect">
            <a:avLst/>
          </a:prstGeom>
          <a:noFill/>
        </p:spPr>
        <p:txBody>
          <a:bodyPr wrap="square" rtlCol="0">
            <a:spAutoFit/>
          </a:bodyPr>
          <a:lstStyle/>
          <a:p>
            <a:r>
              <a:rPr lang="en-GB" sz="1100" b="1" u="sng" dirty="0">
                <a:latin typeface="Candy Round BTN" panose="020F0604020102040306" pitchFamily="34" charset="0"/>
              </a:rPr>
              <a:t>Revolution and the Declaration of the Republic</a:t>
            </a:r>
          </a:p>
          <a:p>
            <a:r>
              <a:rPr lang="en-GB" sz="1100" dirty="0">
                <a:latin typeface="Candy Round BTN" panose="020F0604020102040306" pitchFamily="34" charset="0"/>
              </a:rPr>
              <a:t>Once the Kaiser had abdicated, the German Republic was declared on 9 November 1918. </a:t>
            </a:r>
          </a:p>
        </p:txBody>
      </p:sp>
      <p:pic>
        <p:nvPicPr>
          <p:cNvPr id="2050" name="Picture 2" descr="Image result for scheidemann berlin november 1918">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5519" y="3347864"/>
            <a:ext cx="1558929" cy="217175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60648" y="4884132"/>
            <a:ext cx="2232248" cy="6667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err="1">
                <a:latin typeface="Candy Round BTN" panose="020F0604020102040306" pitchFamily="34" charset="0"/>
              </a:rPr>
              <a:t>Scheidemann</a:t>
            </a:r>
            <a:r>
              <a:rPr lang="en-GB" sz="1100" dirty="0">
                <a:latin typeface="Candy Round BTN" panose="020F0604020102040306" pitchFamily="34" charset="0"/>
              </a:rPr>
              <a:t> talking to the crowds from a window of a house in Berlin, 9 November 1918. </a:t>
            </a:r>
          </a:p>
        </p:txBody>
      </p:sp>
      <p:sp>
        <p:nvSpPr>
          <p:cNvPr id="23" name="TextBox 22"/>
          <p:cNvSpPr txBox="1"/>
          <p:nvPr/>
        </p:nvSpPr>
        <p:spPr>
          <a:xfrm>
            <a:off x="44624" y="3419872"/>
            <a:ext cx="2376264" cy="769441"/>
          </a:xfrm>
          <a:prstGeom prst="rect">
            <a:avLst/>
          </a:prstGeom>
          <a:noFill/>
        </p:spPr>
        <p:txBody>
          <a:bodyPr wrap="square" rtlCol="0">
            <a:spAutoFit/>
          </a:bodyPr>
          <a:lstStyle/>
          <a:p>
            <a:r>
              <a:rPr lang="en-GB" sz="1100" dirty="0">
                <a:latin typeface="Candy Round BTN" panose="020F0604020102040306" pitchFamily="34" charset="0"/>
              </a:rPr>
              <a:t>On 10</a:t>
            </a:r>
            <a:r>
              <a:rPr lang="en-GB" sz="1100" baseline="30000" dirty="0">
                <a:latin typeface="Candy Round BTN" panose="020F0604020102040306" pitchFamily="34" charset="0"/>
              </a:rPr>
              <a:t>th</a:t>
            </a:r>
            <a:r>
              <a:rPr lang="en-GB" sz="1100" dirty="0">
                <a:latin typeface="Candy Round BTN" panose="020F0604020102040306" pitchFamily="34" charset="0"/>
              </a:rPr>
              <a:t> November, Friedrich Ebert suspended the old Reichstag and formed the Council of People’s Representatives as a temporary measure. </a:t>
            </a:r>
          </a:p>
        </p:txBody>
      </p:sp>
      <p:sp>
        <p:nvSpPr>
          <p:cNvPr id="24" name="TextBox 23"/>
          <p:cNvSpPr txBox="1"/>
          <p:nvPr/>
        </p:nvSpPr>
        <p:spPr>
          <a:xfrm>
            <a:off x="75018" y="4283968"/>
            <a:ext cx="2201854" cy="600164"/>
          </a:xfrm>
          <a:prstGeom prst="rect">
            <a:avLst/>
          </a:prstGeom>
          <a:noFill/>
        </p:spPr>
        <p:txBody>
          <a:bodyPr wrap="square" rtlCol="0">
            <a:spAutoFit/>
          </a:bodyPr>
          <a:lstStyle/>
          <a:p>
            <a:r>
              <a:rPr lang="en-GB" sz="1100" dirty="0">
                <a:latin typeface="Candy Round BTN" panose="020F0604020102040306" pitchFamily="34" charset="0"/>
              </a:rPr>
              <a:t>The Berlin street were crowded. Some people were armed, hoping to take over parts of the city. </a:t>
            </a:r>
          </a:p>
        </p:txBody>
      </p:sp>
      <p:sp>
        <p:nvSpPr>
          <p:cNvPr id="26" name="TextBox 25"/>
          <p:cNvSpPr txBox="1"/>
          <p:nvPr/>
        </p:nvSpPr>
        <p:spPr>
          <a:xfrm>
            <a:off x="4212477" y="3275856"/>
            <a:ext cx="2473185" cy="1277273"/>
          </a:xfrm>
          <a:prstGeom prst="rect">
            <a:avLst/>
          </a:prstGeom>
          <a:noFill/>
        </p:spPr>
        <p:txBody>
          <a:bodyPr wrap="square" rtlCol="0">
            <a:spAutoFit/>
          </a:bodyPr>
          <a:lstStyle/>
          <a:p>
            <a:r>
              <a:rPr lang="en-GB" sz="1100" dirty="0">
                <a:latin typeface="Candy Round BTN" panose="020F0604020102040306" pitchFamily="34" charset="0"/>
              </a:rPr>
              <a:t>Philipp </a:t>
            </a:r>
            <a:r>
              <a:rPr lang="en-GB" sz="1100" dirty="0" err="1">
                <a:latin typeface="Candy Round BTN" panose="020F0604020102040306" pitchFamily="34" charset="0"/>
              </a:rPr>
              <a:t>Scheidemann</a:t>
            </a:r>
            <a:r>
              <a:rPr lang="en-GB" sz="1100" dirty="0">
                <a:latin typeface="Candy Round BTN" panose="020F0604020102040306" pitchFamily="34" charset="0"/>
              </a:rPr>
              <a:t>, of the Social Democratic Party (SDP) the largest party in the German government (Reichstag), declared the new Republic to the crowds. He was fearful that armed rioters were preparing to declare a communist government in Berlin, and, keen to prevent this, he promoted a peaceful transition. </a:t>
            </a:r>
          </a:p>
        </p:txBody>
      </p:sp>
      <p:cxnSp>
        <p:nvCxnSpPr>
          <p:cNvPr id="27" name="Straight Connector 26"/>
          <p:cNvCxnSpPr/>
          <p:nvPr/>
        </p:nvCxnSpPr>
        <p:spPr>
          <a:xfrm flipV="1">
            <a:off x="3284983" y="3779912"/>
            <a:ext cx="1008112" cy="144016"/>
          </a:xfrm>
          <a:prstGeom prst="line">
            <a:avLst/>
          </a:prstGeom>
        </p:spPr>
        <p:style>
          <a:lnRef idx="1">
            <a:schemeClr val="dk1"/>
          </a:lnRef>
          <a:fillRef idx="0">
            <a:schemeClr val="dk1"/>
          </a:fillRef>
          <a:effectRef idx="0">
            <a:schemeClr val="dk1"/>
          </a:effectRef>
          <a:fontRef idx="minor">
            <a:schemeClr val="tx1"/>
          </a:fontRef>
        </p:style>
      </p:cxnSp>
      <p:sp>
        <p:nvSpPr>
          <p:cNvPr id="30" name="Rectangle 29"/>
          <p:cNvSpPr/>
          <p:nvPr/>
        </p:nvSpPr>
        <p:spPr>
          <a:xfrm>
            <a:off x="4005064" y="4833521"/>
            <a:ext cx="2852936" cy="68609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latin typeface="Candy Round BTN" panose="020F0604020102040306" pitchFamily="34" charset="0"/>
              </a:rPr>
              <a:t>The Revolutionary period continued until August 1919, when the Weimar Republic was eventually established. </a:t>
            </a:r>
          </a:p>
        </p:txBody>
      </p:sp>
      <p:cxnSp>
        <p:nvCxnSpPr>
          <p:cNvPr id="33" name="Straight Connector 32"/>
          <p:cNvCxnSpPr/>
          <p:nvPr/>
        </p:nvCxnSpPr>
        <p:spPr>
          <a:xfrm>
            <a:off x="22701" y="5629963"/>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34" name="TextBox 33"/>
          <p:cNvSpPr txBox="1"/>
          <p:nvPr/>
        </p:nvSpPr>
        <p:spPr>
          <a:xfrm>
            <a:off x="-8490" y="5666028"/>
            <a:ext cx="3581506" cy="1600438"/>
          </a:xfrm>
          <a:prstGeom prst="rect">
            <a:avLst/>
          </a:prstGeom>
          <a:noFill/>
        </p:spPr>
        <p:txBody>
          <a:bodyPr wrap="square" rtlCol="0">
            <a:spAutoFit/>
          </a:bodyPr>
          <a:lstStyle/>
          <a:p>
            <a:r>
              <a:rPr lang="en-GB" sz="1400" b="1" u="sng" dirty="0">
                <a:latin typeface="Candy Round BTN" panose="020F0604020102040306" pitchFamily="34" charset="0"/>
              </a:rPr>
              <a:t>The armistice – the peace agreement between Germany and the Allies. </a:t>
            </a:r>
          </a:p>
          <a:p>
            <a:pPr marL="171450" indent="-171450">
              <a:buFont typeface="Arial" panose="020B0604020202020204" pitchFamily="34" charset="0"/>
              <a:buChar char="•"/>
            </a:pPr>
            <a:r>
              <a:rPr lang="en-GB" sz="1400" dirty="0">
                <a:latin typeface="Candy Round BTN" panose="020F0604020102040306" pitchFamily="34" charset="0"/>
              </a:rPr>
              <a:t>It was signed on 11</a:t>
            </a:r>
            <a:r>
              <a:rPr lang="en-GB" sz="1400" baseline="30000" dirty="0">
                <a:latin typeface="Candy Round BTN" panose="020F0604020102040306" pitchFamily="34" charset="0"/>
              </a:rPr>
              <a:t>th</a:t>
            </a:r>
            <a:r>
              <a:rPr lang="en-GB" sz="1400" dirty="0">
                <a:latin typeface="Candy Round BTN" panose="020F0604020102040306" pitchFamily="34" charset="0"/>
              </a:rPr>
              <a:t> November 1918</a:t>
            </a:r>
          </a:p>
          <a:p>
            <a:pPr marL="171450" indent="-171450">
              <a:buFont typeface="Arial" panose="020B0604020202020204" pitchFamily="34" charset="0"/>
              <a:buChar char="•"/>
            </a:pPr>
            <a:r>
              <a:rPr lang="en-GB" sz="1400" dirty="0">
                <a:latin typeface="Candy Round BTN" panose="020F0604020102040306" pitchFamily="34" charset="0"/>
              </a:rPr>
              <a:t>It was the first major decision of Ebert’s new government.</a:t>
            </a:r>
          </a:p>
          <a:p>
            <a:pPr marL="171450" indent="-171450">
              <a:buFont typeface="Arial" panose="020B0604020202020204" pitchFamily="34" charset="0"/>
              <a:buChar char="•"/>
            </a:pPr>
            <a:r>
              <a:rPr lang="en-GB" sz="1400" dirty="0">
                <a:latin typeface="Candy Round BTN" panose="020F0604020102040306" pitchFamily="34" charset="0"/>
              </a:rPr>
              <a:t>The terms of the peace, the Treaty of Versailles, became a very big burden for the country, </a:t>
            </a:r>
          </a:p>
        </p:txBody>
      </p:sp>
      <p:pic>
        <p:nvPicPr>
          <p:cNvPr id="2052" name="Picture 4" descr="Image result for war leaders outside the carriage 1918">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7402" y="5679046"/>
            <a:ext cx="1291390" cy="1872208"/>
          </a:xfrm>
          <a:prstGeom prst="rect">
            <a:avLst/>
          </a:prstGeom>
          <a:noFill/>
          <a:extLst>
            <a:ext uri="{909E8E84-426E-40DD-AFC4-6F175D3DCCD1}">
              <a14:hiddenFill xmlns:a14="http://schemas.microsoft.com/office/drawing/2010/main">
                <a:solidFill>
                  <a:srgbClr val="FFFFFF"/>
                </a:solidFill>
              </a14:hiddenFill>
            </a:ext>
          </a:extLst>
        </p:spPr>
      </p:pic>
      <p:sp>
        <p:nvSpPr>
          <p:cNvPr id="2048" name="Rectangle 2047"/>
          <p:cNvSpPr/>
          <p:nvPr/>
        </p:nvSpPr>
        <p:spPr>
          <a:xfrm>
            <a:off x="4954861" y="6615150"/>
            <a:ext cx="1730802"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latin typeface="Candy Round BTN" panose="020F0604020102040306" pitchFamily="34" charset="0"/>
              </a:rPr>
              <a:t>War leaders outside the railway carriage where the armistice was signed on 11 November 1918.</a:t>
            </a:r>
          </a:p>
        </p:txBody>
      </p:sp>
      <p:pic>
        <p:nvPicPr>
          <p:cNvPr id="2054" name="Picture 6" descr="Image result for poppy">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8793" y="5679046"/>
            <a:ext cx="1746870" cy="936104"/>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a:off x="27384" y="7632279"/>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049" name="TextBox 2048"/>
          <p:cNvSpPr txBox="1"/>
          <p:nvPr/>
        </p:nvSpPr>
        <p:spPr>
          <a:xfrm>
            <a:off x="22701" y="7668344"/>
            <a:ext cx="6835299" cy="1569660"/>
          </a:xfrm>
          <a:prstGeom prst="rect">
            <a:avLst/>
          </a:prstGeom>
          <a:noFill/>
        </p:spPr>
        <p:txBody>
          <a:bodyPr wrap="square" rtlCol="0">
            <a:spAutoFit/>
          </a:bodyPr>
          <a:lstStyle/>
          <a:p>
            <a:r>
              <a:rPr lang="en-GB" sz="1200" dirty="0">
                <a:latin typeface="Candy Round BTN" panose="020F0604020102040306" pitchFamily="34" charset="0"/>
              </a:rPr>
              <a:t>         </a:t>
            </a:r>
            <a:r>
              <a:rPr lang="en-GB" sz="1200" b="1" u="sng" dirty="0">
                <a:latin typeface="Candy Round BTN" panose="020F0604020102040306" pitchFamily="34" charset="0"/>
              </a:rPr>
              <a:t> Why did the end of the First World War lead to economic and political problems for Germany?</a:t>
            </a:r>
            <a:br>
              <a:rPr lang="en-GB" sz="1200" b="1" u="sng" dirty="0">
                <a:latin typeface="Candy Round BTN" panose="020F0604020102040306" pitchFamily="34" charset="0"/>
              </a:rPr>
            </a:br>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u="sng" dirty="0">
              <a:latin typeface="Candy Round BTN" panose="020F0604020102040306" pitchFamily="34" charset="0"/>
            </a:endParaRPr>
          </a:p>
        </p:txBody>
      </p:sp>
      <p:pic>
        <p:nvPicPr>
          <p:cNvPr id="40" name="Picture 39"/>
          <p:cNvPicPr>
            <a:picLocks noChangeAspect="1"/>
          </p:cNvPicPr>
          <p:nvPr/>
        </p:nvPicPr>
        <p:blipFill>
          <a:blip r:embed="rId8"/>
          <a:stretch>
            <a:fillRect/>
          </a:stretch>
        </p:blipFill>
        <p:spPr>
          <a:xfrm>
            <a:off x="-8490" y="7632279"/>
            <a:ext cx="452503" cy="417695"/>
          </a:xfrm>
          <a:prstGeom prst="rect">
            <a:avLst/>
          </a:prstGeom>
        </p:spPr>
      </p:pic>
      <p:sp>
        <p:nvSpPr>
          <p:cNvPr id="2" name="Slide Number Placeholder 1">
            <a:extLst>
              <a:ext uri="{FF2B5EF4-FFF2-40B4-BE49-F238E27FC236}">
                <a16:creationId xmlns:a16="http://schemas.microsoft.com/office/drawing/2014/main" id="{1A34FC65-3E1A-4EC7-8C21-5E769A23DD32}"/>
              </a:ext>
            </a:extLst>
          </p:cNvPr>
          <p:cNvSpPr>
            <a:spLocks noGrp="1"/>
          </p:cNvSpPr>
          <p:nvPr>
            <p:ph type="sldNum" sz="quarter" idx="12"/>
          </p:nvPr>
        </p:nvSpPr>
        <p:spPr/>
        <p:txBody>
          <a:bodyPr/>
          <a:lstStyle/>
          <a:p>
            <a:fld id="{5819A377-BB9A-4097-BC5F-23F0FB64397F}" type="slidenum">
              <a:rPr lang="en-GB" smtClean="0"/>
              <a:t>4</a:t>
            </a:fld>
            <a:endParaRPr lang="en-GB"/>
          </a:p>
        </p:txBody>
      </p:sp>
    </p:spTree>
    <p:extLst>
      <p:ext uri="{BB962C8B-B14F-4D97-AF65-F5344CB8AC3E}">
        <p14:creationId xmlns:p14="http://schemas.microsoft.com/office/powerpoint/2010/main" val="22870871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1F2FE3-D8AF-458A-8E88-7C4CD954B686}"/>
              </a:ext>
            </a:extLst>
          </p:cNvPr>
          <p:cNvSpPr/>
          <p:nvPr/>
        </p:nvSpPr>
        <p:spPr>
          <a:xfrm>
            <a:off x="404664" y="-4345"/>
            <a:ext cx="5976664" cy="392159"/>
          </a:xfrm>
          <a:prstGeom prst="rect">
            <a:avLst/>
          </a:prstGeom>
        </p:spPr>
        <p:txBody>
          <a:bodyPr wrap="square">
            <a:spAutoFit/>
          </a:bodyPr>
          <a:lstStyle/>
          <a:p>
            <a:pPr marL="257175">
              <a:lnSpc>
                <a:spcPct val="115000"/>
              </a:lnSpc>
              <a:spcAft>
                <a:spcPts val="1000"/>
              </a:spcAft>
            </a:pPr>
            <a:r>
              <a:rPr lang="en-GB" b="1" u="sng" dirty="0">
                <a:latin typeface="Calibri" panose="020F0502020204030204" pitchFamily="34" charset="0"/>
                <a:ea typeface="Calibri" panose="020F0502020204030204" pitchFamily="34" charset="0"/>
                <a:cs typeface="Times New Roman" panose="02020603050405020304" pitchFamily="18" charset="0"/>
              </a:rPr>
              <a:t>Sources and Interpretation Booklet for your questions</a:t>
            </a:r>
          </a:p>
        </p:txBody>
      </p:sp>
      <p:sp>
        <p:nvSpPr>
          <p:cNvPr id="5" name="Rectangle 4">
            <a:extLst>
              <a:ext uri="{FF2B5EF4-FFF2-40B4-BE49-F238E27FC236}">
                <a16:creationId xmlns:a16="http://schemas.microsoft.com/office/drawing/2014/main" id="{A4EA2BBD-63EA-4063-A7D6-E4211275A5BE}"/>
              </a:ext>
            </a:extLst>
          </p:cNvPr>
          <p:cNvSpPr/>
          <p:nvPr/>
        </p:nvSpPr>
        <p:spPr>
          <a:xfrm>
            <a:off x="-315416" y="247293"/>
            <a:ext cx="6912768" cy="304699"/>
          </a:xfrm>
          <a:prstGeom prst="rect">
            <a:avLst/>
          </a:prstGeom>
        </p:spPr>
        <p:txBody>
          <a:bodyPr wrap="square">
            <a:spAutoFit/>
          </a:bodyPr>
          <a:lstStyle/>
          <a:p>
            <a:pPr marL="257175">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Source B</a:t>
            </a:r>
            <a:r>
              <a:rPr lang="en-GB" sz="1200" dirty="0">
                <a:latin typeface="Calibri" panose="020F0502020204030204" pitchFamily="34" charset="0"/>
                <a:ea typeface="Calibri" panose="020F0502020204030204" pitchFamily="34" charset="0"/>
                <a:cs typeface="Times New Roman" panose="02020603050405020304" pitchFamily="18" charset="0"/>
              </a:rPr>
              <a:t>: from the Twenty – Five Programme, originally produced by the DAP in February 1920.</a:t>
            </a:r>
          </a:p>
        </p:txBody>
      </p:sp>
      <p:sp>
        <p:nvSpPr>
          <p:cNvPr id="6" name="Rectangle 5">
            <a:extLst>
              <a:ext uri="{FF2B5EF4-FFF2-40B4-BE49-F238E27FC236}">
                <a16:creationId xmlns:a16="http://schemas.microsoft.com/office/drawing/2014/main" id="{F0459870-8F6F-43B9-97CF-A30D5300FD8E}"/>
              </a:ext>
            </a:extLst>
          </p:cNvPr>
          <p:cNvSpPr/>
          <p:nvPr/>
        </p:nvSpPr>
        <p:spPr>
          <a:xfrm>
            <a:off x="96761" y="539552"/>
            <a:ext cx="6572599"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We demand the union of all Germans in a Greater Germany.</a:t>
            </a:r>
          </a:p>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We demand equality of rights for the German people in its dealings with other nations.</a:t>
            </a:r>
          </a:p>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We demand land and colonies to feed our people and settle our surplus population.</a:t>
            </a:r>
          </a:p>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Only those of German blood …. Are members of the nation. No Jew may be a member of the nation.</a:t>
            </a:r>
          </a:p>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We demand that the State’s primary duty must be to promote work and the livelihood of its citizens. </a:t>
            </a:r>
          </a:p>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All citizens shall have equal rights and equal duties. </a:t>
            </a:r>
          </a:p>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We demand… a law to take from the owners land any needed for the common good of the people.</a:t>
            </a:r>
          </a:p>
          <a:p>
            <a:pPr marL="342900" lvl="0" indent="-342900">
              <a:spcAft>
                <a:spcPts val="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We demand… the creation of a people’s army.</a:t>
            </a:r>
          </a:p>
          <a:p>
            <a:pPr marL="342900" lvl="0" indent="-342900">
              <a:spcAft>
                <a:spcPts val="1000"/>
              </a:spcAft>
              <a:buFont typeface="+mj-lt"/>
              <a:buAutoNum type="arabicPeriod"/>
            </a:pPr>
            <a:r>
              <a:rPr lang="en-GB" sz="1200" dirty="0">
                <a:latin typeface="Calibri" panose="020F0502020204030204" pitchFamily="34" charset="0"/>
                <a:ea typeface="Calibri" panose="020F0502020204030204" pitchFamily="34" charset="0"/>
                <a:cs typeface="Times New Roman" panose="02020603050405020304" pitchFamily="18" charset="0"/>
              </a:rPr>
              <a:t>We demand the creation of a strong and central state power for the Reich.</a:t>
            </a:r>
          </a:p>
        </p:txBody>
      </p:sp>
      <p:sp>
        <p:nvSpPr>
          <p:cNvPr id="7" name="Rectangle 6">
            <a:extLst>
              <a:ext uri="{FF2B5EF4-FFF2-40B4-BE49-F238E27FC236}">
                <a16:creationId xmlns:a16="http://schemas.microsoft.com/office/drawing/2014/main" id="{83E44892-7E40-401F-9DFB-CB62F1CF9FC2}"/>
              </a:ext>
            </a:extLst>
          </p:cNvPr>
          <p:cNvSpPr/>
          <p:nvPr/>
        </p:nvSpPr>
        <p:spPr>
          <a:xfrm>
            <a:off x="96760" y="3140135"/>
            <a:ext cx="6572599" cy="504625"/>
          </a:xfrm>
          <a:prstGeom prst="rect">
            <a:avLst/>
          </a:prstGeom>
        </p:spPr>
        <p:txBody>
          <a:bodyPr wrap="square">
            <a:spAutoFit/>
          </a:bodyPr>
          <a:lstStyle/>
          <a:p>
            <a:pPr>
              <a:lnSpc>
                <a:spcPct val="115000"/>
              </a:lnSpc>
              <a:spcAft>
                <a:spcPts val="1000"/>
              </a:spcAft>
            </a:pPr>
            <a:r>
              <a:rPr lang="en-GB" sz="1200" b="1" dirty="0">
                <a:latin typeface="Calibri" panose="020F0502020204030204" pitchFamily="34" charset="0"/>
                <a:ea typeface="Calibri" panose="020F0502020204030204" pitchFamily="34" charset="0"/>
                <a:cs typeface="Times New Roman" panose="02020603050405020304" pitchFamily="18" charset="0"/>
              </a:rPr>
              <a:t>Source C: </a:t>
            </a:r>
            <a:r>
              <a:rPr lang="en-GB" sz="1200" dirty="0">
                <a:latin typeface="Calibri" panose="020F0502020204030204" pitchFamily="34" charset="0"/>
                <a:ea typeface="Calibri" panose="020F0502020204030204" pitchFamily="34" charset="0"/>
                <a:cs typeface="Times New Roman" panose="02020603050405020304" pitchFamily="18" charset="0"/>
              </a:rPr>
              <a:t>A NSDAP campaign poster from 1924. It emphasises Nazi principles of family, work and nationalism.</a:t>
            </a:r>
          </a:p>
        </p:txBody>
      </p:sp>
      <p:pic>
        <p:nvPicPr>
          <p:cNvPr id="8" name="Picture 7" descr="Image result for an nsdap poster from 1924">
            <a:hlinkClick r:id="rId2"/>
            <a:extLst>
              <a:ext uri="{FF2B5EF4-FFF2-40B4-BE49-F238E27FC236}">
                <a16:creationId xmlns:a16="http://schemas.microsoft.com/office/drawing/2014/main" id="{3A8F1AB6-4C02-4FD6-8137-E890EF03D02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304" y="3617854"/>
            <a:ext cx="5731510" cy="4584700"/>
          </a:xfrm>
          <a:prstGeom prst="rect">
            <a:avLst/>
          </a:prstGeom>
          <a:noFill/>
          <a:ln>
            <a:noFill/>
          </a:ln>
        </p:spPr>
      </p:pic>
      <p:sp>
        <p:nvSpPr>
          <p:cNvPr id="9" name="Slide Number Placeholder 8">
            <a:extLst>
              <a:ext uri="{FF2B5EF4-FFF2-40B4-BE49-F238E27FC236}">
                <a16:creationId xmlns:a16="http://schemas.microsoft.com/office/drawing/2014/main" id="{DEDFFE85-1CA6-4DB2-8A4A-83CFA4FF599C}"/>
              </a:ext>
            </a:extLst>
          </p:cNvPr>
          <p:cNvSpPr>
            <a:spLocks noGrp="1"/>
          </p:cNvSpPr>
          <p:nvPr>
            <p:ph type="sldNum" sz="quarter" idx="12"/>
          </p:nvPr>
        </p:nvSpPr>
        <p:spPr/>
        <p:txBody>
          <a:bodyPr/>
          <a:lstStyle/>
          <a:p>
            <a:fld id="{5819A377-BB9A-4097-BC5F-23F0FB64397F}" type="slidenum">
              <a:rPr lang="en-GB" smtClean="0"/>
              <a:t>40</a:t>
            </a:fld>
            <a:endParaRPr lang="en-GB"/>
          </a:p>
        </p:txBody>
      </p:sp>
    </p:spTree>
    <p:extLst>
      <p:ext uri="{BB962C8B-B14F-4D97-AF65-F5344CB8AC3E}">
        <p14:creationId xmlns:p14="http://schemas.microsoft.com/office/powerpoint/2010/main" val="2616044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82F423-DF3A-4AC5-A3F1-8C313681C063}"/>
              </a:ext>
            </a:extLst>
          </p:cNvPr>
          <p:cNvSpPr/>
          <p:nvPr/>
        </p:nvSpPr>
        <p:spPr>
          <a:xfrm>
            <a:off x="116632" y="0"/>
            <a:ext cx="6624736" cy="523220"/>
          </a:xfrm>
          <a:prstGeom prst="rect">
            <a:avLst/>
          </a:prstGeom>
        </p:spPr>
        <p:txBody>
          <a:bodyPr wrap="square">
            <a:spAutoFit/>
          </a:bodyPr>
          <a:lstStyle/>
          <a:p>
            <a:pPr>
              <a:spcAft>
                <a:spcPts val="1000"/>
              </a:spcAft>
            </a:pPr>
            <a:r>
              <a:rPr lang="en-GB" sz="1400" b="1" dirty="0">
                <a:latin typeface="Calibri" panose="020F0502020204030204" pitchFamily="34" charset="0"/>
                <a:ea typeface="Calibri" panose="020F0502020204030204" pitchFamily="34" charset="0"/>
                <a:cs typeface="Times New Roman" panose="02020603050405020304" pitchFamily="18" charset="0"/>
              </a:rPr>
              <a:t>Interpretation 1: </a:t>
            </a:r>
            <a:r>
              <a:rPr lang="en-GB" sz="1400" dirty="0">
                <a:latin typeface="Calibri" panose="020F0502020204030204" pitchFamily="34" charset="0"/>
                <a:ea typeface="Calibri" panose="020F0502020204030204" pitchFamily="34" charset="0"/>
                <a:cs typeface="Times New Roman" panose="02020603050405020304" pitchFamily="18" charset="0"/>
              </a:rPr>
              <a:t>From </a:t>
            </a:r>
            <a:r>
              <a:rPr lang="en-GB" sz="1400" i="1" dirty="0">
                <a:latin typeface="Calibri" panose="020F0502020204030204" pitchFamily="34" charset="0"/>
                <a:ea typeface="Calibri" panose="020F0502020204030204" pitchFamily="34" charset="0"/>
                <a:cs typeface="Times New Roman" panose="02020603050405020304" pitchFamily="18" charset="0"/>
              </a:rPr>
              <a:t>The Hitler Myth</a:t>
            </a:r>
            <a:r>
              <a:rPr lang="en-GB" sz="1400" dirty="0">
                <a:latin typeface="Calibri" panose="020F0502020204030204" pitchFamily="34" charset="0"/>
                <a:ea typeface="Calibri" panose="020F0502020204030204" pitchFamily="34" charset="0"/>
                <a:cs typeface="Times New Roman" panose="02020603050405020304" pitchFamily="18" charset="0"/>
              </a:rPr>
              <a:t>, by Ian Kershaw, published in History Today Volume 35, Issue 11, November 1985.</a:t>
            </a:r>
          </a:p>
        </p:txBody>
      </p:sp>
      <p:sp>
        <p:nvSpPr>
          <p:cNvPr id="5" name="Rectangle 4">
            <a:extLst>
              <a:ext uri="{FF2B5EF4-FFF2-40B4-BE49-F238E27FC236}">
                <a16:creationId xmlns:a16="http://schemas.microsoft.com/office/drawing/2014/main" id="{3A8C6AF1-BFE5-4EE5-B6F1-13AACAA6C09B}"/>
              </a:ext>
            </a:extLst>
          </p:cNvPr>
          <p:cNvSpPr/>
          <p:nvPr/>
        </p:nvSpPr>
        <p:spPr>
          <a:xfrm>
            <a:off x="116632" y="598780"/>
            <a:ext cx="6624736" cy="289310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Before 1930, the … Fuhrer cult around Hitler found an echo among at most a few hundred thousand followers. But with the Nazi Party’s breakthrough in the 1930 election (which brought it 18.3 percent of the vote), the Fuhrer cult ceased to be merely the property of a fanatical fringe party. The potential was there for its massive extension, as more and more Germans saw in Nazism – symbolised by its leader – the only hope for a way out of the gathering crisis. Those now surging to join the Nazi Party were often already willing victims of the ‘Hitler Myth’. Not untypical was the new party member who wrote that after hearing Hitler speak for the first time, ‘there was only one thing for me, either to win with Adolf Hitler or to die for him. The personality of the Fuhrer had me totally in its spell.’ Even for the vast majority of the German people who did not share such sentiments, there was the growing feeling – encouraged by Hitler’s profile even in the non – Nazi press – that Hitler was not just another politician, that he was a party leader extraordinary, a man towards whom one could not remain neutral.</a:t>
            </a:r>
          </a:p>
        </p:txBody>
      </p:sp>
      <p:sp>
        <p:nvSpPr>
          <p:cNvPr id="6" name="Rectangle 5">
            <a:extLst>
              <a:ext uri="{FF2B5EF4-FFF2-40B4-BE49-F238E27FC236}">
                <a16:creationId xmlns:a16="http://schemas.microsoft.com/office/drawing/2014/main" id="{4C726790-3677-430F-8A26-B04C1FF8CA1C}"/>
              </a:ext>
            </a:extLst>
          </p:cNvPr>
          <p:cNvSpPr/>
          <p:nvPr/>
        </p:nvSpPr>
        <p:spPr>
          <a:xfrm>
            <a:off x="116631" y="3816430"/>
            <a:ext cx="6624736" cy="573298"/>
          </a:xfrm>
          <a:prstGeom prst="rect">
            <a:avLst/>
          </a:prstGeom>
        </p:spPr>
        <p:txBody>
          <a:bodyPr wrap="square">
            <a:spAutoFit/>
          </a:bodyPr>
          <a:lstStyle/>
          <a:p>
            <a:pPr>
              <a:lnSpc>
                <a:spcPct val="115000"/>
              </a:lnSpc>
              <a:spcAft>
                <a:spcPts val="1000"/>
              </a:spcAft>
            </a:pPr>
            <a:r>
              <a:rPr lang="en-GB" sz="1400" b="1" dirty="0">
                <a:latin typeface="Calibri" panose="020F0502020204030204" pitchFamily="34" charset="0"/>
                <a:ea typeface="Calibri" panose="020F0502020204030204" pitchFamily="34" charset="0"/>
                <a:cs typeface="Times New Roman" panose="02020603050405020304" pitchFamily="18" charset="0"/>
              </a:rPr>
              <a:t>Interpretation 2</a:t>
            </a:r>
            <a:r>
              <a:rPr lang="en-GB" sz="1400" dirty="0">
                <a:latin typeface="Calibri" panose="020F0502020204030204" pitchFamily="34" charset="0"/>
                <a:ea typeface="Calibri" panose="020F0502020204030204" pitchFamily="34" charset="0"/>
                <a:cs typeface="Times New Roman" panose="02020603050405020304" pitchFamily="18" charset="0"/>
              </a:rPr>
              <a:t>: From </a:t>
            </a:r>
            <a:r>
              <a:rPr lang="en-GB" sz="1400" i="1" dirty="0">
                <a:latin typeface="Calibri" panose="020F0502020204030204" pitchFamily="34" charset="0"/>
                <a:ea typeface="Calibri" panose="020F0502020204030204" pitchFamily="34" charset="0"/>
                <a:cs typeface="Times New Roman" panose="02020603050405020304" pitchFamily="18" charset="0"/>
              </a:rPr>
              <a:t>The Coming of the Third Reich</a:t>
            </a:r>
            <a:r>
              <a:rPr lang="en-GB" sz="1400" dirty="0">
                <a:latin typeface="Calibri" panose="020F0502020204030204" pitchFamily="34" charset="0"/>
                <a:ea typeface="Calibri" panose="020F0502020204030204" pitchFamily="34" charset="0"/>
                <a:cs typeface="Times New Roman" panose="02020603050405020304" pitchFamily="18" charset="0"/>
              </a:rPr>
              <a:t>, by Richard J Evans, published in 2004.</a:t>
            </a:r>
          </a:p>
        </p:txBody>
      </p:sp>
      <p:sp>
        <p:nvSpPr>
          <p:cNvPr id="7" name="Rectangle 6">
            <a:extLst>
              <a:ext uri="{FF2B5EF4-FFF2-40B4-BE49-F238E27FC236}">
                <a16:creationId xmlns:a16="http://schemas.microsoft.com/office/drawing/2014/main" id="{746D8F57-EFD6-4FB6-BB41-F46159EE24EC}"/>
              </a:ext>
            </a:extLst>
          </p:cNvPr>
          <p:cNvSpPr/>
          <p:nvPr/>
        </p:nvSpPr>
        <p:spPr>
          <a:xfrm>
            <a:off x="111888" y="4411141"/>
            <a:ext cx="6629479"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spcAft>
                <a:spcPts val="1000"/>
              </a:spcAft>
            </a:pPr>
            <a:r>
              <a:rPr lang="en-GB" sz="1400" dirty="0">
                <a:latin typeface="Calibri" panose="020F0502020204030204" pitchFamily="34" charset="0"/>
                <a:ea typeface="Calibri" panose="020F0502020204030204" pitchFamily="34" charset="0"/>
                <a:cs typeface="Times New Roman" panose="02020603050405020304" pitchFamily="18" charset="0"/>
              </a:rPr>
              <a:t>Nazi propaganda …. Skilfully targeted specific groups in the German electorate … providing topics for particular venues and picking the speaker to fit the occasion. The … Party recognised the growing divisions of German society into competing interest groups in the course of the depression and tailored their message to their particular constituency. The Nazis adapted… a whole range of posters and leaflets designed to win over different parts of the electorate. </a:t>
            </a:r>
          </a:p>
        </p:txBody>
      </p:sp>
      <p:sp>
        <p:nvSpPr>
          <p:cNvPr id="8" name="Slide Number Placeholder 7">
            <a:extLst>
              <a:ext uri="{FF2B5EF4-FFF2-40B4-BE49-F238E27FC236}">
                <a16:creationId xmlns:a16="http://schemas.microsoft.com/office/drawing/2014/main" id="{C7CDF799-CB25-42CF-BC95-B032C8F7D8B0}"/>
              </a:ext>
            </a:extLst>
          </p:cNvPr>
          <p:cNvSpPr>
            <a:spLocks noGrp="1"/>
          </p:cNvSpPr>
          <p:nvPr>
            <p:ph type="sldNum" sz="quarter" idx="12"/>
          </p:nvPr>
        </p:nvSpPr>
        <p:spPr/>
        <p:txBody>
          <a:bodyPr/>
          <a:lstStyle/>
          <a:p>
            <a:fld id="{5819A377-BB9A-4097-BC5F-23F0FB64397F}" type="slidenum">
              <a:rPr lang="en-GB" smtClean="0"/>
              <a:t>41</a:t>
            </a:fld>
            <a:endParaRPr lang="en-GB"/>
          </a:p>
        </p:txBody>
      </p:sp>
    </p:spTree>
    <p:extLst>
      <p:ext uri="{BB962C8B-B14F-4D97-AF65-F5344CB8AC3E}">
        <p14:creationId xmlns:p14="http://schemas.microsoft.com/office/powerpoint/2010/main" val="500663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844AF-B220-408E-8C73-D5FC64C7B28E}"/>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400" b="1" dirty="0"/>
              <a:t>2: </a:t>
            </a:r>
            <a:r>
              <a:rPr lang="en-GB" sz="1400" dirty="0"/>
              <a:t>Explain why the Nazis attempted the Munich Putsch in 1923. </a:t>
            </a:r>
            <a:br>
              <a:rPr lang="en-GB" sz="1400" dirty="0"/>
            </a:br>
            <a:r>
              <a:rPr lang="en-GB" sz="1400" dirty="0"/>
              <a:t>You may use the following in your answer:</a:t>
            </a:r>
          </a:p>
          <a:p>
            <a:pPr lvl="0"/>
            <a:r>
              <a:rPr lang="en-GB" sz="1400" dirty="0"/>
              <a:t>Invasion of the Ruhr (1923)</a:t>
            </a:r>
          </a:p>
          <a:p>
            <a:pPr lvl="0"/>
            <a:r>
              <a:rPr lang="en-GB" sz="1400" dirty="0"/>
              <a:t>Hitler’s leadership of the Nazi Party</a:t>
            </a:r>
          </a:p>
          <a:p>
            <a:r>
              <a:rPr lang="en-GB" sz="1400" dirty="0"/>
              <a:t>You must also use information of your own. </a:t>
            </a:r>
            <a:r>
              <a:rPr lang="en-GB" sz="1400" b="1" dirty="0"/>
              <a:t>(12 marks)</a:t>
            </a:r>
          </a:p>
          <a:p>
            <a:pPr marL="0" indent="0">
              <a:buNone/>
            </a:pPr>
            <a:endParaRPr lang="en-GB" sz="700" dirty="0"/>
          </a:p>
          <a:p>
            <a:pPr marL="0" indent="0">
              <a:buNone/>
            </a:pPr>
            <a:endParaRPr lang="en-GB" sz="700" dirty="0"/>
          </a:p>
          <a:p>
            <a:pPr marL="0" indent="0">
              <a:buNone/>
            </a:pPr>
            <a:r>
              <a:rPr lang="en-GB" sz="1200" u="sng" dirty="0"/>
              <a:t>There are a number of causes behind the Nazis attempt to seize power in 1923.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sz="700" dirty="0"/>
          </a:p>
        </p:txBody>
      </p:sp>
      <p:sp>
        <p:nvSpPr>
          <p:cNvPr id="4" name="Rectangle 3">
            <a:extLst>
              <a:ext uri="{FF2B5EF4-FFF2-40B4-BE49-F238E27FC236}">
                <a16:creationId xmlns:a16="http://schemas.microsoft.com/office/drawing/2014/main" id="{99BE78EA-1B83-419A-87B2-4D6745A2A4A4}"/>
              </a:ext>
            </a:extLst>
          </p:cNvPr>
          <p:cNvSpPr/>
          <p:nvPr/>
        </p:nvSpPr>
        <p:spPr>
          <a:xfrm>
            <a:off x="4653136" y="0"/>
            <a:ext cx="2204864" cy="830997"/>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have 1 hour 20 minutes for the whole of Paper 3, so spend about 15 minutes on this answer.</a:t>
            </a:r>
          </a:p>
        </p:txBody>
      </p:sp>
      <p:sp>
        <p:nvSpPr>
          <p:cNvPr id="5" name="Rectangle 4">
            <a:extLst>
              <a:ext uri="{FF2B5EF4-FFF2-40B4-BE49-F238E27FC236}">
                <a16:creationId xmlns:a16="http://schemas.microsoft.com/office/drawing/2014/main" id="{C5C9695B-B475-4ECD-B70B-76F05ED6A7A5}"/>
              </a:ext>
            </a:extLst>
          </p:cNvPr>
          <p:cNvSpPr/>
          <p:nvPr/>
        </p:nvSpPr>
        <p:spPr>
          <a:xfrm>
            <a:off x="4581128" y="932691"/>
            <a:ext cx="2276872" cy="830997"/>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 ‘Explain’ means you have to give causes of the Munich Putsch, not just describe what happened. </a:t>
            </a:r>
          </a:p>
        </p:txBody>
      </p:sp>
      <p:sp>
        <p:nvSpPr>
          <p:cNvPr id="6" name="Rectangle 5">
            <a:extLst>
              <a:ext uri="{FF2B5EF4-FFF2-40B4-BE49-F238E27FC236}">
                <a16:creationId xmlns:a16="http://schemas.microsoft.com/office/drawing/2014/main" id="{414C610A-DB54-4B23-B202-D3A1BA62682B}"/>
              </a:ext>
            </a:extLst>
          </p:cNvPr>
          <p:cNvSpPr/>
          <p:nvPr/>
        </p:nvSpPr>
        <p:spPr>
          <a:xfrm>
            <a:off x="4655348" y="1748043"/>
            <a:ext cx="2202652" cy="830997"/>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need to include information of your own that is not in the bullet point hints.</a:t>
            </a:r>
          </a:p>
        </p:txBody>
      </p:sp>
      <p:sp>
        <p:nvSpPr>
          <p:cNvPr id="7" name="Rectangle 6">
            <a:extLst>
              <a:ext uri="{FF2B5EF4-FFF2-40B4-BE49-F238E27FC236}">
                <a16:creationId xmlns:a16="http://schemas.microsoft.com/office/drawing/2014/main" id="{9A919D9A-0E22-4423-9691-5162907A2245}"/>
              </a:ext>
            </a:extLst>
          </p:cNvPr>
          <p:cNvSpPr/>
          <p:nvPr/>
        </p:nvSpPr>
        <p:spPr>
          <a:xfrm>
            <a:off x="4526439" y="3059832"/>
            <a:ext cx="2331561" cy="1015663"/>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Marks are awarded for your analysis and understanding of causation and for your knowledge and understanding of the topic. </a:t>
            </a:r>
          </a:p>
        </p:txBody>
      </p:sp>
      <p:sp>
        <p:nvSpPr>
          <p:cNvPr id="8" name="Rectangle 7">
            <a:extLst>
              <a:ext uri="{FF2B5EF4-FFF2-40B4-BE49-F238E27FC236}">
                <a16:creationId xmlns:a16="http://schemas.microsoft.com/office/drawing/2014/main" id="{2E4BB79E-6469-4F84-A0B0-8058AAD7689E}"/>
              </a:ext>
            </a:extLst>
          </p:cNvPr>
          <p:cNvSpPr/>
          <p:nvPr/>
        </p:nvSpPr>
        <p:spPr>
          <a:xfrm>
            <a:off x="4526439" y="4529100"/>
            <a:ext cx="2142921" cy="1200329"/>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Useful phrases when answering causation questions include: because, led to, resulted in, propagated, factors that caused.</a:t>
            </a:r>
          </a:p>
        </p:txBody>
      </p:sp>
      <p:sp>
        <p:nvSpPr>
          <p:cNvPr id="9" name="Rectangle 8">
            <a:extLst>
              <a:ext uri="{FF2B5EF4-FFF2-40B4-BE49-F238E27FC236}">
                <a16:creationId xmlns:a16="http://schemas.microsoft.com/office/drawing/2014/main" id="{16091F16-4361-46D4-AA1C-8BEF8156E7EF}"/>
              </a:ext>
            </a:extLst>
          </p:cNvPr>
          <p:cNvSpPr/>
          <p:nvPr/>
        </p:nvSpPr>
        <p:spPr>
          <a:xfrm>
            <a:off x="4814471" y="6552798"/>
            <a:ext cx="1998905" cy="2123658"/>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Keep your explanations focused on the question. Although you might remember lots of detail about the Munich Putsch, you need to focus on providing reasons why the Nazis attempted the Putsch, not on giving a description of it. </a:t>
            </a:r>
          </a:p>
        </p:txBody>
      </p:sp>
      <p:sp>
        <p:nvSpPr>
          <p:cNvPr id="10" name="Arrow: Right 9">
            <a:extLst>
              <a:ext uri="{FF2B5EF4-FFF2-40B4-BE49-F238E27FC236}">
                <a16:creationId xmlns:a16="http://schemas.microsoft.com/office/drawing/2014/main" id="{8ADF28D7-3ECA-42DA-90ED-726AD82DE8F8}"/>
              </a:ext>
            </a:extLst>
          </p:cNvPr>
          <p:cNvSpPr/>
          <p:nvPr/>
        </p:nvSpPr>
        <p:spPr>
          <a:xfrm rot="10800000">
            <a:off x="4653137" y="7325265"/>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1" name="Arrow: Right 10">
            <a:extLst>
              <a:ext uri="{FF2B5EF4-FFF2-40B4-BE49-F238E27FC236}">
                <a16:creationId xmlns:a16="http://schemas.microsoft.com/office/drawing/2014/main" id="{0FD3775A-2EE8-4C00-A555-BF2BD5FFF6E0}"/>
              </a:ext>
            </a:extLst>
          </p:cNvPr>
          <p:cNvSpPr/>
          <p:nvPr/>
        </p:nvSpPr>
        <p:spPr>
          <a:xfrm rot="10800000">
            <a:off x="4519763" y="487699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2" name="Arrow: Right 11">
            <a:extLst>
              <a:ext uri="{FF2B5EF4-FFF2-40B4-BE49-F238E27FC236}">
                <a16:creationId xmlns:a16="http://schemas.microsoft.com/office/drawing/2014/main" id="{776091AB-7261-4833-8AF1-760A0620C48B}"/>
              </a:ext>
            </a:extLst>
          </p:cNvPr>
          <p:cNvSpPr/>
          <p:nvPr/>
        </p:nvSpPr>
        <p:spPr>
          <a:xfrm rot="10800000">
            <a:off x="4437113" y="334786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3" name="Arrow: Right 12">
            <a:extLst>
              <a:ext uri="{FF2B5EF4-FFF2-40B4-BE49-F238E27FC236}">
                <a16:creationId xmlns:a16="http://schemas.microsoft.com/office/drawing/2014/main" id="{9316243F-BB9E-4873-8C85-62388F969963}"/>
              </a:ext>
            </a:extLst>
          </p:cNvPr>
          <p:cNvSpPr/>
          <p:nvPr/>
        </p:nvSpPr>
        <p:spPr>
          <a:xfrm rot="11477758">
            <a:off x="4591771" y="197971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4" name="Arrow: Right 13">
            <a:extLst>
              <a:ext uri="{FF2B5EF4-FFF2-40B4-BE49-F238E27FC236}">
                <a16:creationId xmlns:a16="http://schemas.microsoft.com/office/drawing/2014/main" id="{4DCAA64B-8679-4C85-9739-6B51859C80CE}"/>
              </a:ext>
            </a:extLst>
          </p:cNvPr>
          <p:cNvSpPr/>
          <p:nvPr/>
        </p:nvSpPr>
        <p:spPr>
          <a:xfrm rot="10800000">
            <a:off x="4509120" y="118762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5" name="Arrow: Right 14">
            <a:extLst>
              <a:ext uri="{FF2B5EF4-FFF2-40B4-BE49-F238E27FC236}">
                <a16:creationId xmlns:a16="http://schemas.microsoft.com/office/drawing/2014/main" id="{0CFF9FB4-C769-4567-AC43-82095CD5EDA6}"/>
              </a:ext>
            </a:extLst>
          </p:cNvPr>
          <p:cNvSpPr/>
          <p:nvPr/>
        </p:nvSpPr>
        <p:spPr>
          <a:xfrm rot="10800000">
            <a:off x="4591771" y="323528"/>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6" name="Slide Number Placeholder 15">
            <a:extLst>
              <a:ext uri="{FF2B5EF4-FFF2-40B4-BE49-F238E27FC236}">
                <a16:creationId xmlns:a16="http://schemas.microsoft.com/office/drawing/2014/main" id="{B11064C2-7737-43A7-B29A-AE3E10B7B575}"/>
              </a:ext>
            </a:extLst>
          </p:cNvPr>
          <p:cNvSpPr>
            <a:spLocks noGrp="1"/>
          </p:cNvSpPr>
          <p:nvPr>
            <p:ph type="sldNum" sz="quarter" idx="12"/>
          </p:nvPr>
        </p:nvSpPr>
        <p:spPr/>
        <p:txBody>
          <a:bodyPr/>
          <a:lstStyle/>
          <a:p>
            <a:fld id="{5819A377-BB9A-4097-BC5F-23F0FB64397F}" type="slidenum">
              <a:rPr lang="en-GB" smtClean="0"/>
              <a:t>42</a:t>
            </a:fld>
            <a:endParaRPr lang="en-GB"/>
          </a:p>
        </p:txBody>
      </p:sp>
    </p:spTree>
    <p:extLst>
      <p:ext uri="{BB962C8B-B14F-4D97-AF65-F5344CB8AC3E}">
        <p14:creationId xmlns:p14="http://schemas.microsoft.com/office/powerpoint/2010/main" val="2724351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70B4FE-CD55-4FBC-829B-72FA44CBEA0D}"/>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sz="700" dirty="0"/>
          </a:p>
        </p:txBody>
      </p:sp>
      <p:sp>
        <p:nvSpPr>
          <p:cNvPr id="5" name="Rectangle 4">
            <a:extLst>
              <a:ext uri="{FF2B5EF4-FFF2-40B4-BE49-F238E27FC236}">
                <a16:creationId xmlns:a16="http://schemas.microsoft.com/office/drawing/2014/main" id="{8F86037B-D1D1-4279-B817-A14FFFE246A9}"/>
              </a:ext>
            </a:extLst>
          </p:cNvPr>
          <p:cNvSpPr/>
          <p:nvPr/>
        </p:nvSpPr>
        <p:spPr>
          <a:xfrm>
            <a:off x="4797152" y="2051720"/>
            <a:ext cx="1800200" cy="2677656"/>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need to show good knowledge of the key features and characteristics of the event and analyse causation. You also need to show how factors combined to bring about an outcome – in this case, how different factors came to together, resulting in the Putsch.</a:t>
            </a:r>
          </a:p>
        </p:txBody>
      </p:sp>
      <p:sp>
        <p:nvSpPr>
          <p:cNvPr id="6" name="Arrow: Right 5">
            <a:extLst>
              <a:ext uri="{FF2B5EF4-FFF2-40B4-BE49-F238E27FC236}">
                <a16:creationId xmlns:a16="http://schemas.microsoft.com/office/drawing/2014/main" id="{5A8FC84A-0DE6-4F80-8D8B-7018D4EE7CFD}"/>
              </a:ext>
            </a:extLst>
          </p:cNvPr>
          <p:cNvSpPr/>
          <p:nvPr/>
        </p:nvSpPr>
        <p:spPr>
          <a:xfrm rot="10800000">
            <a:off x="4663779" y="271675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7" name="Slide Number Placeholder 6">
            <a:extLst>
              <a:ext uri="{FF2B5EF4-FFF2-40B4-BE49-F238E27FC236}">
                <a16:creationId xmlns:a16="http://schemas.microsoft.com/office/drawing/2014/main" id="{2E02C558-02C8-4835-849C-32A184D720FF}"/>
              </a:ext>
            </a:extLst>
          </p:cNvPr>
          <p:cNvSpPr>
            <a:spLocks noGrp="1"/>
          </p:cNvSpPr>
          <p:nvPr>
            <p:ph type="sldNum" sz="quarter" idx="12"/>
          </p:nvPr>
        </p:nvSpPr>
        <p:spPr/>
        <p:txBody>
          <a:bodyPr/>
          <a:lstStyle/>
          <a:p>
            <a:fld id="{5819A377-BB9A-4097-BC5F-23F0FB64397F}" type="slidenum">
              <a:rPr lang="en-GB" smtClean="0"/>
              <a:t>43</a:t>
            </a:fld>
            <a:endParaRPr lang="en-GB"/>
          </a:p>
        </p:txBody>
      </p:sp>
    </p:spTree>
    <p:extLst>
      <p:ext uri="{BB962C8B-B14F-4D97-AF65-F5344CB8AC3E}">
        <p14:creationId xmlns:p14="http://schemas.microsoft.com/office/powerpoint/2010/main" val="2852200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70B4FE-CD55-4FBC-829B-72FA44CBEA0D}"/>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0" indent="0">
              <a:buNone/>
            </a:pPr>
            <a:endParaRPr lang="en-GB" sz="700" dirty="0"/>
          </a:p>
        </p:txBody>
      </p:sp>
      <p:sp>
        <p:nvSpPr>
          <p:cNvPr id="5" name="Rectangle 4">
            <a:extLst>
              <a:ext uri="{FF2B5EF4-FFF2-40B4-BE49-F238E27FC236}">
                <a16:creationId xmlns:a16="http://schemas.microsoft.com/office/drawing/2014/main" id="{8F86037B-D1D1-4279-B817-A14FFFE246A9}"/>
              </a:ext>
            </a:extLst>
          </p:cNvPr>
          <p:cNvSpPr/>
          <p:nvPr/>
        </p:nvSpPr>
        <p:spPr>
          <a:xfrm>
            <a:off x="4838477" y="2123728"/>
            <a:ext cx="1800200" cy="2228815"/>
          </a:xfrm>
          <a:prstGeom prst="rect">
            <a:avLst/>
          </a:prstGeom>
        </p:spPr>
        <p:txBody>
          <a:bodyPr wrap="square">
            <a:spAutoFit/>
          </a:bodyPr>
          <a:lstStyle/>
          <a:p>
            <a:pPr marL="257175">
              <a:spcAft>
                <a:spcPts val="1000"/>
              </a:spcAft>
            </a:pPr>
            <a:r>
              <a:rPr lang="en-GB" sz="1200" dirty="0"/>
              <a:t>You must include a conclusion to sum up how the different causes led to this event. If you think that one reason was more important than the others, this is where you state and explain this.</a:t>
            </a:r>
          </a:p>
          <a:p>
            <a:pPr marL="257175">
              <a:spcAft>
                <a:spcPts val="1000"/>
              </a:spcAft>
            </a:pP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Arrow: Right 5">
            <a:extLst>
              <a:ext uri="{FF2B5EF4-FFF2-40B4-BE49-F238E27FC236}">
                <a16:creationId xmlns:a16="http://schemas.microsoft.com/office/drawing/2014/main" id="{5A8FC84A-0DE6-4F80-8D8B-7018D4EE7CFD}"/>
              </a:ext>
            </a:extLst>
          </p:cNvPr>
          <p:cNvSpPr/>
          <p:nvPr/>
        </p:nvSpPr>
        <p:spPr>
          <a:xfrm rot="10800000">
            <a:off x="4663779" y="271675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 name="Rectangle 1">
            <a:extLst>
              <a:ext uri="{FF2B5EF4-FFF2-40B4-BE49-F238E27FC236}">
                <a16:creationId xmlns:a16="http://schemas.microsoft.com/office/drawing/2014/main" id="{4169D6B5-1504-4C8A-BB53-50A03B1A64A2}"/>
              </a:ext>
            </a:extLst>
          </p:cNvPr>
          <p:cNvSpPr/>
          <p:nvPr/>
        </p:nvSpPr>
        <p:spPr>
          <a:xfrm>
            <a:off x="5031870" y="5004048"/>
            <a:ext cx="1644535" cy="1754326"/>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The best L8/9 answers will consider how some causes link together and lead into each other, rather than each being separate acts and events. </a:t>
            </a:r>
          </a:p>
        </p:txBody>
      </p:sp>
      <p:sp>
        <p:nvSpPr>
          <p:cNvPr id="7" name="Arrow: Right 6">
            <a:extLst>
              <a:ext uri="{FF2B5EF4-FFF2-40B4-BE49-F238E27FC236}">
                <a16:creationId xmlns:a16="http://schemas.microsoft.com/office/drawing/2014/main" id="{25D01021-90AC-4195-994B-557385AC4E7C}"/>
              </a:ext>
            </a:extLst>
          </p:cNvPr>
          <p:cNvSpPr/>
          <p:nvPr/>
        </p:nvSpPr>
        <p:spPr>
          <a:xfrm rot="10800000">
            <a:off x="4735787" y="558011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3" name="Slide Number Placeholder 2">
            <a:extLst>
              <a:ext uri="{FF2B5EF4-FFF2-40B4-BE49-F238E27FC236}">
                <a16:creationId xmlns:a16="http://schemas.microsoft.com/office/drawing/2014/main" id="{2018D995-E9B6-4DD0-AC8E-847B44A57213}"/>
              </a:ext>
            </a:extLst>
          </p:cNvPr>
          <p:cNvSpPr>
            <a:spLocks noGrp="1"/>
          </p:cNvSpPr>
          <p:nvPr>
            <p:ph type="sldNum" sz="quarter" idx="12"/>
          </p:nvPr>
        </p:nvSpPr>
        <p:spPr/>
        <p:txBody>
          <a:bodyPr/>
          <a:lstStyle/>
          <a:p>
            <a:fld id="{5819A377-BB9A-4097-BC5F-23F0FB64397F}" type="slidenum">
              <a:rPr lang="en-GB" smtClean="0"/>
              <a:t>44</a:t>
            </a:fld>
            <a:endParaRPr lang="en-GB"/>
          </a:p>
        </p:txBody>
      </p:sp>
    </p:spTree>
    <p:extLst>
      <p:ext uri="{BB962C8B-B14F-4D97-AF65-F5344CB8AC3E}">
        <p14:creationId xmlns:p14="http://schemas.microsoft.com/office/powerpoint/2010/main" val="2591072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24676D-95CB-4818-A649-AE2D0BE88F3B}"/>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b="1" dirty="0"/>
              <a:t>Section B</a:t>
            </a:r>
          </a:p>
          <a:p>
            <a:pPr marL="0" indent="0">
              <a:buNone/>
            </a:pPr>
            <a:r>
              <a:rPr lang="en-GB" sz="1200" b="1" dirty="0"/>
              <a:t>3(a)</a:t>
            </a:r>
            <a:r>
              <a:rPr lang="en-GB" sz="1200" dirty="0"/>
              <a:t> Study Source B and C in the sources booklet.</a:t>
            </a:r>
            <a:br>
              <a:rPr lang="en-GB" sz="1200" dirty="0"/>
            </a:br>
            <a:r>
              <a:rPr lang="en-GB" sz="1200" dirty="0"/>
              <a:t>How useful are Sources B and C for an enquiry into the ideas and tactics of the Nazi Party up to 1930?</a:t>
            </a:r>
            <a:br>
              <a:rPr lang="en-GB" sz="1200" dirty="0"/>
            </a:br>
            <a:r>
              <a:rPr lang="en-GB" sz="1200" dirty="0"/>
              <a:t>Explain your answer, using Sources B and C and your knowledge of the historical context. </a:t>
            </a:r>
            <a:r>
              <a:rPr lang="en-GB" sz="1200" b="1" dirty="0"/>
              <a:t>(8 marks)</a:t>
            </a:r>
          </a:p>
          <a:p>
            <a:pPr marL="0" indent="0">
              <a:buNone/>
            </a:pPr>
            <a:endParaRPr lang="en-GB" sz="700" b="1" dirty="0"/>
          </a:p>
          <a:p>
            <a:pPr marL="0" indent="0">
              <a:buNone/>
            </a:pPr>
            <a:endParaRPr lang="en-GB" sz="700" dirty="0"/>
          </a:p>
          <a:p>
            <a:pPr marL="0" indent="0">
              <a:buNone/>
            </a:pPr>
            <a:r>
              <a:rPr lang="en-GB" sz="1200" u="sng" dirty="0"/>
              <a:t>Both sources B and C are useful for finding out about Nazi ideas and tactics in the 1920s.</a:t>
            </a:r>
          </a:p>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7A6C4FEA-75AB-4166-A852-795C752734C5}"/>
              </a:ext>
            </a:extLst>
          </p:cNvPr>
          <p:cNvSpPr/>
          <p:nvPr/>
        </p:nvSpPr>
        <p:spPr>
          <a:xfrm>
            <a:off x="4797152" y="251520"/>
            <a:ext cx="1944216"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should spend about 10 minutes on this answer.</a:t>
            </a:r>
          </a:p>
        </p:txBody>
      </p:sp>
      <p:sp>
        <p:nvSpPr>
          <p:cNvPr id="6" name="Rectangle 5">
            <a:extLst>
              <a:ext uri="{FF2B5EF4-FFF2-40B4-BE49-F238E27FC236}">
                <a16:creationId xmlns:a16="http://schemas.microsoft.com/office/drawing/2014/main" id="{3D9BC232-F182-498B-BEB8-A4364775FB96}"/>
              </a:ext>
            </a:extLst>
          </p:cNvPr>
          <p:cNvSpPr/>
          <p:nvPr/>
        </p:nvSpPr>
        <p:spPr>
          <a:xfrm>
            <a:off x="4797152" y="903013"/>
            <a:ext cx="1800200" cy="1384995"/>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How useful means you have to judge what the sources suggest about the enquiry question and what the limits or problems could be. </a:t>
            </a:r>
          </a:p>
        </p:txBody>
      </p:sp>
      <p:sp>
        <p:nvSpPr>
          <p:cNvPr id="7" name="Rectangle 6">
            <a:extLst>
              <a:ext uri="{FF2B5EF4-FFF2-40B4-BE49-F238E27FC236}">
                <a16:creationId xmlns:a16="http://schemas.microsoft.com/office/drawing/2014/main" id="{A08FEA9C-4A11-4A53-9DA9-7CB10DAF7C58}"/>
              </a:ext>
            </a:extLst>
          </p:cNvPr>
          <p:cNvSpPr/>
          <p:nvPr/>
        </p:nvSpPr>
        <p:spPr>
          <a:xfrm>
            <a:off x="4725144" y="2843808"/>
            <a:ext cx="2088232" cy="830997"/>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need to identify and comment on the pros and cons of each source and make a judgement.</a:t>
            </a:r>
          </a:p>
        </p:txBody>
      </p:sp>
      <p:sp>
        <p:nvSpPr>
          <p:cNvPr id="8" name="Rectangle 7">
            <a:extLst>
              <a:ext uri="{FF2B5EF4-FFF2-40B4-BE49-F238E27FC236}">
                <a16:creationId xmlns:a16="http://schemas.microsoft.com/office/drawing/2014/main" id="{9E5573A5-6D3F-43B9-8D3B-885ABFABAFF8}"/>
              </a:ext>
            </a:extLst>
          </p:cNvPr>
          <p:cNvSpPr/>
          <p:nvPr/>
        </p:nvSpPr>
        <p:spPr>
          <a:xfrm>
            <a:off x="4758567" y="5148064"/>
            <a:ext cx="1694769" cy="1384995"/>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Make sure you include some knowledge of the context and don’t just rely on information given in the sources.</a:t>
            </a:r>
          </a:p>
        </p:txBody>
      </p:sp>
      <p:sp>
        <p:nvSpPr>
          <p:cNvPr id="9" name="Arrow: Right 8">
            <a:extLst>
              <a:ext uri="{FF2B5EF4-FFF2-40B4-BE49-F238E27FC236}">
                <a16:creationId xmlns:a16="http://schemas.microsoft.com/office/drawing/2014/main" id="{71ECB42F-D01B-4E78-96FC-707958E899FA}"/>
              </a:ext>
            </a:extLst>
          </p:cNvPr>
          <p:cNvSpPr/>
          <p:nvPr/>
        </p:nvSpPr>
        <p:spPr>
          <a:xfrm rot="10800000">
            <a:off x="4663779" y="558011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0" name="Arrow: Right 9">
            <a:extLst>
              <a:ext uri="{FF2B5EF4-FFF2-40B4-BE49-F238E27FC236}">
                <a16:creationId xmlns:a16="http://schemas.microsoft.com/office/drawing/2014/main" id="{F6742598-ECF9-45E6-98D6-423BFBE1CBE8}"/>
              </a:ext>
            </a:extLst>
          </p:cNvPr>
          <p:cNvSpPr/>
          <p:nvPr/>
        </p:nvSpPr>
        <p:spPr>
          <a:xfrm rot="10800000">
            <a:off x="4663779" y="3131840"/>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1" name="Arrow: Right 10">
            <a:extLst>
              <a:ext uri="{FF2B5EF4-FFF2-40B4-BE49-F238E27FC236}">
                <a16:creationId xmlns:a16="http://schemas.microsoft.com/office/drawing/2014/main" id="{6B7A77EE-847D-4D37-8E9E-642FDFBB03BC}"/>
              </a:ext>
            </a:extLst>
          </p:cNvPr>
          <p:cNvSpPr/>
          <p:nvPr/>
        </p:nvSpPr>
        <p:spPr>
          <a:xfrm rot="10800000">
            <a:off x="4653136" y="133164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2" name="Arrow: Right 11">
            <a:extLst>
              <a:ext uri="{FF2B5EF4-FFF2-40B4-BE49-F238E27FC236}">
                <a16:creationId xmlns:a16="http://schemas.microsoft.com/office/drawing/2014/main" id="{84FED684-DEC2-4B54-BCC1-58C3D8326A49}"/>
              </a:ext>
            </a:extLst>
          </p:cNvPr>
          <p:cNvSpPr/>
          <p:nvPr/>
        </p:nvSpPr>
        <p:spPr>
          <a:xfrm rot="10800000">
            <a:off x="4653136" y="46754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3" name="Slide Number Placeholder 12">
            <a:extLst>
              <a:ext uri="{FF2B5EF4-FFF2-40B4-BE49-F238E27FC236}">
                <a16:creationId xmlns:a16="http://schemas.microsoft.com/office/drawing/2014/main" id="{61FFA05A-3E6D-412F-B142-E51FF569FE9F}"/>
              </a:ext>
            </a:extLst>
          </p:cNvPr>
          <p:cNvSpPr>
            <a:spLocks noGrp="1"/>
          </p:cNvSpPr>
          <p:nvPr>
            <p:ph type="sldNum" sz="quarter" idx="12"/>
          </p:nvPr>
        </p:nvSpPr>
        <p:spPr/>
        <p:txBody>
          <a:bodyPr/>
          <a:lstStyle/>
          <a:p>
            <a:fld id="{5819A377-BB9A-4097-BC5F-23F0FB64397F}" type="slidenum">
              <a:rPr lang="en-GB" smtClean="0"/>
              <a:t>45</a:t>
            </a:fld>
            <a:endParaRPr lang="en-GB"/>
          </a:p>
        </p:txBody>
      </p:sp>
    </p:spTree>
    <p:extLst>
      <p:ext uri="{BB962C8B-B14F-4D97-AF65-F5344CB8AC3E}">
        <p14:creationId xmlns:p14="http://schemas.microsoft.com/office/powerpoint/2010/main" val="4239833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4A8122E-CF98-4333-812F-E2AFF0065B39}"/>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u="sng" dirty="0"/>
              <a:t>However, there are some drawbacks with both sources for this enquiry. These include</a:t>
            </a:r>
          </a:p>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EC1806F0-EA06-452D-81E5-4681D7CAC264}"/>
              </a:ext>
            </a:extLst>
          </p:cNvPr>
          <p:cNvSpPr/>
          <p:nvPr/>
        </p:nvSpPr>
        <p:spPr>
          <a:xfrm>
            <a:off x="4644048" y="280140"/>
            <a:ext cx="2169328"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you need to evaluate the usefulness of both sources.</a:t>
            </a:r>
          </a:p>
        </p:txBody>
      </p:sp>
      <p:sp>
        <p:nvSpPr>
          <p:cNvPr id="6" name="Arrow: Right 5">
            <a:extLst>
              <a:ext uri="{FF2B5EF4-FFF2-40B4-BE49-F238E27FC236}">
                <a16:creationId xmlns:a16="http://schemas.microsoft.com/office/drawing/2014/main" id="{37EDDD20-3D9D-47B6-BE79-6DFFFD269720}"/>
              </a:ext>
            </a:extLst>
          </p:cNvPr>
          <p:cNvSpPr/>
          <p:nvPr/>
        </p:nvSpPr>
        <p:spPr>
          <a:xfrm rot="10800000">
            <a:off x="4591771" y="46754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7" name="Slide Number Placeholder 6">
            <a:extLst>
              <a:ext uri="{FF2B5EF4-FFF2-40B4-BE49-F238E27FC236}">
                <a16:creationId xmlns:a16="http://schemas.microsoft.com/office/drawing/2014/main" id="{D37542DB-2D9C-4C41-A218-F4D578D4CF0D}"/>
              </a:ext>
            </a:extLst>
          </p:cNvPr>
          <p:cNvSpPr>
            <a:spLocks noGrp="1"/>
          </p:cNvSpPr>
          <p:nvPr>
            <p:ph type="sldNum" sz="quarter" idx="12"/>
          </p:nvPr>
        </p:nvSpPr>
        <p:spPr/>
        <p:txBody>
          <a:bodyPr/>
          <a:lstStyle/>
          <a:p>
            <a:fld id="{5819A377-BB9A-4097-BC5F-23F0FB64397F}" type="slidenum">
              <a:rPr lang="en-GB" smtClean="0"/>
              <a:t>46</a:t>
            </a:fld>
            <a:endParaRPr lang="en-GB"/>
          </a:p>
        </p:txBody>
      </p:sp>
    </p:spTree>
    <p:extLst>
      <p:ext uri="{BB962C8B-B14F-4D97-AF65-F5344CB8AC3E}">
        <p14:creationId xmlns:p14="http://schemas.microsoft.com/office/powerpoint/2010/main" val="4122205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24676D-95CB-4818-A649-AE2D0BE88F3B}"/>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b="1" dirty="0"/>
              <a:t>3(b) </a:t>
            </a:r>
            <a:r>
              <a:rPr lang="en-GB" sz="1200" dirty="0"/>
              <a:t>Study Interpretations 1 and 2 in the sources booklet. They give different views about Nazi tactics and support up to 1930. What is the main difference between these views?</a:t>
            </a:r>
            <a:br>
              <a:rPr lang="en-GB" sz="1200" dirty="0"/>
            </a:br>
            <a:r>
              <a:rPr lang="en-GB" sz="1200" dirty="0"/>
              <a:t>Explain your answer, using details from both interpretations.</a:t>
            </a:r>
            <a:r>
              <a:rPr lang="en-GB" sz="1200" b="1" dirty="0"/>
              <a:t> (4 marks)</a:t>
            </a:r>
          </a:p>
          <a:p>
            <a:pPr marL="0" indent="0">
              <a:buNone/>
            </a:pPr>
            <a:endParaRPr lang="en-GB" sz="1200" b="1" dirty="0"/>
          </a:p>
          <a:p>
            <a:pPr marL="0" indent="0">
              <a:buNone/>
            </a:pPr>
            <a:r>
              <a:rPr lang="en-GB" sz="1200" u="sng" dirty="0"/>
              <a:t>Interpretations 1 and 2 both discuss Hitler’s tactics and support in the 1920s but offer different views. </a:t>
            </a:r>
          </a:p>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Arrow: Right 8">
            <a:extLst>
              <a:ext uri="{FF2B5EF4-FFF2-40B4-BE49-F238E27FC236}">
                <a16:creationId xmlns:a16="http://schemas.microsoft.com/office/drawing/2014/main" id="{71ECB42F-D01B-4E78-96FC-707958E899FA}"/>
              </a:ext>
            </a:extLst>
          </p:cNvPr>
          <p:cNvSpPr/>
          <p:nvPr/>
        </p:nvSpPr>
        <p:spPr>
          <a:xfrm rot="10800000">
            <a:off x="4663779" y="558011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0" name="Arrow: Right 9">
            <a:extLst>
              <a:ext uri="{FF2B5EF4-FFF2-40B4-BE49-F238E27FC236}">
                <a16:creationId xmlns:a16="http://schemas.microsoft.com/office/drawing/2014/main" id="{F6742598-ECF9-45E6-98D6-423BFBE1CBE8}"/>
              </a:ext>
            </a:extLst>
          </p:cNvPr>
          <p:cNvSpPr/>
          <p:nvPr/>
        </p:nvSpPr>
        <p:spPr>
          <a:xfrm rot="10800000">
            <a:off x="4663779" y="3131840"/>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1" name="Arrow: Right 10">
            <a:extLst>
              <a:ext uri="{FF2B5EF4-FFF2-40B4-BE49-F238E27FC236}">
                <a16:creationId xmlns:a16="http://schemas.microsoft.com/office/drawing/2014/main" id="{6B7A77EE-847D-4D37-8E9E-642FDFBB03BC}"/>
              </a:ext>
            </a:extLst>
          </p:cNvPr>
          <p:cNvSpPr/>
          <p:nvPr/>
        </p:nvSpPr>
        <p:spPr>
          <a:xfrm rot="10800000">
            <a:off x="4653136" y="133164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2" name="Arrow: Right 11">
            <a:extLst>
              <a:ext uri="{FF2B5EF4-FFF2-40B4-BE49-F238E27FC236}">
                <a16:creationId xmlns:a16="http://schemas.microsoft.com/office/drawing/2014/main" id="{84FED684-DEC2-4B54-BCC1-58C3D8326A49}"/>
              </a:ext>
            </a:extLst>
          </p:cNvPr>
          <p:cNvSpPr/>
          <p:nvPr/>
        </p:nvSpPr>
        <p:spPr>
          <a:xfrm rot="10800000">
            <a:off x="4653136" y="46754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 name="Rectangle 1">
            <a:extLst>
              <a:ext uri="{FF2B5EF4-FFF2-40B4-BE49-F238E27FC236}">
                <a16:creationId xmlns:a16="http://schemas.microsoft.com/office/drawing/2014/main" id="{01627CDA-1B36-4360-9612-85886010037D}"/>
              </a:ext>
            </a:extLst>
          </p:cNvPr>
          <p:cNvSpPr/>
          <p:nvPr/>
        </p:nvSpPr>
        <p:spPr>
          <a:xfrm>
            <a:off x="4874271" y="202360"/>
            <a:ext cx="1867097"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should spend about 7 minutes on this answer.</a:t>
            </a:r>
          </a:p>
        </p:txBody>
      </p:sp>
      <p:sp>
        <p:nvSpPr>
          <p:cNvPr id="3" name="Rectangle 2">
            <a:extLst>
              <a:ext uri="{FF2B5EF4-FFF2-40B4-BE49-F238E27FC236}">
                <a16:creationId xmlns:a16="http://schemas.microsoft.com/office/drawing/2014/main" id="{F88AEE02-F361-4B68-8AB4-76E3950129CB}"/>
              </a:ext>
            </a:extLst>
          </p:cNvPr>
          <p:cNvSpPr/>
          <p:nvPr/>
        </p:nvSpPr>
        <p:spPr>
          <a:xfrm>
            <a:off x="4827834" y="1076707"/>
            <a:ext cx="1913534" cy="830997"/>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need to identify the key difference, rather than just surface differences.</a:t>
            </a:r>
          </a:p>
        </p:txBody>
      </p:sp>
      <p:sp>
        <p:nvSpPr>
          <p:cNvPr id="13" name="Rectangle 12">
            <a:extLst>
              <a:ext uri="{FF2B5EF4-FFF2-40B4-BE49-F238E27FC236}">
                <a16:creationId xmlns:a16="http://schemas.microsoft.com/office/drawing/2014/main" id="{AA5FA77A-F834-44CB-9A87-794A65FD111A}"/>
              </a:ext>
            </a:extLst>
          </p:cNvPr>
          <p:cNvSpPr/>
          <p:nvPr/>
        </p:nvSpPr>
        <p:spPr>
          <a:xfrm>
            <a:off x="4782771" y="2915247"/>
            <a:ext cx="1958597" cy="504625"/>
          </a:xfrm>
          <a:prstGeom prst="rect">
            <a:avLst/>
          </a:prstGeom>
        </p:spPr>
        <p:txBody>
          <a:bodyPr wrap="square">
            <a:spAutoFit/>
          </a:bodyPr>
          <a:lstStyle/>
          <a:p>
            <a:pPr marL="257175">
              <a:lnSpc>
                <a:spcPct val="115000"/>
              </a:lnSpc>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Make sure you refer to both interpretations.</a:t>
            </a:r>
          </a:p>
        </p:txBody>
      </p:sp>
      <p:sp>
        <p:nvSpPr>
          <p:cNvPr id="14" name="Rectangle 13">
            <a:extLst>
              <a:ext uri="{FF2B5EF4-FFF2-40B4-BE49-F238E27FC236}">
                <a16:creationId xmlns:a16="http://schemas.microsoft.com/office/drawing/2014/main" id="{7B13E5ED-C3C9-462E-A468-FB6B8FCC8E9D}"/>
              </a:ext>
            </a:extLst>
          </p:cNvPr>
          <p:cNvSpPr/>
          <p:nvPr/>
        </p:nvSpPr>
        <p:spPr>
          <a:xfrm>
            <a:off x="4807794" y="5181163"/>
            <a:ext cx="2050206" cy="1015663"/>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historians’ interpretations are their views and opinions about causes, events and significance. </a:t>
            </a:r>
          </a:p>
        </p:txBody>
      </p:sp>
      <p:sp>
        <p:nvSpPr>
          <p:cNvPr id="15" name="Rectangle 14">
            <a:extLst>
              <a:ext uri="{FF2B5EF4-FFF2-40B4-BE49-F238E27FC236}">
                <a16:creationId xmlns:a16="http://schemas.microsoft.com/office/drawing/2014/main" id="{F063DB39-81CD-4503-B1DA-84C6752CD9C4}"/>
              </a:ext>
            </a:extLst>
          </p:cNvPr>
          <p:cNvSpPr/>
          <p:nvPr/>
        </p:nvSpPr>
        <p:spPr>
          <a:xfrm>
            <a:off x="4653136" y="6933945"/>
            <a:ext cx="2204864" cy="461665"/>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to focus on the underlying difference. </a:t>
            </a:r>
          </a:p>
        </p:txBody>
      </p:sp>
      <p:sp>
        <p:nvSpPr>
          <p:cNvPr id="16" name="Arrow: Right 15">
            <a:extLst>
              <a:ext uri="{FF2B5EF4-FFF2-40B4-BE49-F238E27FC236}">
                <a16:creationId xmlns:a16="http://schemas.microsoft.com/office/drawing/2014/main" id="{AF00CFFB-4259-4D3F-ABE8-2F0F56B2E82B}"/>
              </a:ext>
            </a:extLst>
          </p:cNvPr>
          <p:cNvSpPr/>
          <p:nvPr/>
        </p:nvSpPr>
        <p:spPr>
          <a:xfrm rot="10800000">
            <a:off x="4581129" y="703723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7" name="Slide Number Placeholder 16">
            <a:extLst>
              <a:ext uri="{FF2B5EF4-FFF2-40B4-BE49-F238E27FC236}">
                <a16:creationId xmlns:a16="http://schemas.microsoft.com/office/drawing/2014/main" id="{9E434F1E-CF91-41CC-A4C3-61F78964B67C}"/>
              </a:ext>
            </a:extLst>
          </p:cNvPr>
          <p:cNvSpPr>
            <a:spLocks noGrp="1"/>
          </p:cNvSpPr>
          <p:nvPr>
            <p:ph type="sldNum" sz="quarter" idx="12"/>
          </p:nvPr>
        </p:nvSpPr>
        <p:spPr/>
        <p:txBody>
          <a:bodyPr/>
          <a:lstStyle/>
          <a:p>
            <a:fld id="{5819A377-BB9A-4097-BC5F-23F0FB64397F}" type="slidenum">
              <a:rPr lang="en-GB" smtClean="0"/>
              <a:t>47</a:t>
            </a:fld>
            <a:endParaRPr lang="en-GB"/>
          </a:p>
        </p:txBody>
      </p:sp>
    </p:spTree>
    <p:extLst>
      <p:ext uri="{BB962C8B-B14F-4D97-AF65-F5344CB8AC3E}">
        <p14:creationId xmlns:p14="http://schemas.microsoft.com/office/powerpoint/2010/main" val="90056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324676D-95CB-4818-A649-AE2D0BE88F3B}"/>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b="1" u="sng" dirty="0"/>
              <a:t>3(c)</a:t>
            </a:r>
            <a:r>
              <a:rPr lang="en-GB" sz="1200" dirty="0"/>
              <a:t> Suggest one reason why Interpretations 1 and 2 give different views about the Nazi tactics and support up to 1930. </a:t>
            </a:r>
            <a:br>
              <a:rPr lang="en-GB" sz="1200" dirty="0"/>
            </a:br>
            <a:r>
              <a:rPr lang="en-GB" sz="1200" dirty="0"/>
              <a:t>You may use sources B and C to help explain your answer. </a:t>
            </a:r>
            <a:r>
              <a:rPr lang="en-GB" sz="1200" b="1" u="sng" dirty="0"/>
              <a:t>(4 marks)</a:t>
            </a:r>
          </a:p>
          <a:p>
            <a:pPr marL="0" indent="0">
              <a:buNone/>
            </a:pPr>
            <a:endParaRPr lang="en-GB" sz="1200" b="1" dirty="0"/>
          </a:p>
          <a:p>
            <a:pPr marL="0" indent="0">
              <a:buNone/>
            </a:pPr>
            <a:r>
              <a:rPr lang="en-GB" sz="1100" u="sng" dirty="0"/>
              <a:t>Interpretations 1 and 2 offer different views about Nazi tactics and support because</a:t>
            </a:r>
          </a:p>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Arrow: Right 8">
            <a:extLst>
              <a:ext uri="{FF2B5EF4-FFF2-40B4-BE49-F238E27FC236}">
                <a16:creationId xmlns:a16="http://schemas.microsoft.com/office/drawing/2014/main" id="{71ECB42F-D01B-4E78-96FC-707958E899FA}"/>
              </a:ext>
            </a:extLst>
          </p:cNvPr>
          <p:cNvSpPr/>
          <p:nvPr/>
        </p:nvSpPr>
        <p:spPr>
          <a:xfrm rot="10800000">
            <a:off x="4663779" y="5580112"/>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0" name="Arrow: Right 9">
            <a:extLst>
              <a:ext uri="{FF2B5EF4-FFF2-40B4-BE49-F238E27FC236}">
                <a16:creationId xmlns:a16="http://schemas.microsoft.com/office/drawing/2014/main" id="{F6742598-ECF9-45E6-98D6-423BFBE1CBE8}"/>
              </a:ext>
            </a:extLst>
          </p:cNvPr>
          <p:cNvSpPr/>
          <p:nvPr/>
        </p:nvSpPr>
        <p:spPr>
          <a:xfrm rot="10800000">
            <a:off x="4663779" y="3131840"/>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1" name="Arrow: Right 10">
            <a:extLst>
              <a:ext uri="{FF2B5EF4-FFF2-40B4-BE49-F238E27FC236}">
                <a16:creationId xmlns:a16="http://schemas.microsoft.com/office/drawing/2014/main" id="{6B7A77EE-847D-4D37-8E9E-642FDFBB03BC}"/>
              </a:ext>
            </a:extLst>
          </p:cNvPr>
          <p:cNvSpPr/>
          <p:nvPr/>
        </p:nvSpPr>
        <p:spPr>
          <a:xfrm rot="10800000">
            <a:off x="4653136" y="1331641"/>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2" name="Arrow: Right 11">
            <a:extLst>
              <a:ext uri="{FF2B5EF4-FFF2-40B4-BE49-F238E27FC236}">
                <a16:creationId xmlns:a16="http://schemas.microsoft.com/office/drawing/2014/main" id="{84FED684-DEC2-4B54-BCC1-58C3D8326A49}"/>
              </a:ext>
            </a:extLst>
          </p:cNvPr>
          <p:cNvSpPr/>
          <p:nvPr/>
        </p:nvSpPr>
        <p:spPr>
          <a:xfrm rot="10800000">
            <a:off x="4653136" y="467544"/>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 name="Rectangle 1">
            <a:extLst>
              <a:ext uri="{FF2B5EF4-FFF2-40B4-BE49-F238E27FC236}">
                <a16:creationId xmlns:a16="http://schemas.microsoft.com/office/drawing/2014/main" id="{01627CDA-1B36-4360-9612-85886010037D}"/>
              </a:ext>
            </a:extLst>
          </p:cNvPr>
          <p:cNvSpPr/>
          <p:nvPr/>
        </p:nvSpPr>
        <p:spPr>
          <a:xfrm>
            <a:off x="4874271" y="202360"/>
            <a:ext cx="1867097"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should spend about 7 minutes on this answer.</a:t>
            </a:r>
          </a:p>
        </p:txBody>
      </p:sp>
      <p:sp>
        <p:nvSpPr>
          <p:cNvPr id="14" name="Rectangle 13">
            <a:extLst>
              <a:ext uri="{FF2B5EF4-FFF2-40B4-BE49-F238E27FC236}">
                <a16:creationId xmlns:a16="http://schemas.microsoft.com/office/drawing/2014/main" id="{7B13E5ED-C3C9-462E-A468-FB6B8FCC8E9D}"/>
              </a:ext>
            </a:extLst>
          </p:cNvPr>
          <p:cNvSpPr/>
          <p:nvPr/>
        </p:nvSpPr>
        <p:spPr>
          <a:xfrm>
            <a:off x="4807794" y="5181163"/>
            <a:ext cx="2050206" cy="1015663"/>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historians’ interpretations are their views and opinions about causes, events and significance. </a:t>
            </a:r>
          </a:p>
        </p:txBody>
      </p:sp>
      <p:sp>
        <p:nvSpPr>
          <p:cNvPr id="16" name="Arrow: Right 15">
            <a:extLst>
              <a:ext uri="{FF2B5EF4-FFF2-40B4-BE49-F238E27FC236}">
                <a16:creationId xmlns:a16="http://schemas.microsoft.com/office/drawing/2014/main" id="{AF00CFFB-4259-4D3F-ABE8-2F0F56B2E82B}"/>
              </a:ext>
            </a:extLst>
          </p:cNvPr>
          <p:cNvSpPr/>
          <p:nvPr/>
        </p:nvSpPr>
        <p:spPr>
          <a:xfrm rot="10800000">
            <a:off x="4581129" y="703723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5" name="Rectangle 4">
            <a:extLst>
              <a:ext uri="{FF2B5EF4-FFF2-40B4-BE49-F238E27FC236}">
                <a16:creationId xmlns:a16="http://schemas.microsoft.com/office/drawing/2014/main" id="{D45FCFE7-E610-4C5D-856D-BD7F957CB341}"/>
              </a:ext>
            </a:extLst>
          </p:cNvPr>
          <p:cNvSpPr/>
          <p:nvPr/>
        </p:nvSpPr>
        <p:spPr>
          <a:xfrm>
            <a:off x="4807794" y="1045622"/>
            <a:ext cx="1933574"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need to explain one reason why the interpretations differ</a:t>
            </a:r>
          </a:p>
        </p:txBody>
      </p:sp>
      <p:sp>
        <p:nvSpPr>
          <p:cNvPr id="6" name="Rectangle 5">
            <a:extLst>
              <a:ext uri="{FF2B5EF4-FFF2-40B4-BE49-F238E27FC236}">
                <a16:creationId xmlns:a16="http://schemas.microsoft.com/office/drawing/2014/main" id="{4033C40E-FC49-4A88-9528-37B87F70E961}"/>
              </a:ext>
            </a:extLst>
          </p:cNvPr>
          <p:cNvSpPr/>
          <p:nvPr/>
        </p:nvSpPr>
        <p:spPr>
          <a:xfrm>
            <a:off x="4707843" y="2731933"/>
            <a:ext cx="1889509"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Make sure you refer to both interpretations to back up your answer.</a:t>
            </a:r>
          </a:p>
        </p:txBody>
      </p:sp>
      <p:sp>
        <p:nvSpPr>
          <p:cNvPr id="7" name="Rectangle 6">
            <a:extLst>
              <a:ext uri="{FF2B5EF4-FFF2-40B4-BE49-F238E27FC236}">
                <a16:creationId xmlns:a16="http://schemas.microsoft.com/office/drawing/2014/main" id="{2C371D79-3A7F-455B-8921-E3FB93D57054}"/>
              </a:ext>
            </a:extLst>
          </p:cNvPr>
          <p:cNvSpPr/>
          <p:nvPr/>
        </p:nvSpPr>
        <p:spPr>
          <a:xfrm>
            <a:off x="4668879" y="6796697"/>
            <a:ext cx="2216505" cy="1015663"/>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to explain either the historians’ focus, emphasis or the different weight they give to the sources.</a:t>
            </a:r>
          </a:p>
        </p:txBody>
      </p:sp>
      <p:sp>
        <p:nvSpPr>
          <p:cNvPr id="8" name="Slide Number Placeholder 7">
            <a:extLst>
              <a:ext uri="{FF2B5EF4-FFF2-40B4-BE49-F238E27FC236}">
                <a16:creationId xmlns:a16="http://schemas.microsoft.com/office/drawing/2014/main" id="{EF53A0C8-A4BB-4BF0-9B5B-D28FF4047671}"/>
              </a:ext>
            </a:extLst>
          </p:cNvPr>
          <p:cNvSpPr>
            <a:spLocks noGrp="1"/>
          </p:cNvSpPr>
          <p:nvPr>
            <p:ph type="sldNum" sz="quarter" idx="12"/>
          </p:nvPr>
        </p:nvSpPr>
        <p:spPr/>
        <p:txBody>
          <a:bodyPr/>
          <a:lstStyle/>
          <a:p>
            <a:fld id="{5819A377-BB9A-4097-BC5F-23F0FB64397F}" type="slidenum">
              <a:rPr lang="en-GB" smtClean="0"/>
              <a:t>48</a:t>
            </a:fld>
            <a:endParaRPr lang="en-GB"/>
          </a:p>
        </p:txBody>
      </p:sp>
    </p:spTree>
    <p:extLst>
      <p:ext uri="{BB962C8B-B14F-4D97-AF65-F5344CB8AC3E}">
        <p14:creationId xmlns:p14="http://schemas.microsoft.com/office/powerpoint/2010/main" val="1780469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4F89C6-7237-4D5A-9CF2-BBD46BBCC0BD}"/>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b="1" u="sng" dirty="0"/>
              <a:t>3(d) </a:t>
            </a:r>
            <a:r>
              <a:rPr lang="en-GB" sz="1200" dirty="0"/>
              <a:t>How far do you agree with Interpretation 1 about Hitler’s tactics and support up to 1930?</a:t>
            </a:r>
            <a:br>
              <a:rPr lang="en-GB" sz="1200" dirty="0"/>
            </a:br>
            <a:r>
              <a:rPr lang="en-GB" sz="1200" dirty="0"/>
              <a:t>Explain your answer, using both interpretations and your knowledge of the historical context. </a:t>
            </a:r>
            <a:r>
              <a:rPr lang="en-GB" sz="1200" b="1" dirty="0"/>
              <a:t>(20 marks)</a:t>
            </a:r>
          </a:p>
          <a:p>
            <a:pPr marL="0" indent="0">
              <a:buNone/>
            </a:pPr>
            <a:endParaRPr lang="en-GB" sz="1200" b="1" u="sng" dirty="0"/>
          </a:p>
          <a:p>
            <a:pPr marL="0" indent="0">
              <a:buNone/>
            </a:pPr>
            <a:r>
              <a:rPr lang="en-GB" sz="1200" u="sng" dirty="0"/>
              <a:t>I ___________________ with the views in interpretation 1 ______</a:t>
            </a:r>
          </a:p>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Rectangle 4">
            <a:extLst>
              <a:ext uri="{FF2B5EF4-FFF2-40B4-BE49-F238E27FC236}">
                <a16:creationId xmlns:a16="http://schemas.microsoft.com/office/drawing/2014/main" id="{8420D817-3572-400D-A699-C23A151D6A0D}"/>
              </a:ext>
            </a:extLst>
          </p:cNvPr>
          <p:cNvSpPr/>
          <p:nvPr/>
        </p:nvSpPr>
        <p:spPr>
          <a:xfrm>
            <a:off x="4581128" y="251520"/>
            <a:ext cx="2088232" cy="646331"/>
          </a:xfrm>
          <a:prstGeom prst="rect">
            <a:avLst/>
          </a:prstGeom>
        </p:spPr>
        <p:txBody>
          <a:bodyPr wrap="square">
            <a:spAutoFit/>
          </a:bodyPr>
          <a:lstStyle/>
          <a:p>
            <a:pPr marL="257175">
              <a:spcAft>
                <a:spcPts val="1000"/>
              </a:spcAft>
            </a:pPr>
            <a:r>
              <a:rPr lang="en-GB" sz="1200">
                <a:latin typeface="Calibri" panose="020F0502020204030204" pitchFamily="34" charset="0"/>
                <a:ea typeface="Calibri" panose="020F0502020204030204" pitchFamily="34" charset="0"/>
                <a:cs typeface="Times New Roman" panose="02020603050405020304" pitchFamily="18" charset="0"/>
              </a:rPr>
              <a:t>You should spend about 30 minutes on this answer.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121C8714-691F-4072-8AF6-91FD5C6E425F}"/>
              </a:ext>
            </a:extLst>
          </p:cNvPr>
          <p:cNvSpPr/>
          <p:nvPr/>
        </p:nvSpPr>
        <p:spPr>
          <a:xfrm>
            <a:off x="4653136" y="1475656"/>
            <a:ext cx="2016224" cy="1015663"/>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You need to provide a clear line of argument. Say whether you agree or disagree in the first sentence. </a:t>
            </a:r>
          </a:p>
        </p:txBody>
      </p:sp>
      <p:sp>
        <p:nvSpPr>
          <p:cNvPr id="7" name="Rectangle 6">
            <a:extLst>
              <a:ext uri="{FF2B5EF4-FFF2-40B4-BE49-F238E27FC236}">
                <a16:creationId xmlns:a16="http://schemas.microsoft.com/office/drawing/2014/main" id="{4A0BA223-7A11-4463-82AA-92150D4F3FBE}"/>
              </a:ext>
            </a:extLst>
          </p:cNvPr>
          <p:cNvSpPr/>
          <p:nvPr/>
        </p:nvSpPr>
        <p:spPr>
          <a:xfrm>
            <a:off x="4684825" y="2915816"/>
            <a:ext cx="1912527"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Say why you think the interpretation is valid or questionable.</a:t>
            </a:r>
          </a:p>
        </p:txBody>
      </p:sp>
      <p:sp>
        <p:nvSpPr>
          <p:cNvPr id="8" name="Rectangle 7">
            <a:extLst>
              <a:ext uri="{FF2B5EF4-FFF2-40B4-BE49-F238E27FC236}">
                <a16:creationId xmlns:a16="http://schemas.microsoft.com/office/drawing/2014/main" id="{D56FC3CE-D201-4D8F-BA32-BC9B16BF865B}"/>
              </a:ext>
            </a:extLst>
          </p:cNvPr>
          <p:cNvSpPr/>
          <p:nvPr/>
        </p:nvSpPr>
        <p:spPr>
          <a:xfrm>
            <a:off x="4653136" y="6396007"/>
            <a:ext cx="2088232" cy="1200329"/>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that 4 marks are for </a:t>
            </a:r>
            <a:r>
              <a:rPr lang="en-GB" sz="1200" dirty="0" err="1">
                <a:latin typeface="Calibri" panose="020F0502020204030204" pitchFamily="34" charset="0"/>
                <a:ea typeface="Calibri" panose="020F0502020204030204" pitchFamily="34" charset="0"/>
                <a:cs typeface="Times New Roman" panose="02020603050405020304" pitchFamily="18" charset="0"/>
              </a:rPr>
              <a:t>SPaG</a:t>
            </a:r>
            <a:r>
              <a:rPr lang="en-GB" sz="1200" dirty="0">
                <a:latin typeface="Calibri" panose="020F0502020204030204" pitchFamily="34" charset="0"/>
                <a:ea typeface="Calibri" panose="020F0502020204030204" pitchFamily="34" charset="0"/>
                <a:cs typeface="Times New Roman" panose="02020603050405020304" pitchFamily="18" charset="0"/>
              </a:rPr>
              <a:t> in this question. Make sure you leave time to check your spelling, punctuation and grammar. </a:t>
            </a:r>
          </a:p>
        </p:txBody>
      </p:sp>
      <p:sp>
        <p:nvSpPr>
          <p:cNvPr id="9" name="Arrow: Right 8">
            <a:extLst>
              <a:ext uri="{FF2B5EF4-FFF2-40B4-BE49-F238E27FC236}">
                <a16:creationId xmlns:a16="http://schemas.microsoft.com/office/drawing/2014/main" id="{27531E66-CDE2-4CFC-B5B0-A104D3F1E5CA}"/>
              </a:ext>
            </a:extLst>
          </p:cNvPr>
          <p:cNvSpPr/>
          <p:nvPr/>
        </p:nvSpPr>
        <p:spPr>
          <a:xfrm rot="10800000">
            <a:off x="4591771" y="6821209"/>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0" name="Arrow: Right 9">
            <a:extLst>
              <a:ext uri="{FF2B5EF4-FFF2-40B4-BE49-F238E27FC236}">
                <a16:creationId xmlns:a16="http://schemas.microsoft.com/office/drawing/2014/main" id="{0BDAA16E-F159-454F-B0AB-7C5F3F3D98E8}"/>
              </a:ext>
            </a:extLst>
          </p:cNvPr>
          <p:cNvSpPr/>
          <p:nvPr/>
        </p:nvSpPr>
        <p:spPr>
          <a:xfrm rot="10800000">
            <a:off x="4663779" y="3131840"/>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1" name="Arrow: Right 10">
            <a:extLst>
              <a:ext uri="{FF2B5EF4-FFF2-40B4-BE49-F238E27FC236}">
                <a16:creationId xmlns:a16="http://schemas.microsoft.com/office/drawing/2014/main" id="{74044FAA-5A61-4029-BAF6-F7027BE1807E}"/>
              </a:ext>
            </a:extLst>
          </p:cNvPr>
          <p:cNvSpPr/>
          <p:nvPr/>
        </p:nvSpPr>
        <p:spPr>
          <a:xfrm rot="10800000">
            <a:off x="4581128" y="1835697"/>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2" name="Arrow: Right 11">
            <a:extLst>
              <a:ext uri="{FF2B5EF4-FFF2-40B4-BE49-F238E27FC236}">
                <a16:creationId xmlns:a16="http://schemas.microsoft.com/office/drawing/2014/main" id="{9F2EBF62-DBB5-41EB-BDE2-5CD8336C9FB3}"/>
              </a:ext>
            </a:extLst>
          </p:cNvPr>
          <p:cNvSpPr/>
          <p:nvPr/>
        </p:nvSpPr>
        <p:spPr>
          <a:xfrm rot="10800000">
            <a:off x="4509120" y="395536"/>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3" name="Slide Number Placeholder 12">
            <a:extLst>
              <a:ext uri="{FF2B5EF4-FFF2-40B4-BE49-F238E27FC236}">
                <a16:creationId xmlns:a16="http://schemas.microsoft.com/office/drawing/2014/main" id="{1AE4B8C6-7F42-4CD6-AA6F-602FEEBA09F7}"/>
              </a:ext>
            </a:extLst>
          </p:cNvPr>
          <p:cNvSpPr>
            <a:spLocks noGrp="1"/>
          </p:cNvSpPr>
          <p:nvPr>
            <p:ph type="sldNum" sz="quarter" idx="12"/>
          </p:nvPr>
        </p:nvSpPr>
        <p:spPr/>
        <p:txBody>
          <a:bodyPr/>
          <a:lstStyle/>
          <a:p>
            <a:fld id="{5819A377-BB9A-4097-BC5F-23F0FB64397F}" type="slidenum">
              <a:rPr lang="en-GB" smtClean="0"/>
              <a:t>49</a:t>
            </a:fld>
            <a:endParaRPr lang="en-GB"/>
          </a:p>
        </p:txBody>
      </p:sp>
    </p:spTree>
    <p:extLst>
      <p:ext uri="{BB962C8B-B14F-4D97-AF65-F5344CB8AC3E}">
        <p14:creationId xmlns:p14="http://schemas.microsoft.com/office/powerpoint/2010/main" val="123945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078" y="-36512"/>
            <a:ext cx="6906314" cy="369332"/>
          </a:xfrm>
          <a:prstGeom prst="rect">
            <a:avLst/>
          </a:prstGeom>
          <a:noFill/>
        </p:spPr>
        <p:txBody>
          <a:bodyPr wrap="none" rtlCol="0">
            <a:spAutoFit/>
          </a:bodyPr>
          <a:lstStyle/>
          <a:p>
            <a:r>
              <a:rPr lang="en-GB" b="1" u="sng" dirty="0">
                <a:latin typeface="Candy Round BTN" panose="020F0604020102040306" pitchFamily="34" charset="0"/>
              </a:rPr>
              <a:t>What were the strengths and weaknesses of the Weimar constitution?</a:t>
            </a:r>
          </a:p>
        </p:txBody>
      </p:sp>
      <p:sp>
        <p:nvSpPr>
          <p:cNvPr id="5" name="TextBox 4"/>
          <p:cNvSpPr txBox="1"/>
          <p:nvPr/>
        </p:nvSpPr>
        <p:spPr>
          <a:xfrm>
            <a:off x="0" y="252681"/>
            <a:ext cx="6858000" cy="430887"/>
          </a:xfrm>
          <a:prstGeom prst="rect">
            <a:avLst/>
          </a:prstGeom>
          <a:noFill/>
        </p:spPr>
        <p:txBody>
          <a:bodyPr wrap="square" rtlCol="0">
            <a:spAutoFit/>
          </a:bodyPr>
          <a:lstStyle/>
          <a:p>
            <a:r>
              <a:rPr lang="en-GB" sz="1100" dirty="0">
                <a:latin typeface="Candy Round BTN" panose="020F0604020102040306" pitchFamily="34" charset="0"/>
              </a:rPr>
              <a:t>Democratic government was established in the drawing up of a new constitution. This was done on 31</a:t>
            </a:r>
            <a:r>
              <a:rPr lang="en-GB" sz="1100" baseline="30000" dirty="0">
                <a:latin typeface="Candy Round BTN" panose="020F0604020102040306" pitchFamily="34" charset="0"/>
              </a:rPr>
              <a:t>st</a:t>
            </a:r>
            <a:r>
              <a:rPr lang="en-GB" sz="1100" dirty="0">
                <a:latin typeface="Candy Round BTN" panose="020F0604020102040306" pitchFamily="34" charset="0"/>
              </a:rPr>
              <a:t> July 1919, in the town of Weimar, rather than in Berlin where there was still unrest..</a:t>
            </a:r>
          </a:p>
        </p:txBody>
      </p:sp>
      <p:sp>
        <p:nvSpPr>
          <p:cNvPr id="2" name="TextBox 1"/>
          <p:cNvSpPr txBox="1"/>
          <p:nvPr/>
        </p:nvSpPr>
        <p:spPr>
          <a:xfrm>
            <a:off x="44624" y="611560"/>
            <a:ext cx="2880320" cy="276999"/>
          </a:xfrm>
          <a:prstGeom prst="rect">
            <a:avLst/>
          </a:prstGeom>
          <a:noFill/>
        </p:spPr>
        <p:txBody>
          <a:bodyPr wrap="square" rtlCol="0">
            <a:spAutoFit/>
          </a:bodyPr>
          <a:lstStyle/>
          <a:p>
            <a:r>
              <a:rPr lang="en-GB" sz="1200" b="1" u="sng" dirty="0">
                <a:latin typeface="Candy Round BTN" panose="020F0604020102040306" pitchFamily="34" charset="0"/>
              </a:rPr>
              <a:t>The Weimar Constitution</a:t>
            </a:r>
          </a:p>
        </p:txBody>
      </p:sp>
      <p:graphicFrame>
        <p:nvGraphicFramePr>
          <p:cNvPr id="3" name="Table 2"/>
          <p:cNvGraphicFramePr>
            <a:graphicFrameLocks noGrp="1"/>
          </p:cNvGraphicFramePr>
          <p:nvPr>
            <p:extLst>
              <p:ext uri="{D42A27DB-BD31-4B8C-83A1-F6EECF244321}">
                <p14:modId xmlns:p14="http://schemas.microsoft.com/office/powerpoint/2010/main" val="2682741936"/>
              </p:ext>
            </p:extLst>
          </p:nvPr>
        </p:nvGraphicFramePr>
        <p:xfrm>
          <a:off x="116632" y="899592"/>
          <a:ext cx="2448272" cy="1546051"/>
        </p:xfrm>
        <a:graphic>
          <a:graphicData uri="http://schemas.openxmlformats.org/drawingml/2006/table">
            <a:tbl>
              <a:tblPr firstRow="1" bandRow="1">
                <a:tableStyleId>{5940675A-B579-460E-94D1-54222C63F5DA}</a:tableStyleId>
              </a:tblPr>
              <a:tblGrid>
                <a:gridCol w="2448272">
                  <a:extLst>
                    <a:ext uri="{9D8B030D-6E8A-4147-A177-3AD203B41FA5}">
                      <a16:colId xmlns:a16="http://schemas.microsoft.com/office/drawing/2014/main" val="20000"/>
                    </a:ext>
                  </a:extLst>
                </a:gridCol>
              </a:tblGrid>
              <a:tr h="281131">
                <a:tc>
                  <a:txBody>
                    <a:bodyPr/>
                    <a:lstStyle/>
                    <a:p>
                      <a:pPr algn="ctr"/>
                      <a:r>
                        <a:rPr lang="en-GB" sz="1050" b="1" u="sng" dirty="0">
                          <a:latin typeface="+mn-lt"/>
                        </a:rPr>
                        <a:t>Head of State</a:t>
                      </a:r>
                    </a:p>
                  </a:txBody>
                  <a:tcPr/>
                </a:tc>
                <a:extLst>
                  <a:ext uri="{0D108BD9-81ED-4DB2-BD59-A6C34878D82A}">
                    <a16:rowId xmlns:a16="http://schemas.microsoft.com/office/drawing/2014/main" val="10000"/>
                  </a:ext>
                </a:extLst>
              </a:tr>
              <a:tr h="943005">
                <a:tc>
                  <a:txBody>
                    <a:bodyPr/>
                    <a:lstStyle/>
                    <a:p>
                      <a:r>
                        <a:rPr lang="en-GB" sz="1100" b="1" dirty="0">
                          <a:latin typeface="+mn-lt"/>
                        </a:rPr>
                        <a:t>President</a:t>
                      </a:r>
                    </a:p>
                    <a:p>
                      <a:pPr marL="171450" indent="-171450">
                        <a:buFont typeface="Arial" panose="020B0604020202020204" pitchFamily="34" charset="0"/>
                        <a:buChar char="•"/>
                      </a:pPr>
                      <a:r>
                        <a:rPr lang="en-GB" sz="1100" b="0" dirty="0">
                          <a:latin typeface="+mn-lt"/>
                        </a:rPr>
                        <a:t>Head of</a:t>
                      </a:r>
                      <a:r>
                        <a:rPr lang="en-GB" sz="1100" b="0" baseline="0" dirty="0">
                          <a:latin typeface="+mn-lt"/>
                        </a:rPr>
                        <a:t> Weimar Republic, </a:t>
                      </a:r>
                    </a:p>
                    <a:p>
                      <a:pPr marL="171450" indent="-171450">
                        <a:buFont typeface="Arial" panose="020B0604020202020204" pitchFamily="34" charset="0"/>
                        <a:buChar char="•"/>
                      </a:pPr>
                      <a:r>
                        <a:rPr lang="en-GB" sz="1100" b="0" baseline="0" dirty="0">
                          <a:latin typeface="+mn-lt"/>
                        </a:rPr>
                        <a:t>Elected by the people every seven years.</a:t>
                      </a:r>
                    </a:p>
                    <a:p>
                      <a:pPr marL="171450" indent="-171450">
                        <a:buFont typeface="Arial" panose="020B0604020202020204" pitchFamily="34" charset="0"/>
                        <a:buChar char="•"/>
                      </a:pPr>
                      <a:r>
                        <a:rPr lang="en-GB" sz="1100" b="0" baseline="0" dirty="0">
                          <a:latin typeface="+mn-lt"/>
                        </a:rPr>
                        <a:t>Had some important political powers. For example, the president chose the chancellor. </a:t>
                      </a:r>
                      <a:endParaRPr lang="en-GB" sz="1100" b="0" dirty="0">
                        <a:latin typeface="+mn-lt"/>
                      </a:endParaRPr>
                    </a:p>
                  </a:txBody>
                  <a:tcPr/>
                </a:tc>
                <a:extLst>
                  <a:ext uri="{0D108BD9-81ED-4DB2-BD59-A6C34878D82A}">
                    <a16:rowId xmlns:a16="http://schemas.microsoft.com/office/drawing/2014/main" val="10001"/>
                  </a:ext>
                </a:extLst>
              </a:tr>
            </a:tbl>
          </a:graphicData>
        </a:graphic>
      </p:graphicFrame>
      <p:cxnSp>
        <p:nvCxnSpPr>
          <p:cNvPr id="7" name="Straight Arrow Connector 6"/>
          <p:cNvCxnSpPr/>
          <p:nvPr/>
        </p:nvCxnSpPr>
        <p:spPr>
          <a:xfrm>
            <a:off x="2564904" y="971600"/>
            <a:ext cx="57606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782634012"/>
              </p:ext>
            </p:extLst>
          </p:nvPr>
        </p:nvGraphicFramePr>
        <p:xfrm>
          <a:off x="3169118" y="776404"/>
          <a:ext cx="3469240" cy="1551761"/>
        </p:xfrm>
        <a:graphic>
          <a:graphicData uri="http://schemas.openxmlformats.org/drawingml/2006/table">
            <a:tbl>
              <a:tblPr firstRow="1" bandRow="1">
                <a:tableStyleId>{5940675A-B579-460E-94D1-54222C63F5DA}</a:tableStyleId>
              </a:tblPr>
              <a:tblGrid>
                <a:gridCol w="1734620">
                  <a:extLst>
                    <a:ext uri="{9D8B030D-6E8A-4147-A177-3AD203B41FA5}">
                      <a16:colId xmlns:a16="http://schemas.microsoft.com/office/drawing/2014/main" val="20000"/>
                    </a:ext>
                  </a:extLst>
                </a:gridCol>
                <a:gridCol w="1734620">
                  <a:extLst>
                    <a:ext uri="{9D8B030D-6E8A-4147-A177-3AD203B41FA5}">
                      <a16:colId xmlns:a16="http://schemas.microsoft.com/office/drawing/2014/main" val="20001"/>
                    </a:ext>
                  </a:extLst>
                </a:gridCol>
              </a:tblGrid>
              <a:tr h="454481">
                <a:tc>
                  <a:txBody>
                    <a:bodyPr/>
                    <a:lstStyle/>
                    <a:p>
                      <a:r>
                        <a:rPr lang="en-GB" sz="1600" dirty="0">
                          <a:latin typeface="Candy Round BTN" panose="020F0604020102040306" pitchFamily="34" charset="0"/>
                        </a:rPr>
                        <a:t>                      The</a:t>
                      </a:r>
                    </a:p>
                  </a:txBody>
                  <a:tcPr>
                    <a:lnR w="12700" cap="flat" cmpd="sng" algn="ctr">
                      <a:noFill/>
                      <a:prstDash val="solid"/>
                      <a:round/>
                      <a:headEnd type="none" w="med" len="med"/>
                      <a:tailEnd type="none" w="med" len="med"/>
                    </a:lnR>
                  </a:tcPr>
                </a:tc>
                <a:tc>
                  <a:txBody>
                    <a:bodyPr/>
                    <a:lstStyle/>
                    <a:p>
                      <a:r>
                        <a:rPr lang="en-GB" sz="1600" dirty="0">
                          <a:latin typeface="Candy Round BTN" panose="020F0604020102040306" pitchFamily="34" charset="0"/>
                        </a:rPr>
                        <a:t> Government</a:t>
                      </a:r>
                      <a:r>
                        <a:rPr lang="en-GB" sz="1600" baseline="0" dirty="0">
                          <a:latin typeface="Candy Round BTN" panose="020F0604020102040306" pitchFamily="34" charset="0"/>
                        </a:rPr>
                        <a:t> </a:t>
                      </a:r>
                      <a:endParaRPr lang="en-GB" sz="1600" dirty="0">
                        <a:latin typeface="Candy Round BTN" panose="020F0604020102040306"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460794">
                <a:tc>
                  <a:txBody>
                    <a:bodyPr/>
                    <a:lstStyle/>
                    <a:p>
                      <a:r>
                        <a:rPr lang="en-GB" sz="1100" b="1" u="sng" dirty="0">
                          <a:latin typeface="Candy Round BTN" panose="020F0604020102040306" pitchFamily="34" charset="0"/>
                        </a:rPr>
                        <a:t>Chancellor </a:t>
                      </a:r>
                    </a:p>
                    <a:p>
                      <a:pPr marL="171450" indent="-171450">
                        <a:buFont typeface="Arial" panose="020B0604020202020204" pitchFamily="34" charset="0"/>
                        <a:buChar char="•"/>
                      </a:pPr>
                      <a:r>
                        <a:rPr lang="en-GB" sz="1100" b="0" u="none" dirty="0">
                          <a:latin typeface="Candy Round BTN" panose="020F0604020102040306" pitchFamily="34" charset="0"/>
                        </a:rPr>
                        <a:t>Head of the government</a:t>
                      </a:r>
                      <a:r>
                        <a:rPr lang="en-GB" sz="1100" b="0" u="none" baseline="0" dirty="0">
                          <a:latin typeface="Candy Round BTN" panose="020F0604020102040306" pitchFamily="34" charset="0"/>
                        </a:rPr>
                        <a:t> in the Weimar Republic.</a:t>
                      </a:r>
                    </a:p>
                    <a:p>
                      <a:pPr marL="171450" indent="-171450">
                        <a:buFont typeface="Arial" panose="020B0604020202020204" pitchFamily="34" charset="0"/>
                        <a:buChar char="•"/>
                      </a:pPr>
                      <a:r>
                        <a:rPr lang="en-GB" sz="1100" b="0" u="none" baseline="0" dirty="0">
                          <a:latin typeface="Candy Round BTN" panose="020F0604020102040306" pitchFamily="34" charset="0"/>
                        </a:rPr>
                        <a:t>Chose all government ministers </a:t>
                      </a:r>
                      <a:endParaRPr lang="en-GB" sz="1100" b="0" u="none" dirty="0">
                        <a:latin typeface="Candy Round BTN" panose="020F0604020102040306" pitchFamily="34" charset="0"/>
                      </a:endParaRPr>
                    </a:p>
                  </a:txBody>
                  <a:tcPr/>
                </a:tc>
                <a:tc>
                  <a:txBody>
                    <a:bodyPr/>
                    <a:lstStyle/>
                    <a:p>
                      <a:r>
                        <a:rPr lang="en-GB" sz="1100" b="1" u="sng" dirty="0">
                          <a:latin typeface="Candy Round BTN" panose="020F0604020102040306" pitchFamily="34" charset="0"/>
                        </a:rPr>
                        <a:t>Cabinet</a:t>
                      </a:r>
                    </a:p>
                    <a:p>
                      <a:pPr marL="171450" indent="-171450">
                        <a:buFont typeface="Arial" panose="020B0604020202020204" pitchFamily="34" charset="0"/>
                        <a:buChar char="•"/>
                      </a:pPr>
                      <a:r>
                        <a:rPr lang="en-GB" sz="1100" b="0" u="none" dirty="0">
                          <a:latin typeface="Candy Round BTN" panose="020F0604020102040306" pitchFamily="34" charset="0"/>
                        </a:rPr>
                        <a:t>The main decision – making body of the government. </a:t>
                      </a:r>
                    </a:p>
                  </a:txBody>
                  <a:tcPr/>
                </a:tc>
                <a:extLst>
                  <a:ext uri="{0D108BD9-81ED-4DB2-BD59-A6C34878D82A}">
                    <a16:rowId xmlns:a16="http://schemas.microsoft.com/office/drawing/2014/main" val="10001"/>
                  </a:ext>
                </a:extLst>
              </a:tr>
            </a:tbl>
          </a:graphicData>
        </a:graphic>
      </p:graphicFrame>
      <p:cxnSp>
        <p:nvCxnSpPr>
          <p:cNvPr id="11" name="Straight Arrow Connector 10"/>
          <p:cNvCxnSpPr/>
          <p:nvPr/>
        </p:nvCxnSpPr>
        <p:spPr>
          <a:xfrm flipV="1">
            <a:off x="3789040" y="2195736"/>
            <a:ext cx="0" cy="3155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5733256" y="2168170"/>
            <a:ext cx="0" cy="3155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944861732"/>
              </p:ext>
            </p:extLst>
          </p:nvPr>
        </p:nvGraphicFramePr>
        <p:xfrm>
          <a:off x="2823592" y="2511334"/>
          <a:ext cx="3701752" cy="764522"/>
        </p:xfrm>
        <a:graphic>
          <a:graphicData uri="http://schemas.openxmlformats.org/drawingml/2006/table">
            <a:tbl>
              <a:tblPr firstRow="1" bandRow="1">
                <a:tableStyleId>{5940675A-B579-460E-94D1-54222C63F5DA}</a:tableStyleId>
              </a:tblPr>
              <a:tblGrid>
                <a:gridCol w="3701752">
                  <a:extLst>
                    <a:ext uri="{9D8B030D-6E8A-4147-A177-3AD203B41FA5}">
                      <a16:colId xmlns:a16="http://schemas.microsoft.com/office/drawing/2014/main" val="20000"/>
                    </a:ext>
                  </a:extLst>
                </a:gridCol>
              </a:tblGrid>
              <a:tr h="764522">
                <a:tc>
                  <a:txBody>
                    <a:bodyPr/>
                    <a:lstStyle/>
                    <a:p>
                      <a:pPr algn="ctr"/>
                      <a:r>
                        <a:rPr lang="en-GB" sz="1100" b="1" u="sng" dirty="0">
                          <a:latin typeface="Candy Round BTN" panose="020F0604020102040306" pitchFamily="34" charset="0"/>
                        </a:rPr>
                        <a:t>The Parliament</a:t>
                      </a:r>
                      <a:r>
                        <a:rPr lang="en-GB" sz="1100" b="1" u="sng" baseline="0" dirty="0">
                          <a:latin typeface="Candy Round BTN" panose="020F0604020102040306" pitchFamily="34" charset="0"/>
                        </a:rPr>
                        <a:t> </a:t>
                      </a:r>
                    </a:p>
                    <a:p>
                      <a:pPr marL="171450" indent="-171450" algn="ctr">
                        <a:buFont typeface="Arial" panose="020B0604020202020204" pitchFamily="34" charset="0"/>
                        <a:buChar char="•"/>
                      </a:pPr>
                      <a:r>
                        <a:rPr lang="en-GB" sz="1100" b="0" u="none" baseline="0" dirty="0">
                          <a:latin typeface="Candy Round BTN" panose="020F0604020102040306" pitchFamily="34" charset="0"/>
                        </a:rPr>
                        <a:t>Made up of two houses: the Reichstag and the </a:t>
                      </a:r>
                      <a:r>
                        <a:rPr lang="en-GB" sz="1100" b="0" u="none" baseline="0" dirty="0" err="1">
                          <a:latin typeface="Candy Round BTN" panose="020F0604020102040306" pitchFamily="34" charset="0"/>
                        </a:rPr>
                        <a:t>Reichsrat</a:t>
                      </a:r>
                      <a:r>
                        <a:rPr lang="en-GB" sz="1100" b="0" u="none" baseline="0" dirty="0">
                          <a:latin typeface="Candy Round BTN" panose="020F0604020102040306" pitchFamily="34" charset="0"/>
                        </a:rPr>
                        <a:t>.</a:t>
                      </a:r>
                    </a:p>
                    <a:p>
                      <a:pPr marL="171450" indent="-171450" algn="ctr">
                        <a:buFont typeface="Arial" panose="020B0604020202020204" pitchFamily="34" charset="0"/>
                        <a:buChar char="•"/>
                      </a:pPr>
                      <a:r>
                        <a:rPr lang="en-GB" sz="1100" b="0" u="none" baseline="0" dirty="0">
                          <a:latin typeface="Candy Round BTN" panose="020F0604020102040306" pitchFamily="34" charset="0"/>
                        </a:rPr>
                        <a:t>Normally, all laws had to pass through both houses</a:t>
                      </a:r>
                    </a:p>
                    <a:p>
                      <a:pPr marL="171450" indent="-171450" algn="ctr">
                        <a:buFont typeface="Arial" panose="020B0604020202020204" pitchFamily="34" charset="0"/>
                        <a:buChar char="•"/>
                      </a:pPr>
                      <a:r>
                        <a:rPr lang="en-GB" sz="1100" b="0" u="none" baseline="0" dirty="0">
                          <a:latin typeface="Candy Round BTN" panose="020F0604020102040306" pitchFamily="34" charset="0"/>
                        </a:rPr>
                        <a:t>Proportional Representation </a:t>
                      </a:r>
                      <a:endParaRPr lang="en-GB" sz="1100" b="0" u="none" dirty="0">
                        <a:latin typeface="Candy Round BTN" panose="020F0604020102040306" pitchFamily="34" charset="0"/>
                      </a:endParaRPr>
                    </a:p>
                  </a:txBody>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76089704"/>
              </p:ext>
            </p:extLst>
          </p:nvPr>
        </p:nvGraphicFramePr>
        <p:xfrm>
          <a:off x="2823592" y="3361860"/>
          <a:ext cx="3701752" cy="1371600"/>
        </p:xfrm>
        <a:graphic>
          <a:graphicData uri="http://schemas.openxmlformats.org/drawingml/2006/table">
            <a:tbl>
              <a:tblPr firstRow="1" bandRow="1">
                <a:tableStyleId>{5940675A-B579-460E-94D1-54222C63F5DA}</a:tableStyleId>
              </a:tblPr>
              <a:tblGrid>
                <a:gridCol w="1850876">
                  <a:extLst>
                    <a:ext uri="{9D8B030D-6E8A-4147-A177-3AD203B41FA5}">
                      <a16:colId xmlns:a16="http://schemas.microsoft.com/office/drawing/2014/main" val="20000"/>
                    </a:ext>
                  </a:extLst>
                </a:gridCol>
                <a:gridCol w="1850876">
                  <a:extLst>
                    <a:ext uri="{9D8B030D-6E8A-4147-A177-3AD203B41FA5}">
                      <a16:colId xmlns:a16="http://schemas.microsoft.com/office/drawing/2014/main" val="20001"/>
                    </a:ext>
                  </a:extLst>
                </a:gridCol>
              </a:tblGrid>
              <a:tr h="414598">
                <a:tc>
                  <a:txBody>
                    <a:bodyPr/>
                    <a:lstStyle/>
                    <a:p>
                      <a:r>
                        <a:rPr lang="en-GB" sz="1200" b="1" u="sng" dirty="0">
                          <a:latin typeface="Candy Round BTN" panose="020F0604020102040306" pitchFamily="34" charset="0"/>
                        </a:rPr>
                        <a:t>Reichstag</a:t>
                      </a:r>
                    </a:p>
                    <a:p>
                      <a:pPr marL="171450" indent="-171450">
                        <a:buFont typeface="Arial" panose="020B0604020202020204" pitchFamily="34" charset="0"/>
                        <a:buChar char="•"/>
                      </a:pPr>
                      <a:r>
                        <a:rPr lang="en-GB" sz="1200" b="0" u="none" dirty="0">
                          <a:latin typeface="Candy Round BTN" panose="020F0604020102040306" pitchFamily="34" charset="0"/>
                        </a:rPr>
                        <a:t>The</a:t>
                      </a:r>
                      <a:r>
                        <a:rPr lang="en-GB" sz="1200" b="0" u="none" baseline="0" dirty="0">
                          <a:latin typeface="Candy Round BTN" panose="020F0604020102040306" pitchFamily="34" charset="0"/>
                        </a:rPr>
                        <a:t> more powerful of the two houses </a:t>
                      </a:r>
                    </a:p>
                    <a:p>
                      <a:pPr marL="171450" indent="-171450">
                        <a:buFont typeface="Arial" panose="020B0604020202020204" pitchFamily="34" charset="0"/>
                        <a:buChar char="•"/>
                      </a:pPr>
                      <a:r>
                        <a:rPr lang="en-GB" sz="1200" b="0" u="none" baseline="0" dirty="0">
                          <a:latin typeface="Candy Round BTN" panose="020F0604020102040306" pitchFamily="34" charset="0"/>
                        </a:rPr>
                        <a:t>Controlled taxation</a:t>
                      </a:r>
                    </a:p>
                    <a:p>
                      <a:pPr marL="171450" indent="-171450">
                        <a:buFont typeface="Arial" panose="020B0604020202020204" pitchFamily="34" charset="0"/>
                        <a:buChar char="•"/>
                      </a:pPr>
                      <a:r>
                        <a:rPr lang="en-GB" sz="1200" b="0" u="none" baseline="0" dirty="0">
                          <a:latin typeface="Candy Round BTN" panose="020F0604020102040306" pitchFamily="34" charset="0"/>
                        </a:rPr>
                        <a:t>Directly elected by the people at least once every four years </a:t>
                      </a:r>
                      <a:endParaRPr lang="en-GB" sz="1200" b="0" u="none" dirty="0">
                        <a:latin typeface="Candy Round BTN" panose="020F0604020102040306" pitchFamily="34" charset="0"/>
                      </a:endParaRPr>
                    </a:p>
                  </a:txBody>
                  <a:tcPr/>
                </a:tc>
                <a:tc>
                  <a:txBody>
                    <a:bodyPr/>
                    <a:lstStyle/>
                    <a:p>
                      <a:r>
                        <a:rPr lang="en-GB" sz="1200" b="1" u="sng" dirty="0" err="1">
                          <a:latin typeface="Candy Round BTN" panose="020F0604020102040306" pitchFamily="34" charset="0"/>
                        </a:rPr>
                        <a:t>Reichsrat</a:t>
                      </a:r>
                      <a:endParaRPr lang="en-GB" sz="1200" b="1" u="sng" dirty="0">
                        <a:latin typeface="Candy Round BTN" panose="020F0604020102040306" pitchFamily="34" charset="0"/>
                      </a:endParaRPr>
                    </a:p>
                    <a:p>
                      <a:pPr marL="171450" indent="-171450">
                        <a:buFont typeface="Arial" panose="020B0604020202020204" pitchFamily="34" charset="0"/>
                        <a:buChar char="•"/>
                      </a:pPr>
                      <a:r>
                        <a:rPr lang="en-GB" sz="1200" b="0" u="none" dirty="0">
                          <a:latin typeface="Candy Round BTN" panose="020F0604020102040306" pitchFamily="34" charset="0"/>
                        </a:rPr>
                        <a:t>Also</a:t>
                      </a:r>
                      <a:r>
                        <a:rPr lang="en-GB" sz="1200" b="0" u="none" baseline="0" dirty="0">
                          <a:latin typeface="Candy Round BTN" panose="020F0604020102040306" pitchFamily="34" charset="0"/>
                        </a:rPr>
                        <a:t> elected every four years. </a:t>
                      </a:r>
                    </a:p>
                    <a:p>
                      <a:pPr marL="171450" indent="-171450">
                        <a:buFont typeface="Arial" panose="020B0604020202020204" pitchFamily="34" charset="0"/>
                        <a:buChar char="•"/>
                      </a:pPr>
                      <a:r>
                        <a:rPr lang="en-GB" sz="1200" b="0" u="none" baseline="0" dirty="0">
                          <a:latin typeface="Candy Round BTN" panose="020F0604020102040306" pitchFamily="34" charset="0"/>
                        </a:rPr>
                        <a:t>However, it represented the regions of Germany </a:t>
                      </a:r>
                      <a:endParaRPr lang="en-GB" sz="1200" b="0" u="none" dirty="0">
                        <a:latin typeface="Candy Round BTN" panose="020F0604020102040306" pitchFamily="34" charset="0"/>
                      </a:endParaRPr>
                    </a:p>
                  </a:txBody>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75638649"/>
              </p:ext>
            </p:extLst>
          </p:nvPr>
        </p:nvGraphicFramePr>
        <p:xfrm>
          <a:off x="116632" y="3059832"/>
          <a:ext cx="2088232" cy="822960"/>
        </p:xfrm>
        <a:graphic>
          <a:graphicData uri="http://schemas.openxmlformats.org/drawingml/2006/table">
            <a:tbl>
              <a:tblPr firstRow="1" bandRow="1">
                <a:tableStyleId>{5940675A-B579-460E-94D1-54222C63F5DA}</a:tableStyleId>
              </a:tblPr>
              <a:tblGrid>
                <a:gridCol w="2088232">
                  <a:extLst>
                    <a:ext uri="{9D8B030D-6E8A-4147-A177-3AD203B41FA5}">
                      <a16:colId xmlns:a16="http://schemas.microsoft.com/office/drawing/2014/main" val="20000"/>
                    </a:ext>
                  </a:extLst>
                </a:gridCol>
              </a:tblGrid>
              <a:tr h="805374">
                <a:tc>
                  <a:txBody>
                    <a:bodyPr/>
                    <a:lstStyle/>
                    <a:p>
                      <a:r>
                        <a:rPr lang="en-GB" sz="1200" b="1" u="sng" dirty="0">
                          <a:latin typeface="Candy Round BTN" panose="020F0604020102040306" pitchFamily="34" charset="0"/>
                        </a:rPr>
                        <a:t>Electorate </a:t>
                      </a:r>
                    </a:p>
                    <a:p>
                      <a:pPr marL="285750" indent="-285750">
                        <a:buFont typeface="Arial" panose="020B0604020202020204" pitchFamily="34" charset="0"/>
                        <a:buChar char="•"/>
                      </a:pPr>
                      <a:r>
                        <a:rPr lang="en-GB" sz="1200" dirty="0">
                          <a:latin typeface="Candy Round BTN" panose="020F0604020102040306" pitchFamily="34" charset="0"/>
                        </a:rPr>
                        <a:t>Consisted of all men and women of 21 years</a:t>
                      </a:r>
                      <a:r>
                        <a:rPr lang="en-GB" sz="1200" baseline="0" dirty="0">
                          <a:latin typeface="Candy Round BTN" panose="020F0604020102040306" pitchFamily="34" charset="0"/>
                        </a:rPr>
                        <a:t> old and over</a:t>
                      </a:r>
                      <a:endParaRPr lang="en-GB" sz="1200" dirty="0">
                        <a:latin typeface="Candy Round BTN" panose="020F0604020102040306" pitchFamily="34" charset="0"/>
                      </a:endParaRPr>
                    </a:p>
                  </a:txBody>
                  <a:tcPr/>
                </a:tc>
                <a:extLst>
                  <a:ext uri="{0D108BD9-81ED-4DB2-BD59-A6C34878D82A}">
                    <a16:rowId xmlns:a16="http://schemas.microsoft.com/office/drawing/2014/main" val="10000"/>
                  </a:ext>
                </a:extLst>
              </a:tr>
            </a:tbl>
          </a:graphicData>
        </a:graphic>
      </p:graphicFrame>
      <p:cxnSp>
        <p:nvCxnSpPr>
          <p:cNvPr id="18" name="Straight Arrow Connector 17"/>
          <p:cNvCxnSpPr/>
          <p:nvPr/>
        </p:nvCxnSpPr>
        <p:spPr>
          <a:xfrm flipV="1">
            <a:off x="1650132" y="2563356"/>
            <a:ext cx="0" cy="4964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2204864" y="3471312"/>
            <a:ext cx="618728" cy="4114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44624" y="4788024"/>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27384" y="4716016"/>
            <a:ext cx="4896544" cy="261610"/>
          </a:xfrm>
          <a:prstGeom prst="rect">
            <a:avLst/>
          </a:prstGeom>
          <a:noFill/>
        </p:spPr>
        <p:txBody>
          <a:bodyPr wrap="square" rtlCol="0">
            <a:spAutoFit/>
          </a:bodyPr>
          <a:lstStyle/>
          <a:p>
            <a:r>
              <a:rPr lang="en-GB" sz="1100" b="1" u="sng" dirty="0">
                <a:latin typeface="Candy Round BTN" panose="020F0604020102040306" pitchFamily="34" charset="0"/>
              </a:rPr>
              <a:t>Strengths and weaknesses of the constitution</a:t>
            </a:r>
          </a:p>
        </p:txBody>
      </p:sp>
      <p:graphicFrame>
        <p:nvGraphicFramePr>
          <p:cNvPr id="23" name="Table 22"/>
          <p:cNvGraphicFramePr>
            <a:graphicFrameLocks noGrp="1"/>
          </p:cNvGraphicFramePr>
          <p:nvPr>
            <p:extLst>
              <p:ext uri="{D42A27DB-BD31-4B8C-83A1-F6EECF244321}">
                <p14:modId xmlns:p14="http://schemas.microsoft.com/office/powerpoint/2010/main" val="833752328"/>
              </p:ext>
            </p:extLst>
          </p:nvPr>
        </p:nvGraphicFramePr>
        <p:xfrm>
          <a:off x="22701" y="4917152"/>
          <a:ext cx="6835300" cy="2529840"/>
        </p:xfrm>
        <a:graphic>
          <a:graphicData uri="http://schemas.openxmlformats.org/drawingml/2006/table">
            <a:tbl>
              <a:tblPr firstRow="1" bandRow="1">
                <a:tableStyleId>{5940675A-B579-460E-94D1-54222C63F5DA}</a:tableStyleId>
              </a:tblPr>
              <a:tblGrid>
                <a:gridCol w="3417650">
                  <a:extLst>
                    <a:ext uri="{9D8B030D-6E8A-4147-A177-3AD203B41FA5}">
                      <a16:colId xmlns:a16="http://schemas.microsoft.com/office/drawing/2014/main" val="20000"/>
                    </a:ext>
                  </a:extLst>
                </a:gridCol>
                <a:gridCol w="3417650">
                  <a:extLst>
                    <a:ext uri="{9D8B030D-6E8A-4147-A177-3AD203B41FA5}">
                      <a16:colId xmlns:a16="http://schemas.microsoft.com/office/drawing/2014/main" val="20001"/>
                    </a:ext>
                  </a:extLst>
                </a:gridCol>
              </a:tblGrid>
              <a:tr h="226009">
                <a:tc>
                  <a:txBody>
                    <a:bodyPr/>
                    <a:lstStyle/>
                    <a:p>
                      <a:r>
                        <a:rPr lang="en-GB" sz="1100" dirty="0">
                          <a:latin typeface="Candy Round BTN" panose="020F0604020102040306" pitchFamily="34" charset="0"/>
                        </a:rPr>
                        <a:t>Strengths</a:t>
                      </a:r>
                    </a:p>
                  </a:txBody>
                  <a:tcPr/>
                </a:tc>
                <a:tc>
                  <a:txBody>
                    <a:bodyPr/>
                    <a:lstStyle/>
                    <a:p>
                      <a:r>
                        <a:rPr lang="en-GB" sz="1100" dirty="0">
                          <a:latin typeface="Candy Round BTN" panose="020F0604020102040306" pitchFamily="34" charset="0"/>
                        </a:rPr>
                        <a:t>Weaknesses</a:t>
                      </a:r>
                      <a:r>
                        <a:rPr lang="en-GB" sz="1100" baseline="0" dirty="0">
                          <a:latin typeface="Candy Round BTN" panose="020F0604020102040306" pitchFamily="34" charset="0"/>
                        </a:rPr>
                        <a:t> </a:t>
                      </a:r>
                      <a:endParaRPr lang="en-GB" sz="1100" dirty="0">
                        <a:latin typeface="Candy Round BTN" panose="020F0604020102040306" pitchFamily="34" charset="0"/>
                      </a:endParaRPr>
                    </a:p>
                  </a:txBody>
                  <a:tcPr/>
                </a:tc>
                <a:extLst>
                  <a:ext uri="{0D108BD9-81ED-4DB2-BD59-A6C34878D82A}">
                    <a16:rowId xmlns:a16="http://schemas.microsoft.com/office/drawing/2014/main" val="10000"/>
                  </a:ext>
                </a:extLst>
              </a:tr>
              <a:tr h="1741456">
                <a:tc>
                  <a:txBody>
                    <a:bodyPr/>
                    <a:lstStyle/>
                    <a:p>
                      <a:pPr marL="285750" indent="-285750">
                        <a:buFont typeface="Arial" panose="020B0604020202020204" pitchFamily="34" charset="0"/>
                        <a:buChar char="•"/>
                      </a:pPr>
                      <a:r>
                        <a:rPr lang="en-GB" sz="1100" dirty="0">
                          <a:latin typeface="Candy Round BTN" panose="020F0604020102040306" pitchFamily="34" charset="0"/>
                        </a:rPr>
                        <a:t>Proportional representation made sure small</a:t>
                      </a:r>
                      <a:r>
                        <a:rPr lang="en-GB" sz="1100" baseline="0" dirty="0">
                          <a:latin typeface="Candy Round BTN" panose="020F0604020102040306" pitchFamily="34" charset="0"/>
                        </a:rPr>
                        <a:t> parties had a fair share of seats.</a:t>
                      </a:r>
                    </a:p>
                    <a:p>
                      <a:pPr marL="285750" indent="-285750">
                        <a:buFont typeface="Arial" panose="020B0604020202020204" pitchFamily="34" charset="0"/>
                        <a:buChar char="•"/>
                      </a:pPr>
                      <a:r>
                        <a:rPr lang="en-GB" sz="1100" baseline="0" dirty="0">
                          <a:latin typeface="Candy Round BTN" panose="020F0604020102040306" pitchFamily="34" charset="0"/>
                        </a:rPr>
                        <a:t>Women able to vote as well as men</a:t>
                      </a:r>
                    </a:p>
                    <a:p>
                      <a:pPr marL="285750" indent="-285750">
                        <a:buFont typeface="Arial" panose="020B0604020202020204" pitchFamily="34" charset="0"/>
                        <a:buChar char="•"/>
                      </a:pPr>
                      <a:r>
                        <a:rPr lang="en-GB" sz="1100" baseline="0" dirty="0">
                          <a:latin typeface="Candy Round BTN" panose="020F0604020102040306" pitchFamily="34" charset="0"/>
                        </a:rPr>
                        <a:t>Voting age reduced from 25 to 21. </a:t>
                      </a:r>
                    </a:p>
                    <a:p>
                      <a:pPr marL="285750" indent="-285750">
                        <a:buFont typeface="Arial" panose="020B0604020202020204" pitchFamily="34" charset="0"/>
                        <a:buChar char="•"/>
                      </a:pPr>
                      <a:r>
                        <a:rPr lang="en-GB" sz="1100" baseline="0" dirty="0">
                          <a:latin typeface="Candy Round BTN" panose="020F0604020102040306" pitchFamily="34" charset="0"/>
                        </a:rPr>
                        <a:t>No one group or person could have too much power</a:t>
                      </a:r>
                    </a:p>
                    <a:p>
                      <a:pPr marL="285750" indent="-285750">
                        <a:buFont typeface="Arial" panose="020B0604020202020204" pitchFamily="34" charset="0"/>
                        <a:buChar char="•"/>
                      </a:pPr>
                      <a:r>
                        <a:rPr lang="en-GB" sz="1100" baseline="0" dirty="0">
                          <a:latin typeface="Candy Round BTN" panose="020F0604020102040306" pitchFamily="34" charset="0"/>
                        </a:rPr>
                        <a:t>There was an election for president every seven years</a:t>
                      </a:r>
                    </a:p>
                    <a:p>
                      <a:pPr marL="285750" indent="-285750">
                        <a:buFont typeface="Arial" panose="020B0604020202020204" pitchFamily="34" charset="0"/>
                        <a:buChar char="•"/>
                      </a:pPr>
                      <a:r>
                        <a:rPr lang="en-GB" sz="1100" baseline="0" dirty="0">
                          <a:latin typeface="Candy Round BTN" panose="020F0604020102040306" pitchFamily="34" charset="0"/>
                        </a:rPr>
                        <a:t>Central government was more powerful than before, but local government still retained power in the regions</a:t>
                      </a:r>
                    </a:p>
                    <a:p>
                      <a:pPr marL="285750" indent="-285750">
                        <a:buFont typeface="Arial" panose="020B0604020202020204" pitchFamily="34" charset="0"/>
                        <a:buChar char="•"/>
                      </a:pPr>
                      <a:r>
                        <a:rPr lang="en-GB" sz="1100" baseline="0" dirty="0">
                          <a:latin typeface="Candy Round BTN" panose="020F0604020102040306" pitchFamily="34" charset="0"/>
                        </a:rPr>
                        <a:t>The </a:t>
                      </a:r>
                      <a:r>
                        <a:rPr lang="en-GB" sz="1100" baseline="0" dirty="0" err="1">
                          <a:latin typeface="Candy Round BTN" panose="020F0604020102040306" pitchFamily="34" charset="0"/>
                        </a:rPr>
                        <a:t>Reichsrat</a:t>
                      </a:r>
                      <a:r>
                        <a:rPr lang="en-GB" sz="1100" baseline="0" dirty="0">
                          <a:latin typeface="Candy Round BTN" panose="020F0604020102040306" pitchFamily="34" charset="0"/>
                        </a:rPr>
                        <a:t> could regulate the power of the Reichstag by delaying new laws. </a:t>
                      </a:r>
                      <a:endParaRPr lang="en-GB" sz="1100" dirty="0">
                        <a:latin typeface="Candy Round BTN" panose="020F0604020102040306" pitchFamily="34" charset="0"/>
                      </a:endParaRPr>
                    </a:p>
                  </a:txBody>
                  <a:tcPr/>
                </a:tc>
                <a:tc>
                  <a:txBody>
                    <a:bodyPr/>
                    <a:lstStyle/>
                    <a:p>
                      <a:pPr marL="171450" indent="-171450">
                        <a:buFont typeface="Arial" panose="020B0604020202020204" pitchFamily="34" charset="0"/>
                        <a:buChar char="•"/>
                      </a:pPr>
                      <a:r>
                        <a:rPr lang="en-GB" sz="1100" dirty="0">
                          <a:latin typeface="Candy Round BTN" panose="020F0604020102040306" pitchFamily="34" charset="0"/>
                        </a:rPr>
                        <a:t>Proportional</a:t>
                      </a:r>
                      <a:r>
                        <a:rPr lang="en-GB" sz="1100" baseline="0" dirty="0">
                          <a:latin typeface="Candy Round BTN" panose="020F0604020102040306" pitchFamily="34" charset="0"/>
                        </a:rPr>
                        <a:t> representation led to coalition governments that were unstable, or found it difficult to have strong policies and often fell apart. </a:t>
                      </a:r>
                    </a:p>
                    <a:p>
                      <a:pPr marL="171450" indent="-171450">
                        <a:buFont typeface="Arial" panose="020B0604020202020204" pitchFamily="34" charset="0"/>
                        <a:buChar char="•"/>
                      </a:pPr>
                      <a:r>
                        <a:rPr lang="en-GB" sz="1100" dirty="0">
                          <a:latin typeface="Candy Round BTN" panose="020F0604020102040306" pitchFamily="34" charset="0"/>
                        </a:rPr>
                        <a:t>Lack of strong government</a:t>
                      </a:r>
                      <a:r>
                        <a:rPr lang="en-GB" sz="1100" baseline="0" dirty="0">
                          <a:latin typeface="Candy Round BTN" panose="020F0604020102040306" pitchFamily="34" charset="0"/>
                        </a:rPr>
                        <a:t> led to weakness in a crisis that ended up with the president passing laws without the prior consent of the Reichstag, Article 48 constitution enabled the president to do this. </a:t>
                      </a:r>
                    </a:p>
                    <a:p>
                      <a:pPr marL="171450" indent="-171450">
                        <a:buFont typeface="Arial" panose="020B0604020202020204" pitchFamily="34" charset="0"/>
                        <a:buChar char="•"/>
                      </a:pPr>
                      <a:r>
                        <a:rPr lang="en-GB" sz="1100" baseline="0" dirty="0">
                          <a:latin typeface="Candy Round BTN" panose="020F0604020102040306" pitchFamily="34" charset="0"/>
                        </a:rPr>
                        <a:t>It was not the choice of the people so was not that popular</a:t>
                      </a:r>
                      <a:endParaRPr lang="en-GB" sz="1100" dirty="0">
                        <a:latin typeface="Candy Round BTN" panose="020F0604020102040306" pitchFamily="34" charset="0"/>
                      </a:endParaRPr>
                    </a:p>
                  </a:txBody>
                  <a:tcPr/>
                </a:tc>
                <a:extLst>
                  <a:ext uri="{0D108BD9-81ED-4DB2-BD59-A6C34878D82A}">
                    <a16:rowId xmlns:a16="http://schemas.microsoft.com/office/drawing/2014/main" val="10001"/>
                  </a:ext>
                </a:extLst>
              </a:tr>
            </a:tbl>
          </a:graphicData>
        </a:graphic>
      </p:graphicFrame>
      <p:cxnSp>
        <p:nvCxnSpPr>
          <p:cNvPr id="24" name="Straight Connector 23"/>
          <p:cNvCxnSpPr/>
          <p:nvPr/>
        </p:nvCxnSpPr>
        <p:spPr>
          <a:xfrm>
            <a:off x="44624" y="7488263"/>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22701" y="7452320"/>
            <a:ext cx="6835299" cy="1754326"/>
          </a:xfrm>
          <a:prstGeom prst="rect">
            <a:avLst/>
          </a:prstGeom>
          <a:noFill/>
        </p:spPr>
        <p:txBody>
          <a:bodyPr wrap="square" rtlCol="0">
            <a:spAutoFit/>
          </a:bodyPr>
          <a:lstStyle/>
          <a:p>
            <a:r>
              <a:rPr lang="en-GB" sz="1200" dirty="0">
                <a:latin typeface="Candy Round BTN" panose="020F0604020102040306" pitchFamily="34" charset="0"/>
              </a:rPr>
              <a:t>                      </a:t>
            </a:r>
            <a:r>
              <a:rPr lang="en-GB" sz="1200" b="1" u="sng" dirty="0">
                <a:latin typeface="Candy Round BTN" panose="020F0604020102040306" pitchFamily="34" charset="0"/>
              </a:rPr>
              <a:t> Describe the key strengths and the key weaknesses of the new constitution.</a:t>
            </a:r>
            <a:br>
              <a:rPr lang="en-GB" sz="1200" b="1" u="sng" dirty="0">
                <a:latin typeface="Candy Round BTN" panose="020F0604020102040306" pitchFamily="34" charset="0"/>
              </a:rPr>
            </a:br>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b="1" u="sng" dirty="0">
              <a:latin typeface="Candy Round BTN" panose="020F0604020102040306" pitchFamily="34" charset="0"/>
            </a:endParaRPr>
          </a:p>
        </p:txBody>
      </p:sp>
      <p:pic>
        <p:nvPicPr>
          <p:cNvPr id="26" name="Picture 25"/>
          <p:cNvPicPr>
            <a:picLocks noChangeAspect="1"/>
          </p:cNvPicPr>
          <p:nvPr/>
        </p:nvPicPr>
        <p:blipFill>
          <a:blip r:embed="rId2"/>
          <a:stretch>
            <a:fillRect/>
          </a:stretch>
        </p:blipFill>
        <p:spPr>
          <a:xfrm>
            <a:off x="44624" y="7548565"/>
            <a:ext cx="452503" cy="551827"/>
          </a:xfrm>
          <a:prstGeom prst="rect">
            <a:avLst/>
          </a:prstGeom>
        </p:spPr>
      </p:pic>
      <p:sp>
        <p:nvSpPr>
          <p:cNvPr id="6" name="Slide Number Placeholder 5">
            <a:extLst>
              <a:ext uri="{FF2B5EF4-FFF2-40B4-BE49-F238E27FC236}">
                <a16:creationId xmlns:a16="http://schemas.microsoft.com/office/drawing/2014/main" id="{7C9450F6-FE8F-4CCB-8BA8-4ECF15F17C41}"/>
              </a:ext>
            </a:extLst>
          </p:cNvPr>
          <p:cNvSpPr>
            <a:spLocks noGrp="1"/>
          </p:cNvSpPr>
          <p:nvPr>
            <p:ph type="sldNum" sz="quarter" idx="12"/>
          </p:nvPr>
        </p:nvSpPr>
        <p:spPr/>
        <p:txBody>
          <a:bodyPr/>
          <a:lstStyle/>
          <a:p>
            <a:fld id="{5819A377-BB9A-4097-BC5F-23F0FB64397F}" type="slidenum">
              <a:rPr lang="en-GB" smtClean="0"/>
              <a:t>5</a:t>
            </a:fld>
            <a:endParaRPr lang="en-GB"/>
          </a:p>
        </p:txBody>
      </p:sp>
    </p:spTree>
    <p:extLst>
      <p:ext uri="{BB962C8B-B14F-4D97-AF65-F5344CB8AC3E}">
        <p14:creationId xmlns:p14="http://schemas.microsoft.com/office/powerpoint/2010/main" val="2454206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4F89C6-7237-4D5A-9CF2-BBD46BBCC0BD}"/>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Arrow: Right 9">
            <a:extLst>
              <a:ext uri="{FF2B5EF4-FFF2-40B4-BE49-F238E27FC236}">
                <a16:creationId xmlns:a16="http://schemas.microsoft.com/office/drawing/2014/main" id="{0BDAA16E-F159-454F-B0AB-7C5F3F3D98E8}"/>
              </a:ext>
            </a:extLst>
          </p:cNvPr>
          <p:cNvSpPr/>
          <p:nvPr/>
        </p:nvSpPr>
        <p:spPr>
          <a:xfrm rot="10800000">
            <a:off x="4617132" y="6156176"/>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1" name="Arrow: Right 10">
            <a:extLst>
              <a:ext uri="{FF2B5EF4-FFF2-40B4-BE49-F238E27FC236}">
                <a16:creationId xmlns:a16="http://schemas.microsoft.com/office/drawing/2014/main" id="{74044FAA-5A61-4029-BAF6-F7027BE1807E}"/>
              </a:ext>
            </a:extLst>
          </p:cNvPr>
          <p:cNvSpPr/>
          <p:nvPr/>
        </p:nvSpPr>
        <p:spPr>
          <a:xfrm rot="10800000">
            <a:off x="4612483" y="329379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12" name="Arrow: Right 11">
            <a:extLst>
              <a:ext uri="{FF2B5EF4-FFF2-40B4-BE49-F238E27FC236}">
                <a16:creationId xmlns:a16="http://schemas.microsoft.com/office/drawing/2014/main" id="{9F2EBF62-DBB5-41EB-BDE2-5CD8336C9FB3}"/>
              </a:ext>
            </a:extLst>
          </p:cNvPr>
          <p:cNvSpPr/>
          <p:nvPr/>
        </p:nvSpPr>
        <p:spPr>
          <a:xfrm rot="10800000">
            <a:off x="4509120" y="395536"/>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2" name="Rectangle 1">
            <a:extLst>
              <a:ext uri="{FF2B5EF4-FFF2-40B4-BE49-F238E27FC236}">
                <a16:creationId xmlns:a16="http://schemas.microsoft.com/office/drawing/2014/main" id="{DC9DFA73-80E7-4F95-9819-2EFD722EABD9}"/>
              </a:ext>
            </a:extLst>
          </p:cNvPr>
          <p:cNvSpPr/>
          <p:nvPr/>
        </p:nvSpPr>
        <p:spPr>
          <a:xfrm>
            <a:off x="4663025" y="212611"/>
            <a:ext cx="1934327" cy="830997"/>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Remember, historians’ interpretations offer their views for you to challenge.</a:t>
            </a:r>
          </a:p>
        </p:txBody>
      </p:sp>
      <p:sp>
        <p:nvSpPr>
          <p:cNvPr id="3" name="Rectangle 2">
            <a:extLst>
              <a:ext uri="{FF2B5EF4-FFF2-40B4-BE49-F238E27FC236}">
                <a16:creationId xmlns:a16="http://schemas.microsoft.com/office/drawing/2014/main" id="{8E86F7AD-18E1-4500-B77E-4AC8695442A2}"/>
              </a:ext>
            </a:extLst>
          </p:cNvPr>
          <p:cNvSpPr/>
          <p:nvPr/>
        </p:nvSpPr>
        <p:spPr>
          <a:xfrm>
            <a:off x="4704864" y="2869334"/>
            <a:ext cx="2153136"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Make sure you refer to both the interpretations to back up your answer.</a:t>
            </a:r>
          </a:p>
        </p:txBody>
      </p:sp>
      <p:sp>
        <p:nvSpPr>
          <p:cNvPr id="13" name="Rectangle 12">
            <a:extLst>
              <a:ext uri="{FF2B5EF4-FFF2-40B4-BE49-F238E27FC236}">
                <a16:creationId xmlns:a16="http://schemas.microsoft.com/office/drawing/2014/main" id="{20517475-7A6B-4F48-870B-DC8309D8E849}"/>
              </a:ext>
            </a:extLst>
          </p:cNvPr>
          <p:cNvSpPr/>
          <p:nvPr/>
        </p:nvSpPr>
        <p:spPr>
          <a:xfrm>
            <a:off x="4882852" y="5940152"/>
            <a:ext cx="1570484" cy="1200329"/>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Include a number of reasons for your opinion to build an argument throughout</a:t>
            </a:r>
          </a:p>
        </p:txBody>
      </p:sp>
      <p:sp>
        <p:nvSpPr>
          <p:cNvPr id="14" name="Slide Number Placeholder 13">
            <a:extLst>
              <a:ext uri="{FF2B5EF4-FFF2-40B4-BE49-F238E27FC236}">
                <a16:creationId xmlns:a16="http://schemas.microsoft.com/office/drawing/2014/main" id="{BC87F903-15F5-43E9-955D-699A96E578FF}"/>
              </a:ext>
            </a:extLst>
          </p:cNvPr>
          <p:cNvSpPr>
            <a:spLocks noGrp="1"/>
          </p:cNvSpPr>
          <p:nvPr>
            <p:ph type="sldNum" sz="quarter" idx="12"/>
          </p:nvPr>
        </p:nvSpPr>
        <p:spPr/>
        <p:txBody>
          <a:bodyPr/>
          <a:lstStyle/>
          <a:p>
            <a:fld id="{5819A377-BB9A-4097-BC5F-23F0FB64397F}" type="slidenum">
              <a:rPr lang="en-GB" smtClean="0"/>
              <a:t>50</a:t>
            </a:fld>
            <a:endParaRPr lang="en-GB"/>
          </a:p>
        </p:txBody>
      </p:sp>
    </p:spTree>
    <p:extLst>
      <p:ext uri="{BB962C8B-B14F-4D97-AF65-F5344CB8AC3E}">
        <p14:creationId xmlns:p14="http://schemas.microsoft.com/office/powerpoint/2010/main" val="4046896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4F89C6-7237-4D5A-9CF2-BBD46BBCC0BD}"/>
              </a:ext>
            </a:extLst>
          </p:cNvPr>
          <p:cNvSpPr>
            <a:spLocks noGrp="1"/>
          </p:cNvSpPr>
          <p:nvPr>
            <p:ph idx="1"/>
          </p:nvPr>
        </p:nvSpPr>
        <p:spPr>
          <a:xfrm>
            <a:off x="332656" y="251520"/>
            <a:ext cx="6336704"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 name="Slide Number Placeholder 4">
            <a:extLst>
              <a:ext uri="{FF2B5EF4-FFF2-40B4-BE49-F238E27FC236}">
                <a16:creationId xmlns:a16="http://schemas.microsoft.com/office/drawing/2014/main" id="{68966B48-B227-4078-9A40-ADEC40FAB8B8}"/>
              </a:ext>
            </a:extLst>
          </p:cNvPr>
          <p:cNvSpPr>
            <a:spLocks noGrp="1"/>
          </p:cNvSpPr>
          <p:nvPr>
            <p:ph type="sldNum" sz="quarter" idx="12"/>
          </p:nvPr>
        </p:nvSpPr>
        <p:spPr/>
        <p:txBody>
          <a:bodyPr/>
          <a:lstStyle/>
          <a:p>
            <a:fld id="{5819A377-BB9A-4097-BC5F-23F0FB64397F}" type="slidenum">
              <a:rPr lang="en-GB" smtClean="0"/>
              <a:t>51</a:t>
            </a:fld>
            <a:endParaRPr lang="en-GB"/>
          </a:p>
        </p:txBody>
      </p:sp>
    </p:spTree>
    <p:extLst>
      <p:ext uri="{BB962C8B-B14F-4D97-AF65-F5344CB8AC3E}">
        <p14:creationId xmlns:p14="http://schemas.microsoft.com/office/powerpoint/2010/main" val="1005403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54F89C6-7237-4D5A-9CF2-BBD46BBCC0BD}"/>
              </a:ext>
            </a:extLst>
          </p:cNvPr>
          <p:cNvSpPr>
            <a:spLocks noGrp="1"/>
          </p:cNvSpPr>
          <p:nvPr>
            <p:ph idx="1"/>
          </p:nvPr>
        </p:nvSpPr>
        <p:spPr>
          <a:xfrm>
            <a:off x="260648" y="251520"/>
            <a:ext cx="4392488" cy="8496944"/>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GB" sz="1200" u="sng"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1" name="Arrow: Right 10">
            <a:extLst>
              <a:ext uri="{FF2B5EF4-FFF2-40B4-BE49-F238E27FC236}">
                <a16:creationId xmlns:a16="http://schemas.microsoft.com/office/drawing/2014/main" id="{74044FAA-5A61-4029-BAF6-F7027BE1807E}"/>
              </a:ext>
            </a:extLst>
          </p:cNvPr>
          <p:cNvSpPr/>
          <p:nvPr/>
        </p:nvSpPr>
        <p:spPr>
          <a:xfrm rot="10800000">
            <a:off x="4612483" y="3293793"/>
            <a:ext cx="349397" cy="1990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dirty="0"/>
          </a:p>
        </p:txBody>
      </p:sp>
      <p:sp>
        <p:nvSpPr>
          <p:cNvPr id="5" name="Rectangle 4">
            <a:extLst>
              <a:ext uri="{FF2B5EF4-FFF2-40B4-BE49-F238E27FC236}">
                <a16:creationId xmlns:a16="http://schemas.microsoft.com/office/drawing/2014/main" id="{4E6F080F-A8AA-49E2-8FE1-60D46010C066}"/>
              </a:ext>
            </a:extLst>
          </p:cNvPr>
          <p:cNvSpPr/>
          <p:nvPr/>
        </p:nvSpPr>
        <p:spPr>
          <a:xfrm>
            <a:off x="4778093" y="3061573"/>
            <a:ext cx="1819259" cy="646331"/>
          </a:xfrm>
          <a:prstGeom prst="rect">
            <a:avLst/>
          </a:prstGeom>
        </p:spPr>
        <p:txBody>
          <a:bodyPr wrap="square">
            <a:spAutoFit/>
          </a:bodyPr>
          <a:lstStyle/>
          <a:p>
            <a:pPr marL="257175">
              <a:spcAft>
                <a:spcPts val="1000"/>
              </a:spcAft>
            </a:pPr>
            <a:r>
              <a:rPr lang="en-GB" sz="1200" dirty="0">
                <a:latin typeface="Calibri" panose="020F0502020204030204" pitchFamily="34" charset="0"/>
                <a:ea typeface="Calibri" panose="020F0502020204030204" pitchFamily="34" charset="0"/>
                <a:cs typeface="Times New Roman" panose="02020603050405020304" pitchFamily="18" charset="0"/>
              </a:rPr>
              <a:t>Include a brief conclusion to sum up your argument</a:t>
            </a:r>
          </a:p>
        </p:txBody>
      </p:sp>
      <p:sp>
        <p:nvSpPr>
          <p:cNvPr id="6" name="Slide Number Placeholder 5">
            <a:extLst>
              <a:ext uri="{FF2B5EF4-FFF2-40B4-BE49-F238E27FC236}">
                <a16:creationId xmlns:a16="http://schemas.microsoft.com/office/drawing/2014/main" id="{CACB5DD5-0401-4FD1-8159-3BADD6EFF183}"/>
              </a:ext>
            </a:extLst>
          </p:cNvPr>
          <p:cNvSpPr>
            <a:spLocks noGrp="1"/>
          </p:cNvSpPr>
          <p:nvPr>
            <p:ph type="sldNum" sz="quarter" idx="12"/>
          </p:nvPr>
        </p:nvSpPr>
        <p:spPr/>
        <p:txBody>
          <a:bodyPr/>
          <a:lstStyle/>
          <a:p>
            <a:fld id="{5819A377-BB9A-4097-BC5F-23F0FB64397F}" type="slidenum">
              <a:rPr lang="en-GB" smtClean="0"/>
              <a:t>52</a:t>
            </a:fld>
            <a:endParaRPr lang="en-GB"/>
          </a:p>
        </p:txBody>
      </p:sp>
    </p:spTree>
    <p:extLst>
      <p:ext uri="{BB962C8B-B14F-4D97-AF65-F5344CB8AC3E}">
        <p14:creationId xmlns:p14="http://schemas.microsoft.com/office/powerpoint/2010/main" val="3019089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6752" y="-24815"/>
            <a:ext cx="4100033" cy="400110"/>
          </a:xfrm>
          <a:prstGeom prst="rect">
            <a:avLst/>
          </a:prstGeom>
          <a:noFill/>
        </p:spPr>
        <p:txBody>
          <a:bodyPr wrap="none" rtlCol="0">
            <a:spAutoFit/>
          </a:bodyPr>
          <a:lstStyle/>
          <a:p>
            <a:r>
              <a:rPr lang="en-GB" sz="2000" b="1" u="sng" dirty="0">
                <a:latin typeface="Candy Round BTN" panose="020F0604020102040306" pitchFamily="34" charset="0"/>
              </a:rPr>
              <a:t>Why was the Weimar Republic so unpopular?</a:t>
            </a:r>
          </a:p>
        </p:txBody>
      </p:sp>
      <p:sp>
        <p:nvSpPr>
          <p:cNvPr id="5" name="TextBox 4"/>
          <p:cNvSpPr txBox="1"/>
          <p:nvPr/>
        </p:nvSpPr>
        <p:spPr>
          <a:xfrm>
            <a:off x="0" y="299428"/>
            <a:ext cx="6858000" cy="600164"/>
          </a:xfrm>
          <a:prstGeom prst="rect">
            <a:avLst/>
          </a:prstGeom>
          <a:noFill/>
        </p:spPr>
        <p:txBody>
          <a:bodyPr wrap="square" rtlCol="0">
            <a:spAutoFit/>
          </a:bodyPr>
          <a:lstStyle/>
          <a:p>
            <a:r>
              <a:rPr lang="en-GB" sz="1100" dirty="0">
                <a:latin typeface="Candy Round BTN" panose="020F0604020102040306" pitchFamily="34" charset="0"/>
              </a:rPr>
              <a:t>The Treaty of Versailles damaged Germany’s economy making the Weimar Republic weak from the start. People blamed the leaders of the new German republic for signing it. They were labelled the ‘November Criminals’ because they surrendered in November 1918 and were seen as traitors to their country. </a:t>
            </a:r>
          </a:p>
        </p:txBody>
      </p:sp>
      <p:pic>
        <p:nvPicPr>
          <p:cNvPr id="1026" name="Picture 2" descr="Image result for treaty of versailles opposition protest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32" y="899592"/>
            <a:ext cx="2448272" cy="13078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08920" y="839114"/>
            <a:ext cx="4149080" cy="769441"/>
          </a:xfrm>
          <a:prstGeom prst="rect">
            <a:avLst/>
          </a:prstGeom>
          <a:noFill/>
        </p:spPr>
        <p:txBody>
          <a:bodyPr wrap="square" rtlCol="0">
            <a:spAutoFit/>
          </a:bodyPr>
          <a:lstStyle/>
          <a:p>
            <a:r>
              <a:rPr lang="en-GB" sz="1100" b="1" u="sng" dirty="0">
                <a:latin typeface="Candy Round BTN" panose="020F0604020102040306" pitchFamily="34" charset="0"/>
              </a:rPr>
              <a:t>The treaty and reparations</a:t>
            </a:r>
          </a:p>
          <a:p>
            <a:r>
              <a:rPr lang="en-GB" sz="1100" dirty="0">
                <a:latin typeface="Candy Round BTN" panose="020F0604020102040306" pitchFamily="34" charset="0"/>
              </a:rPr>
              <a:t>As the war guilt clause made Germany accept the blame for the war, the Allies said they were entitled to reparations (compensation). £6.6 billion was to be paid in yearly instalments to the Allied to repair damage in their countries </a:t>
            </a:r>
          </a:p>
        </p:txBody>
      </p:sp>
      <p:sp>
        <p:nvSpPr>
          <p:cNvPr id="7" name="TextBox 6"/>
          <p:cNvSpPr txBox="1"/>
          <p:nvPr/>
        </p:nvSpPr>
        <p:spPr>
          <a:xfrm>
            <a:off x="2708919" y="1598763"/>
            <a:ext cx="3947397" cy="127727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u="sng" dirty="0">
                <a:latin typeface="Candy Round BTN" panose="020F0604020102040306" pitchFamily="34" charset="0"/>
              </a:rPr>
              <a:t>The Treaty and Military forces</a:t>
            </a:r>
          </a:p>
          <a:p>
            <a:pPr marL="285750" indent="-285750">
              <a:buFont typeface="Arial" panose="020B0604020202020204" pitchFamily="34" charset="0"/>
              <a:buChar char="•"/>
            </a:pPr>
            <a:r>
              <a:rPr lang="en-GB" sz="1100" dirty="0">
                <a:latin typeface="Candy Round BTN" panose="020F0604020102040306" pitchFamily="34" charset="0"/>
              </a:rPr>
              <a:t>Army limited to 100,000</a:t>
            </a:r>
          </a:p>
          <a:p>
            <a:pPr marL="285750" indent="-285750">
              <a:buFont typeface="Arial" panose="020B0604020202020204" pitchFamily="34" charset="0"/>
              <a:buChar char="•"/>
            </a:pPr>
            <a:r>
              <a:rPr lang="en-GB" sz="1100" dirty="0">
                <a:latin typeface="Candy Round BTN" panose="020F0604020102040306" pitchFamily="34" charset="0"/>
              </a:rPr>
              <a:t>Navy limited to six battleships, six cruisers, 12 destroyers and 12 torpedo boats (and no submarines) </a:t>
            </a:r>
          </a:p>
          <a:p>
            <a:pPr marL="285750" indent="-285750">
              <a:buFont typeface="Arial" panose="020B0604020202020204" pitchFamily="34" charset="0"/>
              <a:buChar char="•"/>
            </a:pPr>
            <a:r>
              <a:rPr lang="en-GB" sz="1100" dirty="0">
                <a:latin typeface="Candy Round BTN" panose="020F0604020102040306" pitchFamily="34" charset="0"/>
              </a:rPr>
              <a:t>All planes were destroyed and no air force was allowed</a:t>
            </a:r>
          </a:p>
          <a:p>
            <a:pPr marL="285750" indent="-285750">
              <a:buFont typeface="Arial" panose="020B0604020202020204" pitchFamily="34" charset="0"/>
              <a:buChar char="•"/>
            </a:pPr>
            <a:r>
              <a:rPr lang="en-GB" sz="1100" dirty="0">
                <a:latin typeface="Candy Round BTN" panose="020F0604020102040306" pitchFamily="34" charset="0"/>
              </a:rPr>
              <a:t>No military was allowed in the land bordering France (the Rhineland) </a:t>
            </a:r>
          </a:p>
        </p:txBody>
      </p:sp>
      <p:sp>
        <p:nvSpPr>
          <p:cNvPr id="8" name="Rectangle 7"/>
          <p:cNvSpPr/>
          <p:nvPr/>
        </p:nvSpPr>
        <p:spPr>
          <a:xfrm>
            <a:off x="116632" y="2152761"/>
            <a:ext cx="2592286" cy="11567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dirty="0">
                <a:latin typeface="Candy Round BTN" panose="020F0604020102040306" pitchFamily="34" charset="0"/>
              </a:rPr>
              <a:t>Article 231 of the Treaty of Versailles said that Germany was guilty of starting the war. Ordinary German people hated this blame and felt very resentful because of it. They believed they fought the war in self – defence and that other countries were to blame. </a:t>
            </a:r>
          </a:p>
        </p:txBody>
      </p:sp>
      <p:cxnSp>
        <p:nvCxnSpPr>
          <p:cNvPr id="24" name="Straight Connector 23"/>
          <p:cNvCxnSpPr/>
          <p:nvPr/>
        </p:nvCxnSpPr>
        <p:spPr>
          <a:xfrm>
            <a:off x="1573698" y="4382411"/>
            <a:ext cx="631166" cy="185949"/>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8271" y="3369865"/>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30" name="Straight Connector 29"/>
          <p:cNvCxnSpPr>
            <a:endCxn id="20" idx="1"/>
          </p:cNvCxnSpPr>
          <p:nvPr/>
        </p:nvCxnSpPr>
        <p:spPr>
          <a:xfrm flipV="1">
            <a:off x="3938058" y="4155843"/>
            <a:ext cx="665484" cy="19169"/>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1196752" y="4838788"/>
            <a:ext cx="899478" cy="215444"/>
          </a:xfrm>
          <a:prstGeom prst="line">
            <a:avLst/>
          </a:prstGeom>
        </p:spPr>
        <p:style>
          <a:lnRef idx="1">
            <a:schemeClr val="dk1"/>
          </a:lnRef>
          <a:fillRef idx="0">
            <a:schemeClr val="dk1"/>
          </a:fillRef>
          <a:effectRef idx="0">
            <a:schemeClr val="dk1"/>
          </a:effectRef>
          <a:fontRef idx="minor">
            <a:schemeClr val="tx1"/>
          </a:fontRef>
        </p:style>
      </p:cxnSp>
      <p:cxnSp>
        <p:nvCxnSpPr>
          <p:cNvPr id="1024" name="Straight Connector 1023"/>
          <p:cNvCxnSpPr>
            <a:endCxn id="21" idx="1"/>
          </p:cNvCxnSpPr>
          <p:nvPr/>
        </p:nvCxnSpPr>
        <p:spPr>
          <a:xfrm>
            <a:off x="3938058" y="4529853"/>
            <a:ext cx="668243" cy="215444"/>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3938058" y="3683194"/>
            <a:ext cx="643070" cy="78906"/>
          </a:xfrm>
          <a:prstGeom prst="line">
            <a:avLst/>
          </a:prstGeom>
        </p:spPr>
        <p:style>
          <a:lnRef idx="1">
            <a:schemeClr val="dk1"/>
          </a:lnRef>
          <a:fillRef idx="0">
            <a:schemeClr val="dk1"/>
          </a:fillRef>
          <a:effectRef idx="0">
            <a:schemeClr val="dk1"/>
          </a:effectRef>
          <a:fontRef idx="minor">
            <a:schemeClr val="tx1"/>
          </a:fontRef>
        </p:style>
      </p:cxnSp>
      <p:cxnSp>
        <p:nvCxnSpPr>
          <p:cNvPr id="1027" name="Straight Connector 1026"/>
          <p:cNvCxnSpPr/>
          <p:nvPr/>
        </p:nvCxnSpPr>
        <p:spPr>
          <a:xfrm flipH="1" flipV="1">
            <a:off x="3938058" y="4838788"/>
            <a:ext cx="665484" cy="24321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576457" y="3799639"/>
            <a:ext cx="988447" cy="268305"/>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0" y="3369865"/>
            <a:ext cx="1576457" cy="276999"/>
          </a:xfrm>
          <a:prstGeom prst="rect">
            <a:avLst/>
          </a:prstGeom>
          <a:noFill/>
        </p:spPr>
        <p:txBody>
          <a:bodyPr wrap="none" rtlCol="0">
            <a:spAutoFit/>
          </a:bodyPr>
          <a:lstStyle/>
          <a:p>
            <a:r>
              <a:rPr lang="en-GB" sz="1200" b="1" u="sng" dirty="0">
                <a:latin typeface="Candy Round BTN" panose="020F0604020102040306" pitchFamily="34" charset="0"/>
              </a:rPr>
              <a:t>The treaty and land losses</a:t>
            </a:r>
          </a:p>
        </p:txBody>
      </p:sp>
      <p:pic>
        <p:nvPicPr>
          <p:cNvPr id="1028" name="Picture 4" descr="Image result for germany map treaty of versaille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8636" y="3558705"/>
            <a:ext cx="2262727" cy="17892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507" y="3616470"/>
            <a:ext cx="2050016" cy="430887"/>
          </a:xfrm>
          <a:prstGeom prst="rect">
            <a:avLst/>
          </a:prstGeom>
          <a:noFill/>
        </p:spPr>
        <p:txBody>
          <a:bodyPr wrap="square" rtlCol="0">
            <a:spAutoFit/>
          </a:bodyPr>
          <a:lstStyle/>
          <a:p>
            <a:r>
              <a:rPr lang="en-GB" sz="1100" dirty="0">
                <a:latin typeface="Candy Round BTN" panose="020F0604020102040306" pitchFamily="34" charset="0"/>
              </a:rPr>
              <a:t>Northern Schleswig voted to become part of Denmark </a:t>
            </a:r>
          </a:p>
        </p:txBody>
      </p:sp>
      <p:sp>
        <p:nvSpPr>
          <p:cNvPr id="17" name="TextBox 16"/>
          <p:cNvSpPr txBox="1"/>
          <p:nvPr/>
        </p:nvSpPr>
        <p:spPr>
          <a:xfrm>
            <a:off x="46214" y="4175012"/>
            <a:ext cx="2050016" cy="430887"/>
          </a:xfrm>
          <a:prstGeom prst="rect">
            <a:avLst/>
          </a:prstGeom>
          <a:noFill/>
        </p:spPr>
        <p:txBody>
          <a:bodyPr wrap="square" rtlCol="0">
            <a:spAutoFit/>
          </a:bodyPr>
          <a:lstStyle/>
          <a:p>
            <a:r>
              <a:rPr lang="en-GB" sz="1100" dirty="0" err="1">
                <a:latin typeface="Candy Round BTN" panose="020F0604020102040306" pitchFamily="34" charset="0"/>
              </a:rPr>
              <a:t>Eupen</a:t>
            </a:r>
            <a:r>
              <a:rPr lang="en-GB" sz="1100" dirty="0">
                <a:latin typeface="Candy Round BTN" panose="020F0604020102040306" pitchFamily="34" charset="0"/>
              </a:rPr>
              <a:t> and </a:t>
            </a:r>
            <a:r>
              <a:rPr lang="en-GB" sz="1100" dirty="0" err="1">
                <a:latin typeface="Candy Round BTN" panose="020F0604020102040306" pitchFamily="34" charset="0"/>
              </a:rPr>
              <a:t>Malmedy</a:t>
            </a:r>
            <a:r>
              <a:rPr lang="en-GB" sz="1100" dirty="0">
                <a:latin typeface="Candy Round BTN" panose="020F0604020102040306" pitchFamily="34" charset="0"/>
              </a:rPr>
              <a:t> were lost to Belgium</a:t>
            </a:r>
          </a:p>
        </p:txBody>
      </p:sp>
      <p:sp>
        <p:nvSpPr>
          <p:cNvPr id="18" name="TextBox 17"/>
          <p:cNvSpPr txBox="1"/>
          <p:nvPr/>
        </p:nvSpPr>
        <p:spPr>
          <a:xfrm>
            <a:off x="20664" y="4623345"/>
            <a:ext cx="2050016" cy="430887"/>
          </a:xfrm>
          <a:prstGeom prst="rect">
            <a:avLst/>
          </a:prstGeom>
          <a:noFill/>
        </p:spPr>
        <p:txBody>
          <a:bodyPr wrap="square" rtlCol="0">
            <a:spAutoFit/>
          </a:bodyPr>
          <a:lstStyle/>
          <a:p>
            <a:r>
              <a:rPr lang="en-GB" sz="1100" dirty="0">
                <a:latin typeface="Candy Round BTN" panose="020F0604020102040306" pitchFamily="34" charset="0"/>
              </a:rPr>
              <a:t>Alsace and Lorraine were lost to France </a:t>
            </a:r>
          </a:p>
        </p:txBody>
      </p:sp>
      <p:sp>
        <p:nvSpPr>
          <p:cNvPr id="19" name="TextBox 18"/>
          <p:cNvSpPr txBox="1"/>
          <p:nvPr/>
        </p:nvSpPr>
        <p:spPr>
          <a:xfrm>
            <a:off x="4563599" y="3586748"/>
            <a:ext cx="2050016" cy="261610"/>
          </a:xfrm>
          <a:prstGeom prst="rect">
            <a:avLst/>
          </a:prstGeom>
          <a:noFill/>
        </p:spPr>
        <p:txBody>
          <a:bodyPr wrap="square" rtlCol="0">
            <a:spAutoFit/>
          </a:bodyPr>
          <a:lstStyle/>
          <a:p>
            <a:r>
              <a:rPr lang="en-GB" sz="1100" dirty="0">
                <a:latin typeface="Candy Round BTN" panose="020F0604020102040306" pitchFamily="34" charset="0"/>
              </a:rPr>
              <a:t>Memel was taken by Lithuania in 1923. </a:t>
            </a:r>
          </a:p>
        </p:txBody>
      </p:sp>
      <p:sp>
        <p:nvSpPr>
          <p:cNvPr id="20" name="TextBox 19"/>
          <p:cNvSpPr txBox="1"/>
          <p:nvPr/>
        </p:nvSpPr>
        <p:spPr>
          <a:xfrm>
            <a:off x="4603542" y="3940399"/>
            <a:ext cx="2229934" cy="430887"/>
          </a:xfrm>
          <a:prstGeom prst="rect">
            <a:avLst/>
          </a:prstGeom>
          <a:noFill/>
        </p:spPr>
        <p:txBody>
          <a:bodyPr wrap="square" rtlCol="0">
            <a:spAutoFit/>
          </a:bodyPr>
          <a:lstStyle/>
          <a:p>
            <a:r>
              <a:rPr lang="en-GB" sz="1100" dirty="0">
                <a:latin typeface="Candy Round BTN" panose="020F0604020102040306" pitchFamily="34" charset="0"/>
              </a:rPr>
              <a:t>Polish corridor (Posen and West Prussia) was lost to Poland </a:t>
            </a:r>
          </a:p>
        </p:txBody>
      </p:sp>
      <p:sp>
        <p:nvSpPr>
          <p:cNvPr id="21" name="TextBox 20"/>
          <p:cNvSpPr txBox="1"/>
          <p:nvPr/>
        </p:nvSpPr>
        <p:spPr>
          <a:xfrm>
            <a:off x="4606301" y="4529853"/>
            <a:ext cx="2050016" cy="430887"/>
          </a:xfrm>
          <a:prstGeom prst="rect">
            <a:avLst/>
          </a:prstGeom>
          <a:noFill/>
        </p:spPr>
        <p:txBody>
          <a:bodyPr wrap="square" rtlCol="0">
            <a:spAutoFit/>
          </a:bodyPr>
          <a:lstStyle/>
          <a:p>
            <a:r>
              <a:rPr lang="en-GB" sz="1100" dirty="0">
                <a:latin typeface="Candy Round BTN" panose="020F0604020102040306" pitchFamily="34" charset="0"/>
              </a:rPr>
              <a:t>Upper Silesia voted to become part of Poland </a:t>
            </a:r>
          </a:p>
        </p:txBody>
      </p:sp>
      <p:sp>
        <p:nvSpPr>
          <p:cNvPr id="22" name="TextBox 21"/>
          <p:cNvSpPr txBox="1"/>
          <p:nvPr/>
        </p:nvSpPr>
        <p:spPr>
          <a:xfrm>
            <a:off x="4271776" y="5081998"/>
            <a:ext cx="2561699" cy="261610"/>
          </a:xfrm>
          <a:prstGeom prst="rect">
            <a:avLst/>
          </a:prstGeom>
          <a:noFill/>
        </p:spPr>
        <p:txBody>
          <a:bodyPr wrap="square" rtlCol="0">
            <a:spAutoFit/>
          </a:bodyPr>
          <a:lstStyle/>
          <a:p>
            <a:r>
              <a:rPr lang="en-GB" sz="1100" dirty="0">
                <a:latin typeface="Candy Round BTN" panose="020F0604020102040306" pitchFamily="34" charset="0"/>
              </a:rPr>
              <a:t>Germany also lost 11 of its colonies. </a:t>
            </a:r>
          </a:p>
        </p:txBody>
      </p:sp>
      <p:cxnSp>
        <p:nvCxnSpPr>
          <p:cNvPr id="37" name="Straight Connector 36"/>
          <p:cNvCxnSpPr/>
          <p:nvPr/>
        </p:nvCxnSpPr>
        <p:spPr>
          <a:xfrm>
            <a:off x="35903" y="5408318"/>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029" name="TextBox 1028"/>
          <p:cNvSpPr txBox="1"/>
          <p:nvPr/>
        </p:nvSpPr>
        <p:spPr>
          <a:xfrm>
            <a:off x="0" y="5472426"/>
            <a:ext cx="6833476" cy="646331"/>
          </a:xfrm>
          <a:prstGeom prst="rect">
            <a:avLst/>
          </a:prstGeom>
          <a:noFill/>
        </p:spPr>
        <p:txBody>
          <a:bodyPr wrap="square" rtlCol="0">
            <a:spAutoFit/>
          </a:bodyPr>
          <a:lstStyle/>
          <a:p>
            <a:r>
              <a:rPr lang="en-GB" sz="1200" b="1" u="sng" dirty="0">
                <a:latin typeface="Candy Round BTN" panose="020F0604020102040306" pitchFamily="34" charset="0"/>
              </a:rPr>
              <a:t>The ‘stab in the back’ theory</a:t>
            </a:r>
          </a:p>
          <a:p>
            <a:r>
              <a:rPr lang="en-GB" sz="1200" dirty="0">
                <a:latin typeface="Candy Round BTN" panose="020F0604020102040306" pitchFamily="34" charset="0"/>
              </a:rPr>
              <a:t>German people never believed their army had been defeated in the war. Those who criticised the treaty said that the army had been betrayed by politicians – that they were ‘stabbed in the back’ and forced to surrender. </a:t>
            </a:r>
          </a:p>
        </p:txBody>
      </p:sp>
      <p:pic>
        <p:nvPicPr>
          <p:cNvPr id="1030" name="Picture 10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11" y="6277094"/>
            <a:ext cx="2295144" cy="1559052"/>
          </a:xfrm>
          <a:prstGeom prst="rect">
            <a:avLst/>
          </a:prstGeom>
        </p:spPr>
      </p:pic>
      <p:pic>
        <p:nvPicPr>
          <p:cNvPr id="1031" name="Picture 6" descr="Image result for stab in the back theory">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8809" y="6146800"/>
            <a:ext cx="1905000" cy="2895601"/>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Box 1031"/>
          <p:cNvSpPr txBox="1"/>
          <p:nvPr/>
        </p:nvSpPr>
        <p:spPr>
          <a:xfrm>
            <a:off x="2420888" y="6277094"/>
            <a:ext cx="2016224" cy="1477328"/>
          </a:xfrm>
          <a:prstGeom prst="rect">
            <a:avLst/>
          </a:prstGeom>
          <a:noFill/>
        </p:spPr>
        <p:txBody>
          <a:bodyPr wrap="square" rtlCol="0">
            <a:spAutoFit/>
          </a:bodyPr>
          <a:lstStyle/>
          <a:p>
            <a:r>
              <a:rPr lang="en-GB" i="1" u="sng" dirty="0">
                <a:latin typeface="Candy Round BTN" panose="020F0604020102040306" pitchFamily="34" charset="0"/>
              </a:rPr>
              <a:t>Remember</a:t>
            </a:r>
          </a:p>
          <a:p>
            <a:r>
              <a:rPr lang="en-GB" b="1" u="sng" dirty="0">
                <a:latin typeface="Candy Round BTN" panose="020F0604020102040306" pitchFamily="34" charset="0"/>
              </a:rPr>
              <a:t>L</a:t>
            </a:r>
            <a:r>
              <a:rPr lang="en-GB" dirty="0">
                <a:latin typeface="Candy Round BTN" panose="020F0604020102040306" pitchFamily="34" charset="0"/>
              </a:rPr>
              <a:t>and </a:t>
            </a:r>
            <a:br>
              <a:rPr lang="en-GB" dirty="0">
                <a:latin typeface="Candy Round BTN" panose="020F0604020102040306" pitchFamily="34" charset="0"/>
              </a:rPr>
            </a:br>
            <a:r>
              <a:rPr lang="en-GB" b="1" u="sng" dirty="0">
                <a:latin typeface="Candy Round BTN" panose="020F0604020102040306" pitchFamily="34" charset="0"/>
              </a:rPr>
              <a:t>A</a:t>
            </a:r>
            <a:r>
              <a:rPr lang="en-GB" dirty="0">
                <a:latin typeface="Candy Round BTN" panose="020F0604020102040306" pitchFamily="34" charset="0"/>
              </a:rPr>
              <a:t>rms</a:t>
            </a:r>
          </a:p>
          <a:p>
            <a:r>
              <a:rPr lang="en-GB" b="1" u="sng" dirty="0">
                <a:latin typeface="Candy Round BTN" panose="020F0604020102040306" pitchFamily="34" charset="0"/>
              </a:rPr>
              <a:t>M</a:t>
            </a:r>
            <a:r>
              <a:rPr lang="en-GB" dirty="0">
                <a:latin typeface="Candy Round BTN" panose="020F0604020102040306" pitchFamily="34" charset="0"/>
              </a:rPr>
              <a:t>oney</a:t>
            </a:r>
          </a:p>
          <a:p>
            <a:r>
              <a:rPr lang="en-GB" b="1" u="sng" dirty="0">
                <a:latin typeface="Candy Round BTN" panose="020F0604020102040306" pitchFamily="34" charset="0"/>
              </a:rPr>
              <a:t>B</a:t>
            </a:r>
            <a:r>
              <a:rPr lang="en-GB" dirty="0">
                <a:latin typeface="Candy Round BTN" panose="020F0604020102040306" pitchFamily="34" charset="0"/>
              </a:rPr>
              <a:t>lame </a:t>
            </a:r>
          </a:p>
        </p:txBody>
      </p:sp>
      <p:sp>
        <p:nvSpPr>
          <p:cNvPr id="2" name="Slide Number Placeholder 1">
            <a:extLst>
              <a:ext uri="{FF2B5EF4-FFF2-40B4-BE49-F238E27FC236}">
                <a16:creationId xmlns:a16="http://schemas.microsoft.com/office/drawing/2014/main" id="{349C5CD0-4F05-41E5-8314-E76E9AA6ED24}"/>
              </a:ext>
            </a:extLst>
          </p:cNvPr>
          <p:cNvSpPr>
            <a:spLocks noGrp="1"/>
          </p:cNvSpPr>
          <p:nvPr>
            <p:ph type="sldNum" sz="quarter" idx="12"/>
          </p:nvPr>
        </p:nvSpPr>
        <p:spPr/>
        <p:txBody>
          <a:bodyPr/>
          <a:lstStyle/>
          <a:p>
            <a:fld id="{5819A377-BB9A-4097-BC5F-23F0FB64397F}" type="slidenum">
              <a:rPr lang="en-GB" smtClean="0"/>
              <a:t>6</a:t>
            </a:fld>
            <a:endParaRPr lang="en-GB"/>
          </a:p>
        </p:txBody>
      </p:sp>
    </p:spTree>
    <p:extLst>
      <p:ext uri="{BB962C8B-B14F-4D97-AF65-F5344CB8AC3E}">
        <p14:creationId xmlns:p14="http://schemas.microsoft.com/office/powerpoint/2010/main" val="122639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640" y="0"/>
            <a:ext cx="6526723" cy="338554"/>
          </a:xfrm>
          <a:prstGeom prst="rect">
            <a:avLst/>
          </a:prstGeom>
          <a:noFill/>
        </p:spPr>
        <p:txBody>
          <a:bodyPr wrap="none" rtlCol="0">
            <a:spAutoFit/>
          </a:bodyPr>
          <a:lstStyle/>
          <a:p>
            <a:r>
              <a:rPr lang="en-GB" sz="1600" b="1" u="sng" dirty="0">
                <a:latin typeface="Candy Round BTN" panose="020F0604020102040306" pitchFamily="34" charset="0"/>
              </a:rPr>
              <a:t>What were the threats to the Weimar Republic from the left and the right?</a:t>
            </a:r>
          </a:p>
        </p:txBody>
      </p:sp>
      <p:sp>
        <p:nvSpPr>
          <p:cNvPr id="5" name="TextBox 4"/>
          <p:cNvSpPr txBox="1"/>
          <p:nvPr/>
        </p:nvSpPr>
        <p:spPr>
          <a:xfrm>
            <a:off x="0" y="323528"/>
            <a:ext cx="6833727" cy="461665"/>
          </a:xfrm>
          <a:prstGeom prst="rect">
            <a:avLst/>
          </a:prstGeom>
          <a:noFill/>
        </p:spPr>
        <p:txBody>
          <a:bodyPr wrap="square" rtlCol="0">
            <a:spAutoFit/>
          </a:bodyPr>
          <a:lstStyle/>
          <a:p>
            <a:r>
              <a:rPr lang="en-GB" sz="1200" dirty="0">
                <a:latin typeface="Candy Round BTN" panose="020F0604020102040306" pitchFamily="34" charset="0"/>
              </a:rPr>
              <a:t>The new Weimar Republic government faced opposition from groups inside and outside the Reichstag, and from both the left and right wings. </a:t>
            </a:r>
          </a:p>
        </p:txBody>
      </p:sp>
      <p:sp>
        <p:nvSpPr>
          <p:cNvPr id="6" name="TextBox 5"/>
          <p:cNvSpPr txBox="1"/>
          <p:nvPr/>
        </p:nvSpPr>
        <p:spPr>
          <a:xfrm>
            <a:off x="72008" y="785193"/>
            <a:ext cx="3212976"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u="sng" dirty="0">
                <a:latin typeface="Candy Round BTN" panose="020F0604020102040306" pitchFamily="34" charset="0"/>
              </a:rPr>
              <a:t>The Spartacists </a:t>
            </a:r>
          </a:p>
          <a:p>
            <a:pPr marL="171450" indent="-171450">
              <a:buFont typeface="Arial" panose="020B0604020202020204" pitchFamily="34" charset="0"/>
              <a:buChar char="•"/>
            </a:pPr>
            <a:r>
              <a:rPr lang="en-GB" sz="1100" dirty="0">
                <a:latin typeface="Candy Round BTN" panose="020F0604020102040306" pitchFamily="34" charset="0"/>
              </a:rPr>
              <a:t>Left – wing </a:t>
            </a:r>
          </a:p>
          <a:p>
            <a:pPr marL="171450" indent="-171450">
              <a:buFont typeface="Arial" panose="020B0604020202020204" pitchFamily="34" charset="0"/>
              <a:buChar char="•"/>
            </a:pPr>
            <a:r>
              <a:rPr lang="en-GB" sz="1100" dirty="0">
                <a:latin typeface="Candy Round BTN" panose="020F0604020102040306" pitchFamily="34" charset="0"/>
              </a:rPr>
              <a:t>Came from the independent Socialist Party</a:t>
            </a:r>
          </a:p>
          <a:p>
            <a:pPr marL="171450" indent="-171450">
              <a:buFont typeface="Arial" panose="020B0604020202020204" pitchFamily="34" charset="0"/>
              <a:buChar char="•"/>
            </a:pPr>
            <a:r>
              <a:rPr lang="en-GB" sz="1100" dirty="0">
                <a:latin typeface="Candy Round BTN" panose="020F0604020102040306" pitchFamily="34" charset="0"/>
              </a:rPr>
              <a:t>Had soviet backing</a:t>
            </a:r>
          </a:p>
          <a:p>
            <a:pPr marL="171450" indent="-171450">
              <a:buFont typeface="Arial" panose="020B0604020202020204" pitchFamily="34" charset="0"/>
              <a:buChar char="•"/>
            </a:pPr>
            <a:r>
              <a:rPr lang="en-GB" sz="1100" dirty="0">
                <a:latin typeface="Candy Round BTN" panose="020F0604020102040306" pitchFamily="34" charset="0"/>
              </a:rPr>
              <a:t>Led by </a:t>
            </a:r>
            <a:r>
              <a:rPr lang="en-GB" sz="1100" dirty="0" err="1">
                <a:latin typeface="Candy Round BTN" panose="020F0604020102040306" pitchFamily="34" charset="0"/>
              </a:rPr>
              <a:t>Roas</a:t>
            </a:r>
            <a:r>
              <a:rPr lang="en-GB" sz="1100" dirty="0">
                <a:latin typeface="Candy Round BTN" panose="020F0604020102040306" pitchFamily="34" charset="0"/>
              </a:rPr>
              <a:t> Luxemburg and Karl Liebknecht</a:t>
            </a:r>
          </a:p>
          <a:p>
            <a:pPr marL="171450" indent="-171450">
              <a:buFont typeface="Arial" panose="020B0604020202020204" pitchFamily="34" charset="0"/>
              <a:buChar char="•"/>
            </a:pPr>
            <a:r>
              <a:rPr lang="en-GB" sz="1100" dirty="0">
                <a:latin typeface="Candy Round BTN" panose="020F0604020102040306" pitchFamily="34" charset="0"/>
              </a:rPr>
              <a:t>Based in Berlin </a:t>
            </a:r>
          </a:p>
        </p:txBody>
      </p:sp>
      <p:sp>
        <p:nvSpPr>
          <p:cNvPr id="7" name="TextBox 6"/>
          <p:cNvSpPr txBox="1"/>
          <p:nvPr/>
        </p:nvSpPr>
        <p:spPr>
          <a:xfrm>
            <a:off x="3439175" y="680953"/>
            <a:ext cx="3240360"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u="sng" dirty="0">
                <a:latin typeface="Candy Round BTN" panose="020F0604020102040306" pitchFamily="34" charset="0"/>
              </a:rPr>
              <a:t>The Freikorps</a:t>
            </a:r>
          </a:p>
          <a:p>
            <a:pPr marL="171450" indent="-171450">
              <a:buFont typeface="Arial" panose="020B0604020202020204" pitchFamily="34" charset="0"/>
              <a:buChar char="•"/>
            </a:pPr>
            <a:r>
              <a:rPr lang="en-GB" sz="1100" dirty="0">
                <a:latin typeface="Candy Round BTN" panose="020F0604020102040306" pitchFamily="34" charset="0"/>
              </a:rPr>
              <a:t>Right wing </a:t>
            </a:r>
          </a:p>
          <a:p>
            <a:pPr marL="171450" indent="-171450">
              <a:buFont typeface="Arial" panose="020B0604020202020204" pitchFamily="34" charset="0"/>
              <a:buChar char="•"/>
            </a:pPr>
            <a:r>
              <a:rPr lang="en-GB" sz="1100" dirty="0">
                <a:latin typeface="Candy Round BTN" panose="020F0604020102040306" pitchFamily="34" charset="0"/>
              </a:rPr>
              <a:t>Made up of ex – soldiers who had kept their weapons</a:t>
            </a:r>
          </a:p>
          <a:p>
            <a:pPr marL="171450" indent="-171450">
              <a:buFont typeface="Arial" panose="020B0604020202020204" pitchFamily="34" charset="0"/>
              <a:buChar char="•"/>
            </a:pPr>
            <a:r>
              <a:rPr lang="en-GB" sz="1100" dirty="0">
                <a:latin typeface="Candy Round BTN" panose="020F0604020102040306" pitchFamily="34" charset="0"/>
              </a:rPr>
              <a:t>Had 250000 men in March 1919</a:t>
            </a:r>
          </a:p>
          <a:p>
            <a:pPr marL="171450" indent="-171450">
              <a:buFont typeface="Arial" panose="020B0604020202020204" pitchFamily="34" charset="0"/>
              <a:buChar char="•"/>
            </a:pPr>
            <a:r>
              <a:rPr lang="en-GB" sz="1100" dirty="0">
                <a:latin typeface="Candy Round BTN" panose="020F0604020102040306" pitchFamily="34" charset="0"/>
              </a:rPr>
              <a:t>Organised by regular army </a:t>
            </a:r>
          </a:p>
        </p:txBody>
      </p:sp>
      <p:cxnSp>
        <p:nvCxnSpPr>
          <p:cNvPr id="8" name="Straight Connector 7"/>
          <p:cNvCxnSpPr/>
          <p:nvPr/>
        </p:nvCxnSpPr>
        <p:spPr>
          <a:xfrm flipV="1">
            <a:off x="10175" y="1893189"/>
            <a:ext cx="6847825" cy="86523"/>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72008" y="1979712"/>
            <a:ext cx="3344855" cy="938719"/>
          </a:xfrm>
          <a:prstGeom prst="rect">
            <a:avLst/>
          </a:prstGeom>
          <a:noFill/>
        </p:spPr>
        <p:txBody>
          <a:bodyPr wrap="square" rtlCol="0">
            <a:spAutoFit/>
          </a:bodyPr>
          <a:lstStyle/>
          <a:p>
            <a:r>
              <a:rPr lang="en-GB" sz="1100" b="1" u="sng" dirty="0">
                <a:latin typeface="Candy Round BTN" panose="020F0604020102040306" pitchFamily="34" charset="0"/>
              </a:rPr>
              <a:t>Challenge from the left – the Spartacist revolt</a:t>
            </a:r>
          </a:p>
          <a:p>
            <a:r>
              <a:rPr lang="en-GB" sz="1100" dirty="0">
                <a:latin typeface="Candy Round BTN" panose="020F0604020102040306" pitchFamily="34" charset="0"/>
              </a:rPr>
              <a:t>In January 1919, the Spartacists took over the government’s newspaper and telegraph bureau, and tried to organise a general strike in Berlin, The Weimar government sent Freikorps units to put down the revolt. </a:t>
            </a:r>
          </a:p>
        </p:txBody>
      </p:sp>
      <p:pic>
        <p:nvPicPr>
          <p:cNvPr id="2050" name="Picture 2" descr="Image result for the spartaci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9" y="2918432"/>
            <a:ext cx="1484784" cy="109794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556793" y="3003070"/>
            <a:ext cx="1656183" cy="9286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ndy Round BTN" panose="020F0604020102040306" pitchFamily="34" charset="0"/>
              </a:rPr>
              <a:t>There was street fighting in Berlin for several days before the revolt ended and Spartacist leaders were shot. </a:t>
            </a:r>
          </a:p>
        </p:txBody>
      </p:sp>
      <p:sp>
        <p:nvSpPr>
          <p:cNvPr id="13" name="TextBox 12"/>
          <p:cNvSpPr txBox="1"/>
          <p:nvPr/>
        </p:nvSpPr>
        <p:spPr>
          <a:xfrm>
            <a:off x="3284984" y="1982177"/>
            <a:ext cx="3482741" cy="18697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50" b="1" u="sng" dirty="0">
                <a:latin typeface="Candy Round BTN" panose="020F0604020102040306" pitchFamily="34" charset="0"/>
              </a:rPr>
              <a:t>Challenge from the right – the </a:t>
            </a:r>
            <a:r>
              <a:rPr lang="en-GB" sz="1050" b="1" u="sng" dirty="0" err="1">
                <a:latin typeface="Candy Round BTN" panose="020F0604020102040306" pitchFamily="34" charset="0"/>
              </a:rPr>
              <a:t>Kapp</a:t>
            </a:r>
            <a:r>
              <a:rPr lang="en-GB" sz="1050" b="1" u="sng" dirty="0">
                <a:latin typeface="Candy Round BTN" panose="020F0604020102040306" pitchFamily="34" charset="0"/>
              </a:rPr>
              <a:t> Putsch </a:t>
            </a:r>
          </a:p>
          <a:p>
            <a:r>
              <a:rPr lang="en-GB" sz="1050" dirty="0">
                <a:latin typeface="Candy Round BTN" panose="020F0604020102040306" pitchFamily="34" charset="0"/>
              </a:rPr>
              <a:t>In March 1920, Freikorps troops, fearing unemployment, decided to march on Berlin. Ebert asked the head of the army to resist the Freikorps but he refused. A nationalist politician, Dr Wolfgang </a:t>
            </a:r>
            <a:r>
              <a:rPr lang="en-GB" sz="1050" dirty="0" err="1">
                <a:latin typeface="Candy Round BTN" panose="020F0604020102040306" pitchFamily="34" charset="0"/>
              </a:rPr>
              <a:t>Kapp</a:t>
            </a:r>
            <a:r>
              <a:rPr lang="en-GB" sz="1050" dirty="0">
                <a:latin typeface="Candy Round BTN" panose="020F0604020102040306" pitchFamily="34" charset="0"/>
              </a:rPr>
              <a:t>, was put in charge by the rebels and the Weimar government fled Berlin seeking safety. In order to put down the rebels, or </a:t>
            </a:r>
            <a:r>
              <a:rPr lang="en-GB" sz="1050" dirty="0" err="1">
                <a:latin typeface="Candy Round BTN" panose="020F0604020102040306" pitchFamily="34" charset="0"/>
              </a:rPr>
              <a:t>Kapp</a:t>
            </a:r>
            <a:r>
              <a:rPr lang="en-GB" sz="1050" dirty="0">
                <a:latin typeface="Candy Round BTN" panose="020F0604020102040306" pitchFamily="34" charset="0"/>
              </a:rPr>
              <a:t> Putsch as it became known, the government organised the trade unions to go on strike. This they did and the national strike caused such chaos that </a:t>
            </a:r>
            <a:r>
              <a:rPr lang="en-GB" sz="1050" dirty="0" err="1">
                <a:latin typeface="Candy Round BTN" panose="020F0604020102040306" pitchFamily="34" charset="0"/>
              </a:rPr>
              <a:t>Kapp</a:t>
            </a:r>
            <a:r>
              <a:rPr lang="en-GB" sz="1050" dirty="0">
                <a:latin typeface="Candy Round BTN" panose="020F0604020102040306" pitchFamily="34" charset="0"/>
              </a:rPr>
              <a:t> could not rule Germany and was forced to flee. The Weimar ministers returned. </a:t>
            </a:r>
          </a:p>
        </p:txBody>
      </p:sp>
      <p:cxnSp>
        <p:nvCxnSpPr>
          <p:cNvPr id="15" name="Straight Connector 14"/>
          <p:cNvCxnSpPr/>
          <p:nvPr/>
        </p:nvCxnSpPr>
        <p:spPr>
          <a:xfrm flipV="1">
            <a:off x="-14098" y="3995936"/>
            <a:ext cx="6847825" cy="86523"/>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24509" y="4079346"/>
            <a:ext cx="3212976" cy="276999"/>
          </a:xfrm>
          <a:prstGeom prst="rect">
            <a:avLst/>
          </a:prstGeom>
          <a:noFill/>
        </p:spPr>
        <p:txBody>
          <a:bodyPr wrap="square" rtlCol="0">
            <a:spAutoFit/>
          </a:bodyPr>
          <a:lstStyle/>
          <a:p>
            <a:r>
              <a:rPr lang="en-GB" sz="1200" b="1" u="sng" dirty="0">
                <a:latin typeface="Candy Round BTN" panose="020F0604020102040306" pitchFamily="34" charset="0"/>
              </a:rPr>
              <a:t>Political attacks on the Weimar Republic</a:t>
            </a:r>
          </a:p>
        </p:txBody>
      </p:sp>
      <p:sp>
        <p:nvSpPr>
          <p:cNvPr id="16" name="Rectangle 15"/>
          <p:cNvSpPr/>
          <p:nvPr/>
        </p:nvSpPr>
        <p:spPr>
          <a:xfrm>
            <a:off x="814401" y="4869188"/>
            <a:ext cx="1096833" cy="5381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latin typeface="Candy Round BTN" panose="020F0604020102040306" pitchFamily="34" charset="0"/>
              </a:rPr>
              <a:t>The Weimar Republic</a:t>
            </a:r>
          </a:p>
        </p:txBody>
      </p:sp>
      <p:pic>
        <p:nvPicPr>
          <p:cNvPr id="2052" name="Picture 4" descr="Image result for punch clip art with glov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147" y="4977354"/>
            <a:ext cx="321097" cy="2130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384" y="4869188"/>
            <a:ext cx="720080" cy="600164"/>
          </a:xfrm>
          <a:prstGeom prst="rect">
            <a:avLst/>
          </a:prstGeom>
          <a:noFill/>
        </p:spPr>
        <p:txBody>
          <a:bodyPr wrap="square" rtlCol="0">
            <a:spAutoFit/>
          </a:bodyPr>
          <a:lstStyle/>
          <a:p>
            <a:r>
              <a:rPr lang="en-GB" sz="1100" dirty="0">
                <a:latin typeface="Candy Round BTN" panose="020F0604020102040306" pitchFamily="34" charset="0"/>
              </a:rPr>
              <a:t>The Spartacist revolt</a:t>
            </a:r>
          </a:p>
        </p:txBody>
      </p:sp>
      <p:pic>
        <p:nvPicPr>
          <p:cNvPr id="17" name="Picture 4" descr="Image result for punch clip art with glov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052043">
            <a:off x="653853" y="5379065"/>
            <a:ext cx="321097" cy="21309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6868" y="5524916"/>
            <a:ext cx="947903" cy="769441"/>
          </a:xfrm>
          <a:prstGeom prst="rect">
            <a:avLst/>
          </a:prstGeom>
          <a:noFill/>
        </p:spPr>
        <p:txBody>
          <a:bodyPr wrap="square" rtlCol="0">
            <a:spAutoFit/>
          </a:bodyPr>
          <a:lstStyle/>
          <a:p>
            <a:r>
              <a:rPr lang="en-GB" sz="1100" dirty="0">
                <a:latin typeface="Candy Round BTN" panose="020F0604020102040306" pitchFamily="34" charset="0"/>
              </a:rPr>
              <a:t>Left – wing and right – wing political armies </a:t>
            </a:r>
          </a:p>
        </p:txBody>
      </p:sp>
      <p:pic>
        <p:nvPicPr>
          <p:cNvPr id="19" name="Picture 4" descr="Image result for punch clip art with glov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526765">
            <a:off x="624031" y="4656089"/>
            <a:ext cx="321097" cy="21309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9226" y="4275852"/>
            <a:ext cx="1137526" cy="430887"/>
          </a:xfrm>
          <a:prstGeom prst="rect">
            <a:avLst/>
          </a:prstGeom>
          <a:noFill/>
        </p:spPr>
        <p:txBody>
          <a:bodyPr wrap="square" rtlCol="0">
            <a:spAutoFit/>
          </a:bodyPr>
          <a:lstStyle/>
          <a:p>
            <a:r>
              <a:rPr lang="en-GB" sz="1100" dirty="0">
                <a:latin typeface="Candy Round BTN" panose="020F0604020102040306" pitchFamily="34" charset="0"/>
              </a:rPr>
              <a:t>Left – wing parties in the Reichstag  </a:t>
            </a:r>
          </a:p>
        </p:txBody>
      </p:sp>
      <p:pic>
        <p:nvPicPr>
          <p:cNvPr id="21" name="Picture 4" descr="Image result for punch clip art with glov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082283">
            <a:off x="1226754" y="4625698"/>
            <a:ext cx="321097" cy="21309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1052736" y="4285129"/>
            <a:ext cx="1389232" cy="430887"/>
          </a:xfrm>
          <a:prstGeom prst="rect">
            <a:avLst/>
          </a:prstGeom>
          <a:noFill/>
        </p:spPr>
        <p:txBody>
          <a:bodyPr wrap="square" rtlCol="0">
            <a:spAutoFit/>
          </a:bodyPr>
          <a:lstStyle/>
          <a:p>
            <a:r>
              <a:rPr lang="en-GB" sz="1100" dirty="0">
                <a:latin typeface="Candy Round BTN" panose="020F0604020102040306" pitchFamily="34" charset="0"/>
              </a:rPr>
              <a:t>Right – wing parties in the Reichstag  </a:t>
            </a:r>
          </a:p>
        </p:txBody>
      </p:sp>
      <p:pic>
        <p:nvPicPr>
          <p:cNvPr id="23" name="Picture 4" descr="Image result for punch clip art with glov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4932291">
            <a:off x="1166977" y="5334720"/>
            <a:ext cx="321097" cy="213099"/>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52736" y="5580112"/>
            <a:ext cx="947903" cy="430887"/>
          </a:xfrm>
          <a:prstGeom prst="rect">
            <a:avLst/>
          </a:prstGeom>
          <a:noFill/>
        </p:spPr>
        <p:txBody>
          <a:bodyPr wrap="square" rtlCol="0">
            <a:spAutoFit/>
          </a:bodyPr>
          <a:lstStyle/>
          <a:p>
            <a:r>
              <a:rPr lang="en-GB" sz="1100" dirty="0">
                <a:latin typeface="Candy Round BTN" panose="020F0604020102040306" pitchFamily="34" charset="0"/>
              </a:rPr>
              <a:t>Political assassinations</a:t>
            </a:r>
          </a:p>
        </p:txBody>
      </p:sp>
      <p:pic>
        <p:nvPicPr>
          <p:cNvPr id="25" name="Picture 4" descr="Image result for punch clip art with glov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296742">
            <a:off x="1587037" y="5227796"/>
            <a:ext cx="321097" cy="2130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772816" y="5293241"/>
            <a:ext cx="947903" cy="600164"/>
          </a:xfrm>
          <a:prstGeom prst="rect">
            <a:avLst/>
          </a:prstGeom>
          <a:noFill/>
        </p:spPr>
        <p:txBody>
          <a:bodyPr wrap="square" rtlCol="0">
            <a:spAutoFit/>
          </a:bodyPr>
          <a:lstStyle/>
          <a:p>
            <a:r>
              <a:rPr lang="en-GB" sz="1100" dirty="0">
                <a:latin typeface="Candy Round BTN" panose="020F0604020102040306" pitchFamily="34" charset="0"/>
              </a:rPr>
              <a:t>Right – wing bias in the courts </a:t>
            </a:r>
          </a:p>
        </p:txBody>
      </p:sp>
      <p:pic>
        <p:nvPicPr>
          <p:cNvPr id="27" name="Picture 4" descr="Image result for punch clip art with glov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628800" y="4788024"/>
            <a:ext cx="321097" cy="21309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921449" y="4797599"/>
            <a:ext cx="643456" cy="430887"/>
          </a:xfrm>
          <a:prstGeom prst="rect">
            <a:avLst/>
          </a:prstGeom>
          <a:noFill/>
        </p:spPr>
        <p:txBody>
          <a:bodyPr wrap="square" rtlCol="0">
            <a:spAutoFit/>
          </a:bodyPr>
          <a:lstStyle/>
          <a:p>
            <a:r>
              <a:rPr lang="en-GB" sz="1100" dirty="0">
                <a:latin typeface="Candy Round BTN" panose="020F0604020102040306" pitchFamily="34" charset="0"/>
              </a:rPr>
              <a:t>The </a:t>
            </a:r>
            <a:r>
              <a:rPr lang="en-GB" sz="1100" dirty="0" err="1">
                <a:latin typeface="Candy Round BTN" panose="020F0604020102040306" pitchFamily="34" charset="0"/>
              </a:rPr>
              <a:t>Kapp</a:t>
            </a:r>
            <a:r>
              <a:rPr lang="en-GB" sz="1100" dirty="0">
                <a:latin typeface="Candy Round BTN" panose="020F0604020102040306" pitchFamily="34" charset="0"/>
              </a:rPr>
              <a:t> Putsch </a:t>
            </a:r>
          </a:p>
        </p:txBody>
      </p:sp>
      <p:sp>
        <p:nvSpPr>
          <p:cNvPr id="29" name="TextBox 28"/>
          <p:cNvSpPr txBox="1"/>
          <p:nvPr/>
        </p:nvSpPr>
        <p:spPr>
          <a:xfrm>
            <a:off x="2780928" y="4155048"/>
            <a:ext cx="3744416"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u="sng" dirty="0">
                <a:latin typeface="Candy Round BTN" panose="020F0604020102040306" pitchFamily="34" charset="0"/>
              </a:rPr>
              <a:t>Political Assassinations</a:t>
            </a:r>
          </a:p>
          <a:p>
            <a:pPr marL="171450" indent="-171450">
              <a:buFont typeface="Arial" panose="020B0604020202020204" pitchFamily="34" charset="0"/>
              <a:buChar char="•"/>
            </a:pPr>
            <a:r>
              <a:rPr lang="en-GB" sz="1100" dirty="0">
                <a:latin typeface="Candy Round BTN" panose="020F0604020102040306" pitchFamily="34" charset="0"/>
              </a:rPr>
              <a:t>From 1919 – 1923 politicians in the Weimar Republic were worried about assassinations</a:t>
            </a:r>
          </a:p>
          <a:p>
            <a:pPr marL="171450" indent="-171450">
              <a:buFont typeface="Arial" panose="020B0604020202020204" pitchFamily="34" charset="0"/>
              <a:buChar char="•"/>
            </a:pPr>
            <a:r>
              <a:rPr lang="en-GB" sz="1100" dirty="0">
                <a:latin typeface="Candy Round BTN" panose="020F0604020102040306" pitchFamily="34" charset="0"/>
              </a:rPr>
              <a:t>In the early years of the republic, 376 political assassinations took place</a:t>
            </a:r>
          </a:p>
          <a:p>
            <a:pPr marL="171450" indent="-171450">
              <a:buFont typeface="Arial" panose="020B0604020202020204" pitchFamily="34" charset="0"/>
              <a:buChar char="•"/>
            </a:pPr>
            <a:r>
              <a:rPr lang="en-GB" sz="1100" dirty="0">
                <a:latin typeface="Candy Round BTN" panose="020F0604020102040306" pitchFamily="34" charset="0"/>
              </a:rPr>
              <a:t>Some right – wing extremists used the murders to weaken the new republic</a:t>
            </a:r>
          </a:p>
          <a:p>
            <a:pPr marL="171450" indent="-171450">
              <a:buFont typeface="Arial" panose="020B0604020202020204" pitchFamily="34" charset="0"/>
              <a:buChar char="•"/>
            </a:pPr>
            <a:r>
              <a:rPr lang="en-GB" sz="1100" dirty="0">
                <a:latin typeface="Candy Round BTN" panose="020F0604020102040306" pitchFamily="34" charset="0"/>
              </a:rPr>
              <a:t>Conservative judges were sympathetic to the conservative cause and gave them light punishment.</a:t>
            </a:r>
          </a:p>
          <a:p>
            <a:pPr marL="171450" indent="-171450">
              <a:buFont typeface="Arial" panose="020B0604020202020204" pitchFamily="34" charset="0"/>
              <a:buChar char="•"/>
            </a:pPr>
            <a:endParaRPr lang="en-GB" sz="1100" dirty="0">
              <a:latin typeface="Candy Round BTN" panose="020F0604020102040306" pitchFamily="34" charset="0"/>
            </a:endParaRPr>
          </a:p>
        </p:txBody>
      </p:sp>
      <p:cxnSp>
        <p:nvCxnSpPr>
          <p:cNvPr id="31" name="Straight Connector 30"/>
          <p:cNvCxnSpPr/>
          <p:nvPr/>
        </p:nvCxnSpPr>
        <p:spPr>
          <a:xfrm>
            <a:off x="-7042" y="6228184"/>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28965" y="6377424"/>
            <a:ext cx="6835299" cy="2677656"/>
          </a:xfrm>
          <a:prstGeom prst="rect">
            <a:avLst/>
          </a:prstGeom>
          <a:noFill/>
        </p:spPr>
        <p:txBody>
          <a:bodyPr wrap="square" rtlCol="0">
            <a:spAutoFit/>
          </a:bodyPr>
          <a:lstStyle/>
          <a:p>
            <a:r>
              <a:rPr lang="en-GB" sz="1200" dirty="0">
                <a:latin typeface="Candy Round BTN" panose="020F0604020102040306" pitchFamily="34" charset="0"/>
              </a:rPr>
              <a:t>                      </a:t>
            </a:r>
            <a:r>
              <a:rPr lang="en-GB" sz="1200" b="1" u="sng" dirty="0">
                <a:latin typeface="Candy Round BTN" panose="020F0604020102040306" pitchFamily="34" charset="0"/>
              </a:rPr>
              <a:t> Describe the role of the </a:t>
            </a:r>
            <a:r>
              <a:rPr lang="en-GB" sz="1200" b="1" u="sng" dirty="0" err="1">
                <a:latin typeface="Candy Round BTN" panose="020F0604020102040306" pitchFamily="34" charset="0"/>
              </a:rPr>
              <a:t>FreiKorps</a:t>
            </a:r>
            <a:r>
              <a:rPr lang="en-GB" sz="1200" b="1" u="sng" dirty="0">
                <a:latin typeface="Candy Round BTN" panose="020F0604020102040306" pitchFamily="34" charset="0"/>
              </a:rPr>
              <a:t> in the </a:t>
            </a:r>
            <a:r>
              <a:rPr lang="en-GB" sz="1200" b="1" u="sng" dirty="0" err="1">
                <a:latin typeface="Candy Round BTN" panose="020F0604020102040306" pitchFamily="34" charset="0"/>
              </a:rPr>
              <a:t>Kapp</a:t>
            </a:r>
            <a:r>
              <a:rPr lang="en-GB" sz="1200" b="1" u="sng" dirty="0">
                <a:latin typeface="Candy Round BTN" panose="020F0604020102040306" pitchFamily="34" charset="0"/>
              </a:rPr>
              <a:t> Putsch and </a:t>
            </a:r>
            <a:r>
              <a:rPr lang="en-GB" sz="1200" b="1" u="sng" dirty="0" err="1">
                <a:latin typeface="Candy Round BTN" panose="020F0604020102040306" pitchFamily="34" charset="0"/>
              </a:rPr>
              <a:t>Spartacits</a:t>
            </a:r>
            <a:r>
              <a:rPr lang="en-GB" sz="1200" b="1" u="sng" dirty="0">
                <a:latin typeface="Candy Round BTN" panose="020F0604020102040306" pitchFamily="34" charset="0"/>
              </a:rPr>
              <a:t> revolt.</a:t>
            </a:r>
            <a:br>
              <a:rPr lang="en-GB" sz="1200" b="1" u="sng" dirty="0">
                <a:latin typeface="Candy Round BTN" panose="020F0604020102040306" pitchFamily="34" charset="0"/>
              </a:rPr>
            </a:br>
            <a:r>
              <a:rPr lang="en-GB" sz="12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r>
              <a:rPr lang="en-GB" sz="1200" b="1" u="sng" dirty="0">
                <a:latin typeface="Candy Round BTN" panose="020F0604020102040306" pitchFamily="34" charset="0"/>
              </a:rPr>
              <a:t>                    Why did the government deal so harshly with the Spartacists?</a:t>
            </a:r>
          </a:p>
          <a:p>
            <a:r>
              <a:rPr lang="en-GB" sz="1200" b="1" u="sng"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pic>
        <p:nvPicPr>
          <p:cNvPr id="33" name="Picture 32"/>
          <p:cNvPicPr>
            <a:picLocks noChangeAspect="1"/>
          </p:cNvPicPr>
          <p:nvPr/>
        </p:nvPicPr>
        <p:blipFill>
          <a:blip r:embed="rId6"/>
          <a:stretch>
            <a:fillRect/>
          </a:stretch>
        </p:blipFill>
        <p:spPr>
          <a:xfrm>
            <a:off x="109669" y="6306501"/>
            <a:ext cx="452503" cy="551827"/>
          </a:xfrm>
          <a:prstGeom prst="rect">
            <a:avLst/>
          </a:prstGeom>
        </p:spPr>
      </p:pic>
      <p:pic>
        <p:nvPicPr>
          <p:cNvPr id="34" name="Picture 33"/>
          <p:cNvPicPr>
            <a:picLocks noChangeAspect="1"/>
          </p:cNvPicPr>
          <p:nvPr/>
        </p:nvPicPr>
        <p:blipFill>
          <a:blip r:embed="rId6"/>
          <a:stretch>
            <a:fillRect/>
          </a:stretch>
        </p:blipFill>
        <p:spPr>
          <a:xfrm>
            <a:off x="79644" y="7956376"/>
            <a:ext cx="452503" cy="551827"/>
          </a:xfrm>
          <a:prstGeom prst="rect">
            <a:avLst/>
          </a:prstGeom>
        </p:spPr>
      </p:pic>
      <p:sp>
        <p:nvSpPr>
          <p:cNvPr id="3" name="Slide Number Placeholder 2">
            <a:extLst>
              <a:ext uri="{FF2B5EF4-FFF2-40B4-BE49-F238E27FC236}">
                <a16:creationId xmlns:a16="http://schemas.microsoft.com/office/drawing/2014/main" id="{A9C8DF4A-B4A7-4B30-9A8F-E74E481937DA}"/>
              </a:ext>
            </a:extLst>
          </p:cNvPr>
          <p:cNvSpPr>
            <a:spLocks noGrp="1"/>
          </p:cNvSpPr>
          <p:nvPr>
            <p:ph type="sldNum" sz="quarter" idx="12"/>
          </p:nvPr>
        </p:nvSpPr>
        <p:spPr/>
        <p:txBody>
          <a:bodyPr/>
          <a:lstStyle/>
          <a:p>
            <a:fld id="{5819A377-BB9A-4097-BC5F-23F0FB64397F}" type="slidenum">
              <a:rPr lang="en-GB" smtClean="0"/>
              <a:t>7</a:t>
            </a:fld>
            <a:endParaRPr lang="en-GB"/>
          </a:p>
        </p:txBody>
      </p:sp>
    </p:spTree>
    <p:extLst>
      <p:ext uri="{BB962C8B-B14F-4D97-AF65-F5344CB8AC3E}">
        <p14:creationId xmlns:p14="http://schemas.microsoft.com/office/powerpoint/2010/main" val="4272377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6672" y="-36512"/>
            <a:ext cx="4639796" cy="400110"/>
          </a:xfrm>
          <a:prstGeom prst="rect">
            <a:avLst/>
          </a:prstGeom>
          <a:noFill/>
        </p:spPr>
        <p:txBody>
          <a:bodyPr wrap="none" rtlCol="0">
            <a:spAutoFit/>
          </a:bodyPr>
          <a:lstStyle/>
          <a:p>
            <a:r>
              <a:rPr lang="en-GB" sz="2000" b="1" u="sng" dirty="0">
                <a:latin typeface="Candy Round BTN" panose="020F0604020102040306" pitchFamily="34" charset="0"/>
              </a:rPr>
              <a:t>Why did hyperinflation become a problem in 1923?</a:t>
            </a:r>
          </a:p>
        </p:txBody>
      </p:sp>
      <p:sp>
        <p:nvSpPr>
          <p:cNvPr id="5" name="TextBox 4"/>
          <p:cNvSpPr txBox="1"/>
          <p:nvPr/>
        </p:nvSpPr>
        <p:spPr>
          <a:xfrm>
            <a:off x="0" y="277942"/>
            <a:ext cx="6858000" cy="430887"/>
          </a:xfrm>
          <a:prstGeom prst="rect">
            <a:avLst/>
          </a:prstGeom>
          <a:noFill/>
        </p:spPr>
        <p:txBody>
          <a:bodyPr wrap="square" rtlCol="0">
            <a:spAutoFit/>
          </a:bodyPr>
          <a:lstStyle/>
          <a:p>
            <a:r>
              <a:rPr lang="en-GB" sz="1100" dirty="0">
                <a:latin typeface="Candy Round BTN" panose="020F0604020102040306" pitchFamily="34" charset="0"/>
              </a:rPr>
              <a:t>In 1923 the German people faced a terrible economic crisis. There was hyperinflation that made the German currency worthless. </a:t>
            </a:r>
          </a:p>
        </p:txBody>
      </p:sp>
      <p:sp>
        <p:nvSpPr>
          <p:cNvPr id="6" name="TextBox 5"/>
          <p:cNvSpPr txBox="1"/>
          <p:nvPr/>
        </p:nvSpPr>
        <p:spPr>
          <a:xfrm>
            <a:off x="44624" y="539552"/>
            <a:ext cx="3493458" cy="830997"/>
          </a:xfrm>
          <a:prstGeom prst="rect">
            <a:avLst/>
          </a:prstGeom>
          <a:noFill/>
        </p:spPr>
        <p:txBody>
          <a:bodyPr wrap="square" rtlCol="0">
            <a:spAutoFit/>
          </a:bodyPr>
          <a:lstStyle/>
          <a:p>
            <a:r>
              <a:rPr lang="en-GB" sz="1200" b="1" u="sng" dirty="0">
                <a:latin typeface="Candy Round BTN" panose="020F0604020102040306" pitchFamily="34" charset="0"/>
              </a:rPr>
              <a:t>Hyperinflation </a:t>
            </a:r>
          </a:p>
          <a:p>
            <a:r>
              <a:rPr lang="en-GB" sz="1200" dirty="0">
                <a:latin typeface="Candy Round BTN" panose="020F0604020102040306" pitchFamily="34" charset="0"/>
              </a:rPr>
              <a:t>When the price of goods increases it is called inflation; when it increases spectacularly, it is called hyperinflation </a:t>
            </a:r>
          </a:p>
        </p:txBody>
      </p:sp>
      <p:pic>
        <p:nvPicPr>
          <p:cNvPr id="1026" name="Picture 2" descr="Image result for bread clipar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640" y="1390600"/>
            <a:ext cx="571344" cy="4285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read clipar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0788" y="1176346"/>
            <a:ext cx="571344" cy="4285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bread clipar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444" y="1757254"/>
            <a:ext cx="571344" cy="4285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yperinflation germany 192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339753"/>
            <a:ext cx="3208744" cy="15121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85873" y="565554"/>
            <a:ext cx="3024336" cy="276999"/>
          </a:xfrm>
          <a:prstGeom prst="rect">
            <a:avLst/>
          </a:prstGeom>
          <a:noFill/>
        </p:spPr>
        <p:txBody>
          <a:bodyPr wrap="square" rtlCol="0">
            <a:spAutoFit/>
          </a:bodyPr>
          <a:lstStyle/>
          <a:p>
            <a:r>
              <a:rPr lang="en-GB" sz="1200" b="1" u="sng" dirty="0">
                <a:latin typeface="Candy Round BTN" panose="020F0604020102040306" pitchFamily="34" charset="0"/>
              </a:rPr>
              <a:t>Why there was hyperinflation:</a:t>
            </a:r>
          </a:p>
        </p:txBody>
      </p:sp>
      <p:sp>
        <p:nvSpPr>
          <p:cNvPr id="12" name="Rectangle 11"/>
          <p:cNvSpPr/>
          <p:nvPr/>
        </p:nvSpPr>
        <p:spPr>
          <a:xfrm>
            <a:off x="3685873" y="842553"/>
            <a:ext cx="3055495" cy="5857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50" b="1" u="sng" dirty="0">
                <a:latin typeface="Candy Round BTN" panose="020F0604020102040306" pitchFamily="34" charset="0"/>
              </a:rPr>
              <a:t>1914 – 18</a:t>
            </a:r>
          </a:p>
          <a:p>
            <a:pPr algn="ctr"/>
            <a:r>
              <a:rPr lang="en-GB" sz="1050" dirty="0">
                <a:latin typeface="Candy Round BTN" panose="020F0604020102040306" pitchFamily="34" charset="0"/>
              </a:rPr>
              <a:t>The government printed more money to pay for the First World War, but it didn’t have more gold – it was bankrupt.</a:t>
            </a:r>
          </a:p>
        </p:txBody>
      </p:sp>
      <p:sp>
        <p:nvSpPr>
          <p:cNvPr id="13" name="Down Arrow 12"/>
          <p:cNvSpPr/>
          <p:nvPr/>
        </p:nvSpPr>
        <p:spPr>
          <a:xfrm>
            <a:off x="5185724" y="1428300"/>
            <a:ext cx="128436" cy="2142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ectangle 15"/>
          <p:cNvSpPr/>
          <p:nvPr/>
        </p:nvSpPr>
        <p:spPr>
          <a:xfrm>
            <a:off x="3727770" y="1667392"/>
            <a:ext cx="3055495" cy="6723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b="1" u="sng" dirty="0">
                <a:latin typeface="Candy Round BTN" panose="020F0604020102040306" pitchFamily="34" charset="0"/>
              </a:rPr>
              <a:t>1918 - 22</a:t>
            </a:r>
          </a:p>
          <a:p>
            <a:pPr algn="ctr"/>
            <a:r>
              <a:rPr lang="en-GB" sz="1100" dirty="0">
                <a:latin typeface="Candy Round BTN" panose="020F0604020102040306" pitchFamily="34" charset="0"/>
              </a:rPr>
              <a:t>The Weimar government printed more money for post – war shortages and asked for longer to pay the first reparations instalment </a:t>
            </a:r>
          </a:p>
        </p:txBody>
      </p:sp>
      <p:sp>
        <p:nvSpPr>
          <p:cNvPr id="17" name="Down Arrow 16"/>
          <p:cNvSpPr/>
          <p:nvPr/>
        </p:nvSpPr>
        <p:spPr>
          <a:xfrm>
            <a:off x="5213620" y="2341522"/>
            <a:ext cx="128436" cy="2142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extBox 1"/>
          <p:cNvSpPr txBox="1"/>
          <p:nvPr/>
        </p:nvSpPr>
        <p:spPr>
          <a:xfrm>
            <a:off x="147092" y="1852435"/>
            <a:ext cx="483694" cy="261610"/>
          </a:xfrm>
          <a:prstGeom prst="rect">
            <a:avLst/>
          </a:prstGeom>
          <a:noFill/>
        </p:spPr>
        <p:txBody>
          <a:bodyPr wrap="square" rtlCol="0">
            <a:spAutoFit/>
          </a:bodyPr>
          <a:lstStyle/>
          <a:p>
            <a:r>
              <a:rPr lang="en-GB" sz="1100" dirty="0">
                <a:latin typeface="Candy Round BTN" panose="020F0604020102040306" pitchFamily="34" charset="0"/>
              </a:rPr>
              <a:t>1919</a:t>
            </a:r>
          </a:p>
        </p:txBody>
      </p:sp>
      <p:sp>
        <p:nvSpPr>
          <p:cNvPr id="15" name="TextBox 14"/>
          <p:cNvSpPr txBox="1"/>
          <p:nvPr/>
        </p:nvSpPr>
        <p:spPr>
          <a:xfrm>
            <a:off x="1761997" y="1572316"/>
            <a:ext cx="483694" cy="261610"/>
          </a:xfrm>
          <a:prstGeom prst="rect">
            <a:avLst/>
          </a:prstGeom>
          <a:noFill/>
        </p:spPr>
        <p:txBody>
          <a:bodyPr wrap="square" rtlCol="0">
            <a:spAutoFit/>
          </a:bodyPr>
          <a:lstStyle/>
          <a:p>
            <a:r>
              <a:rPr lang="en-GB" sz="1100" dirty="0">
                <a:latin typeface="Candy Round BTN" panose="020F0604020102040306" pitchFamily="34" charset="0"/>
              </a:rPr>
              <a:t>1922</a:t>
            </a:r>
          </a:p>
        </p:txBody>
      </p:sp>
      <p:sp>
        <p:nvSpPr>
          <p:cNvPr id="18" name="TextBox 17"/>
          <p:cNvSpPr txBox="1"/>
          <p:nvPr/>
        </p:nvSpPr>
        <p:spPr>
          <a:xfrm>
            <a:off x="1348641" y="2054957"/>
            <a:ext cx="483694" cy="261610"/>
          </a:xfrm>
          <a:prstGeom prst="rect">
            <a:avLst/>
          </a:prstGeom>
          <a:noFill/>
        </p:spPr>
        <p:txBody>
          <a:bodyPr wrap="square" rtlCol="0">
            <a:spAutoFit/>
          </a:bodyPr>
          <a:lstStyle/>
          <a:p>
            <a:r>
              <a:rPr lang="en-GB" sz="1100" dirty="0">
                <a:latin typeface="Candy Round BTN" panose="020F0604020102040306" pitchFamily="34" charset="0"/>
              </a:rPr>
              <a:t>1923</a:t>
            </a:r>
          </a:p>
        </p:txBody>
      </p:sp>
      <p:sp>
        <p:nvSpPr>
          <p:cNvPr id="3" name="Rectangle 2"/>
          <p:cNvSpPr/>
          <p:nvPr/>
        </p:nvSpPr>
        <p:spPr>
          <a:xfrm>
            <a:off x="759984" y="1397928"/>
            <a:ext cx="57606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ndy Round BTN" panose="020F0604020102040306" pitchFamily="34" charset="0"/>
              </a:rPr>
              <a:t>1, mark</a:t>
            </a:r>
          </a:p>
        </p:txBody>
      </p:sp>
      <p:sp>
        <p:nvSpPr>
          <p:cNvPr id="19" name="Rectangle 18"/>
          <p:cNvSpPr/>
          <p:nvPr/>
        </p:nvSpPr>
        <p:spPr>
          <a:xfrm>
            <a:off x="2092132" y="1284284"/>
            <a:ext cx="78370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ndy Round BTN" panose="020F0604020102040306" pitchFamily="34" charset="0"/>
              </a:rPr>
              <a:t>100, marks</a:t>
            </a:r>
          </a:p>
        </p:txBody>
      </p:sp>
      <p:sp>
        <p:nvSpPr>
          <p:cNvPr id="20" name="Rectangle 19"/>
          <p:cNvSpPr/>
          <p:nvPr/>
        </p:nvSpPr>
        <p:spPr>
          <a:xfrm>
            <a:off x="1590526" y="1852435"/>
            <a:ext cx="1406426" cy="2405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ndy Round BTN" panose="020F0604020102040306" pitchFamily="34" charset="0"/>
              </a:rPr>
              <a:t>200 000 billion, marks</a:t>
            </a:r>
          </a:p>
        </p:txBody>
      </p:sp>
      <p:sp>
        <p:nvSpPr>
          <p:cNvPr id="22" name="Rectangle 21"/>
          <p:cNvSpPr/>
          <p:nvPr/>
        </p:nvSpPr>
        <p:spPr>
          <a:xfrm>
            <a:off x="3724821" y="2586046"/>
            <a:ext cx="3055495" cy="10801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b="1" u="sng" dirty="0">
                <a:latin typeface="Candy Round BTN" panose="020F0604020102040306" pitchFamily="34" charset="0"/>
              </a:rPr>
              <a:t>January 1923</a:t>
            </a:r>
            <a:br>
              <a:rPr lang="en-GB" sz="1000" dirty="0">
                <a:latin typeface="Candy Round BTN" panose="020F0604020102040306" pitchFamily="34" charset="0"/>
              </a:rPr>
            </a:br>
            <a:r>
              <a:rPr lang="en-GB" sz="1000" dirty="0">
                <a:latin typeface="Candy Round BTN" panose="020F0604020102040306" pitchFamily="34" charset="0"/>
              </a:rPr>
              <a:t>French troops invaded the Ruhr to take reparations payments in goods and raw materials. German workers went on strike. 80% of German coal, iron and steel reserves were in the Ruhr and many of its factories. The occupation was a disaster for Germany’s economy.</a:t>
            </a:r>
          </a:p>
          <a:p>
            <a:pPr algn="ctr"/>
            <a:endParaRPr lang="en-GB" sz="1000" dirty="0">
              <a:latin typeface="Candy Round BTN" panose="020F0604020102040306" pitchFamily="34" charset="0"/>
            </a:endParaRPr>
          </a:p>
        </p:txBody>
      </p:sp>
      <p:sp>
        <p:nvSpPr>
          <p:cNvPr id="23" name="Down Arrow 22"/>
          <p:cNvSpPr/>
          <p:nvPr/>
        </p:nvSpPr>
        <p:spPr>
          <a:xfrm>
            <a:off x="5170514" y="3559038"/>
            <a:ext cx="128436" cy="2142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4" name="Rectangle 23"/>
          <p:cNvSpPr/>
          <p:nvPr/>
        </p:nvSpPr>
        <p:spPr>
          <a:xfrm>
            <a:off x="3757881" y="3779912"/>
            <a:ext cx="3055495" cy="5760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ndy Round BTN" panose="020F0604020102040306" pitchFamily="34" charset="0"/>
              </a:rPr>
              <a:t>The Weimar government printed more money to pay strikers and make up for loss of coal, steel and iron production. </a:t>
            </a:r>
          </a:p>
        </p:txBody>
      </p:sp>
      <p:sp>
        <p:nvSpPr>
          <p:cNvPr id="10" name="Rectangle 9"/>
          <p:cNvSpPr/>
          <p:nvPr/>
        </p:nvSpPr>
        <p:spPr>
          <a:xfrm>
            <a:off x="3717032" y="4572000"/>
            <a:ext cx="3035401"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200" b="1" u="sng" dirty="0">
                <a:latin typeface="Candy Round BTN" panose="020F0604020102040306" pitchFamily="34" charset="0"/>
              </a:rPr>
              <a:t>November 1923</a:t>
            </a:r>
            <a:br>
              <a:rPr lang="en-GB" sz="1200" dirty="0">
                <a:latin typeface="Candy Round BTN" panose="020F0604020102040306" pitchFamily="34" charset="0"/>
              </a:rPr>
            </a:br>
            <a:r>
              <a:rPr lang="en-GB" sz="1200" dirty="0">
                <a:latin typeface="Candy Round BTN" panose="020F0604020102040306" pitchFamily="34" charset="0"/>
              </a:rPr>
              <a:t>The German mark was worthless</a:t>
            </a:r>
          </a:p>
        </p:txBody>
      </p:sp>
      <p:sp>
        <p:nvSpPr>
          <p:cNvPr id="26" name="Down Arrow 25"/>
          <p:cNvSpPr/>
          <p:nvPr/>
        </p:nvSpPr>
        <p:spPr>
          <a:xfrm>
            <a:off x="5198041" y="4355976"/>
            <a:ext cx="128436" cy="214254"/>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25" name="Straight Connector 24"/>
          <p:cNvCxnSpPr/>
          <p:nvPr/>
        </p:nvCxnSpPr>
        <p:spPr>
          <a:xfrm>
            <a:off x="0" y="4067944"/>
            <a:ext cx="3685873" cy="0"/>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685873" y="4067944"/>
            <a:ext cx="0" cy="1296144"/>
          </a:xfrm>
          <a:prstGeom prst="line">
            <a:avLst/>
          </a:prstGeom>
          <a:ln w="28575">
            <a:prstDash val="dash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685873" y="5364088"/>
            <a:ext cx="3343527" cy="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25" name="Rectangle 1024"/>
          <p:cNvSpPr/>
          <p:nvPr/>
        </p:nvSpPr>
        <p:spPr>
          <a:xfrm>
            <a:off x="-1" y="4067944"/>
            <a:ext cx="3208745" cy="2492990"/>
          </a:xfrm>
          <a:prstGeom prst="rect">
            <a:avLst/>
          </a:prstGeom>
        </p:spPr>
        <p:txBody>
          <a:bodyPr wrap="square">
            <a:spAutoFit/>
          </a:bodyPr>
          <a:lstStyle/>
          <a:p>
            <a:r>
              <a:rPr lang="en-GB" sz="1200" b="1" u="sng" dirty="0">
                <a:latin typeface="Candy Round BTN" panose="020F0604020102040306" pitchFamily="34" charset="0"/>
              </a:rPr>
              <a:t>The effects of hyperinflation</a:t>
            </a:r>
          </a:p>
          <a:p>
            <a:r>
              <a:rPr lang="en-GB" sz="1200" b="1" u="sng" dirty="0">
                <a:latin typeface="Candy Round BTN" panose="020F0604020102040306" pitchFamily="34" charset="0"/>
              </a:rPr>
              <a:t>Negative effects</a:t>
            </a:r>
          </a:p>
          <a:p>
            <a:pPr marL="171450" lvl="0" indent="-171450">
              <a:buFont typeface="Arial" panose="020B0604020202020204" pitchFamily="34" charset="0"/>
              <a:buChar char="•"/>
            </a:pPr>
            <a:r>
              <a:rPr lang="en-GB" sz="1200" dirty="0">
                <a:latin typeface="Candy Round BTN" panose="020F0604020102040306" pitchFamily="34" charset="0"/>
              </a:rPr>
              <a:t>Some people could not afford essentials like bread</a:t>
            </a:r>
          </a:p>
          <a:p>
            <a:pPr marL="171450" lvl="0" indent="-171450">
              <a:buFont typeface="Arial" panose="020B0604020202020204" pitchFamily="34" charset="0"/>
              <a:buChar char="•"/>
            </a:pPr>
            <a:r>
              <a:rPr lang="en-GB" sz="1200" dirty="0">
                <a:latin typeface="Candy Round BTN" panose="020F0604020102040306" pitchFamily="34" charset="0"/>
              </a:rPr>
              <a:t>Wages rose, but not as quickly as prices</a:t>
            </a:r>
          </a:p>
          <a:p>
            <a:pPr marL="171450" lvl="0" indent="-171450">
              <a:buFont typeface="Arial" panose="020B0604020202020204" pitchFamily="34" charset="0"/>
              <a:buChar char="•"/>
            </a:pPr>
            <a:r>
              <a:rPr lang="en-GB" sz="1200" dirty="0">
                <a:latin typeface="Candy Round BTN" panose="020F0604020102040306" pitchFamily="34" charset="0"/>
              </a:rPr>
              <a:t>Some businesses went bankrupt (those that made money took over the struggling ones)</a:t>
            </a:r>
          </a:p>
          <a:p>
            <a:pPr marL="171450" lvl="0" indent="-171450">
              <a:buFont typeface="Arial" panose="020B0604020202020204" pitchFamily="34" charset="0"/>
              <a:buChar char="•"/>
            </a:pPr>
            <a:r>
              <a:rPr lang="en-GB" sz="1200" dirty="0">
                <a:latin typeface="Candy Round BTN" panose="020F0604020102040306" pitchFamily="34" charset="0"/>
              </a:rPr>
              <a:t>People with fixed or monthly incomes, such as pensioners, suffered most</a:t>
            </a:r>
          </a:p>
          <a:p>
            <a:pPr marL="171450" lvl="0" indent="-171450">
              <a:buFont typeface="Arial" panose="020B0604020202020204" pitchFamily="34" charset="0"/>
              <a:buChar char="•"/>
            </a:pPr>
            <a:r>
              <a:rPr lang="en-GB" sz="1200" dirty="0">
                <a:latin typeface="Candy Round BTN" panose="020F0604020102040306" pitchFamily="34" charset="0"/>
              </a:rPr>
              <a:t>Savings became worthless. This affected the middle classes most.</a:t>
            </a:r>
          </a:p>
          <a:p>
            <a:pPr marL="171450" lvl="0" indent="-171450">
              <a:buFont typeface="Arial" panose="020B0604020202020204" pitchFamily="34" charset="0"/>
              <a:buChar char="•"/>
            </a:pPr>
            <a:r>
              <a:rPr lang="en-GB" sz="1200" dirty="0">
                <a:latin typeface="Candy Round BTN" panose="020F0604020102040306" pitchFamily="34" charset="0"/>
              </a:rPr>
              <a:t>People blamed the Weimar government, which made it even more unpopular. </a:t>
            </a:r>
          </a:p>
        </p:txBody>
      </p:sp>
      <p:sp>
        <p:nvSpPr>
          <p:cNvPr id="1027" name="Rectangle 1026"/>
          <p:cNvSpPr/>
          <p:nvPr/>
        </p:nvSpPr>
        <p:spPr>
          <a:xfrm>
            <a:off x="3208744" y="5364088"/>
            <a:ext cx="3571572" cy="1107996"/>
          </a:xfrm>
          <a:prstGeom prst="rect">
            <a:avLst/>
          </a:prstGeom>
        </p:spPr>
        <p:txBody>
          <a:bodyPr wrap="square">
            <a:spAutoFit/>
          </a:bodyPr>
          <a:lstStyle/>
          <a:p>
            <a:r>
              <a:rPr lang="en-GB" sz="1100" b="1" u="sng" dirty="0">
                <a:latin typeface="Candy Round BTN" panose="020F0604020102040306" pitchFamily="34" charset="0"/>
              </a:rPr>
              <a:t>Positive effects </a:t>
            </a:r>
          </a:p>
          <a:p>
            <a:pPr marL="171450" lvl="0" indent="-171450">
              <a:buFont typeface="Wingdings" panose="05000000000000000000" pitchFamily="2" charset="2"/>
              <a:buChar char="ü"/>
            </a:pPr>
            <a:r>
              <a:rPr lang="en-GB" sz="1100" dirty="0">
                <a:latin typeface="Candy Round BTN" panose="020F0604020102040306" pitchFamily="34" charset="0"/>
              </a:rPr>
              <a:t>Farmers benefitted, as they were paid more for food. </a:t>
            </a:r>
          </a:p>
          <a:p>
            <a:pPr marL="171450" lvl="0" indent="-171450">
              <a:buFont typeface="Wingdings" panose="05000000000000000000" pitchFamily="2" charset="2"/>
              <a:buChar char="ü"/>
            </a:pPr>
            <a:r>
              <a:rPr lang="en-GB" sz="1100" dirty="0">
                <a:latin typeface="Candy Round BTN" panose="020F0604020102040306" pitchFamily="34" charset="0"/>
              </a:rPr>
              <a:t>Some people and businesses could pay off loans and mortgages</a:t>
            </a:r>
          </a:p>
          <a:p>
            <a:pPr marL="171450" lvl="0" indent="-171450">
              <a:buFont typeface="Wingdings" panose="05000000000000000000" pitchFamily="2" charset="2"/>
              <a:buChar char="ü"/>
            </a:pPr>
            <a:r>
              <a:rPr lang="en-GB" sz="1100" dirty="0">
                <a:latin typeface="Candy Round BTN" panose="020F0604020102040306" pitchFamily="34" charset="0"/>
              </a:rPr>
              <a:t>Fixed rents for rooms or shops became very cheap</a:t>
            </a:r>
          </a:p>
          <a:p>
            <a:pPr marL="171450" lvl="0" indent="-171450">
              <a:buFont typeface="Wingdings" panose="05000000000000000000" pitchFamily="2" charset="2"/>
              <a:buChar char="ü"/>
            </a:pPr>
            <a:r>
              <a:rPr lang="en-GB" sz="1100" dirty="0">
                <a:latin typeface="Candy Round BTN" panose="020F0604020102040306" pitchFamily="34" charset="0"/>
              </a:rPr>
              <a:t>Foreign visitors could buy more for their money</a:t>
            </a:r>
          </a:p>
        </p:txBody>
      </p:sp>
      <p:cxnSp>
        <p:nvCxnSpPr>
          <p:cNvPr id="37" name="Straight Connector 36"/>
          <p:cNvCxnSpPr/>
          <p:nvPr/>
        </p:nvCxnSpPr>
        <p:spPr>
          <a:xfrm>
            <a:off x="44624" y="6588224"/>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1028" name="Rectangle 1027"/>
          <p:cNvSpPr/>
          <p:nvPr/>
        </p:nvSpPr>
        <p:spPr>
          <a:xfrm>
            <a:off x="5348147" y="6899013"/>
            <a:ext cx="1465229" cy="22094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050" dirty="0">
                <a:latin typeface="Candy Round BTN" panose="020F0604020102040306" pitchFamily="34" charset="0"/>
              </a:rPr>
              <a:t> The effects of hyperinflation on Germany are important for understanding various topics, so make sure you revise them.</a:t>
            </a:r>
          </a:p>
          <a:p>
            <a:pPr lvl="0"/>
            <a:r>
              <a:rPr lang="en-GB" sz="1050" dirty="0">
                <a:latin typeface="Candy Round BTN" panose="020F0604020102040306" pitchFamily="34" charset="0"/>
              </a:rPr>
              <a:t>Remember that middle class people were worst affected</a:t>
            </a:r>
          </a:p>
          <a:p>
            <a:pPr lvl="0"/>
            <a:r>
              <a:rPr lang="en-GB" sz="1050" dirty="0">
                <a:latin typeface="Candy Round BTN" panose="020F0604020102040306" pitchFamily="34" charset="0"/>
              </a:rPr>
              <a:t>Include positive and negative effects of hyperinflation in your list</a:t>
            </a:r>
          </a:p>
        </p:txBody>
      </p:sp>
      <p:sp>
        <p:nvSpPr>
          <p:cNvPr id="1029" name="Right Arrow 1028"/>
          <p:cNvSpPr/>
          <p:nvPr/>
        </p:nvSpPr>
        <p:spPr>
          <a:xfrm rot="10800000">
            <a:off x="4869160" y="7579669"/>
            <a:ext cx="491884" cy="43204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40" name="Picture 39"/>
          <p:cNvPicPr>
            <a:picLocks noChangeAspect="1"/>
          </p:cNvPicPr>
          <p:nvPr/>
        </p:nvPicPr>
        <p:blipFill>
          <a:blip r:embed="rId6"/>
          <a:stretch>
            <a:fillRect/>
          </a:stretch>
        </p:blipFill>
        <p:spPr>
          <a:xfrm>
            <a:off x="21809" y="6579556"/>
            <a:ext cx="452503" cy="551827"/>
          </a:xfrm>
          <a:prstGeom prst="rect">
            <a:avLst/>
          </a:prstGeom>
        </p:spPr>
      </p:pic>
      <p:sp>
        <p:nvSpPr>
          <p:cNvPr id="1030" name="TextBox 1029"/>
          <p:cNvSpPr txBox="1"/>
          <p:nvPr/>
        </p:nvSpPr>
        <p:spPr>
          <a:xfrm>
            <a:off x="474312" y="6579556"/>
            <a:ext cx="3033203" cy="430887"/>
          </a:xfrm>
          <a:prstGeom prst="rect">
            <a:avLst/>
          </a:prstGeom>
          <a:noFill/>
        </p:spPr>
        <p:txBody>
          <a:bodyPr wrap="none" rtlCol="0">
            <a:spAutoFit/>
          </a:bodyPr>
          <a:lstStyle/>
          <a:p>
            <a:r>
              <a:rPr lang="en-GB" sz="1100" u="sng" dirty="0">
                <a:latin typeface="Candy Round BTN" panose="020F0604020102040306" pitchFamily="34" charset="0"/>
              </a:rPr>
              <a:t>Complete a list of the ‘winners and losers’ of hyperinflation</a:t>
            </a:r>
          </a:p>
          <a:p>
            <a:r>
              <a:rPr lang="en-GB" sz="1100" u="sng" dirty="0">
                <a:latin typeface="Candy Round BTN" panose="020F0604020102040306" pitchFamily="34" charset="0"/>
              </a:rPr>
              <a:t>Try to explain why each group did/did not benefit</a:t>
            </a:r>
          </a:p>
        </p:txBody>
      </p:sp>
      <p:graphicFrame>
        <p:nvGraphicFramePr>
          <p:cNvPr id="1031" name="Table 1030"/>
          <p:cNvGraphicFramePr>
            <a:graphicFrameLocks noGrp="1"/>
          </p:cNvGraphicFramePr>
          <p:nvPr>
            <p:extLst>
              <p:ext uri="{D42A27DB-BD31-4B8C-83A1-F6EECF244321}">
                <p14:modId xmlns:p14="http://schemas.microsoft.com/office/powerpoint/2010/main" val="2116916136"/>
              </p:ext>
            </p:extLst>
          </p:nvPr>
        </p:nvGraphicFramePr>
        <p:xfrm>
          <a:off x="474312" y="7010443"/>
          <a:ext cx="4572000" cy="185928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25853">
                <a:tc>
                  <a:txBody>
                    <a:bodyPr/>
                    <a:lstStyle/>
                    <a:p>
                      <a:r>
                        <a:rPr lang="en-GB" sz="1100" dirty="0">
                          <a:latin typeface="Candy Round BTN" panose="020F0604020102040306" pitchFamily="34" charset="0"/>
                        </a:rPr>
                        <a:t>Winners</a:t>
                      </a:r>
                    </a:p>
                  </a:txBody>
                  <a:tcPr/>
                </a:tc>
                <a:tc>
                  <a:txBody>
                    <a:bodyPr/>
                    <a:lstStyle/>
                    <a:p>
                      <a:r>
                        <a:rPr lang="en-GB" sz="1100" dirty="0">
                          <a:latin typeface="Candy Round BTN" panose="020F0604020102040306" pitchFamily="34" charset="0"/>
                        </a:rPr>
                        <a:t>Losers</a:t>
                      </a:r>
                    </a:p>
                  </a:txBody>
                  <a:tcPr/>
                </a:tc>
                <a:extLst>
                  <a:ext uri="{0D108BD9-81ED-4DB2-BD59-A6C34878D82A}">
                    <a16:rowId xmlns:a16="http://schemas.microsoft.com/office/drawing/2014/main" val="10000"/>
                  </a:ext>
                </a:extLst>
              </a:tr>
              <a:tr h="370840">
                <a:tc>
                  <a:txBody>
                    <a:bodyPr/>
                    <a:lstStyle/>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txBody>
                  <a:tcPr/>
                </a:tc>
                <a:tc>
                  <a:txBody>
                    <a:bodyPr/>
                    <a:lstStyle/>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p>
                      <a:endParaRPr lang="en-GB" sz="1100" dirty="0">
                        <a:latin typeface="Candy Round BTN" panose="020F0604020102040306" pitchFamily="34" charset="0"/>
                      </a:endParaRPr>
                    </a:p>
                  </a:txBody>
                  <a:tcPr/>
                </a:tc>
                <a:extLst>
                  <a:ext uri="{0D108BD9-81ED-4DB2-BD59-A6C34878D82A}">
                    <a16:rowId xmlns:a16="http://schemas.microsoft.com/office/drawing/2014/main" val="10001"/>
                  </a:ext>
                </a:extLst>
              </a:tr>
            </a:tbl>
          </a:graphicData>
        </a:graphic>
      </p:graphicFrame>
      <p:sp>
        <p:nvSpPr>
          <p:cNvPr id="7" name="Slide Number Placeholder 6">
            <a:extLst>
              <a:ext uri="{FF2B5EF4-FFF2-40B4-BE49-F238E27FC236}">
                <a16:creationId xmlns:a16="http://schemas.microsoft.com/office/drawing/2014/main" id="{3B69AD43-E1CD-4516-A8FF-1D79C5F696C0}"/>
              </a:ext>
            </a:extLst>
          </p:cNvPr>
          <p:cNvSpPr>
            <a:spLocks noGrp="1"/>
          </p:cNvSpPr>
          <p:nvPr>
            <p:ph type="sldNum" sz="quarter" idx="12"/>
          </p:nvPr>
        </p:nvSpPr>
        <p:spPr/>
        <p:txBody>
          <a:bodyPr/>
          <a:lstStyle/>
          <a:p>
            <a:fld id="{5819A377-BB9A-4097-BC5F-23F0FB64397F}" type="slidenum">
              <a:rPr lang="en-GB" smtClean="0"/>
              <a:t>8</a:t>
            </a:fld>
            <a:endParaRPr lang="en-GB"/>
          </a:p>
        </p:txBody>
      </p:sp>
    </p:spTree>
    <p:extLst>
      <p:ext uri="{BB962C8B-B14F-4D97-AF65-F5344CB8AC3E}">
        <p14:creationId xmlns:p14="http://schemas.microsoft.com/office/powerpoint/2010/main" val="329450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0768" y="0"/>
            <a:ext cx="3733523" cy="400110"/>
          </a:xfrm>
          <a:prstGeom prst="rect">
            <a:avLst/>
          </a:prstGeom>
          <a:noFill/>
        </p:spPr>
        <p:txBody>
          <a:bodyPr wrap="none" rtlCol="0">
            <a:spAutoFit/>
          </a:bodyPr>
          <a:lstStyle/>
          <a:p>
            <a:r>
              <a:rPr lang="en-GB" sz="2000" b="1" u="sng" dirty="0">
                <a:latin typeface="Candy Round BTN" panose="020F0604020102040306" pitchFamily="34" charset="0"/>
              </a:rPr>
              <a:t>Why did Germany recover in 1923 – 29?</a:t>
            </a:r>
          </a:p>
        </p:txBody>
      </p:sp>
      <p:sp>
        <p:nvSpPr>
          <p:cNvPr id="5" name="Rectangle 4"/>
          <p:cNvSpPr/>
          <p:nvPr/>
        </p:nvSpPr>
        <p:spPr>
          <a:xfrm>
            <a:off x="22238" y="323528"/>
            <a:ext cx="6835762" cy="430887"/>
          </a:xfrm>
          <a:prstGeom prst="rect">
            <a:avLst/>
          </a:prstGeom>
        </p:spPr>
        <p:txBody>
          <a:bodyPr wrap="square">
            <a:spAutoFit/>
          </a:bodyPr>
          <a:lstStyle/>
          <a:p>
            <a:r>
              <a:rPr lang="en-GB" sz="1100" dirty="0">
                <a:latin typeface="Candy Round BTN" panose="020F0604020102040306" pitchFamily="34" charset="0"/>
              </a:rPr>
              <a:t>From 1923 – 29 Germany managed to recover from the immediate crisis of 1923, but there were still significant weaknesses in its economy. Gustav Stresemann, the new chancellor, played an important role. </a:t>
            </a:r>
          </a:p>
        </p:txBody>
      </p:sp>
      <p:sp>
        <p:nvSpPr>
          <p:cNvPr id="6" name="TextBox 5"/>
          <p:cNvSpPr txBox="1"/>
          <p:nvPr/>
        </p:nvSpPr>
        <p:spPr>
          <a:xfrm>
            <a:off x="22238" y="754415"/>
            <a:ext cx="3211427"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u="sng" dirty="0" err="1">
                <a:latin typeface="Candy Round BTN" panose="020F0604020102040306" pitchFamily="34" charset="0"/>
              </a:rPr>
              <a:t>Rentenmark</a:t>
            </a:r>
            <a:r>
              <a:rPr lang="en-GB" sz="1100" b="1" u="sng" dirty="0">
                <a:latin typeface="Candy Round BTN" panose="020F0604020102040306" pitchFamily="34" charset="0"/>
              </a:rPr>
              <a:t> </a:t>
            </a:r>
          </a:p>
          <a:p>
            <a:pPr marL="171450" lvl="0" indent="-171450">
              <a:buFont typeface="Wingdings" panose="05000000000000000000" pitchFamily="2" charset="2"/>
              <a:buChar char="ü"/>
            </a:pPr>
            <a:r>
              <a:rPr lang="en-GB" sz="1100" dirty="0">
                <a:latin typeface="Candy Round BTN" panose="020F0604020102040306" pitchFamily="34" charset="0"/>
              </a:rPr>
              <a:t>In November 1923, Stresemann set up the </a:t>
            </a:r>
            <a:r>
              <a:rPr lang="en-GB" sz="1100" dirty="0" err="1">
                <a:latin typeface="Candy Round BTN" panose="020F0604020102040306" pitchFamily="34" charset="0"/>
              </a:rPr>
              <a:t>Rentenbank</a:t>
            </a:r>
            <a:r>
              <a:rPr lang="en-GB" sz="1100" dirty="0">
                <a:latin typeface="Candy Round BTN" panose="020F0604020102040306" pitchFamily="34" charset="0"/>
              </a:rPr>
              <a:t> and issued the new currency called the </a:t>
            </a:r>
            <a:r>
              <a:rPr lang="en-GB" sz="1100" dirty="0" err="1">
                <a:latin typeface="Candy Round BTN" panose="020F0604020102040306" pitchFamily="34" charset="0"/>
              </a:rPr>
              <a:t>Rentenmark</a:t>
            </a:r>
            <a:r>
              <a:rPr lang="en-GB" sz="1100" dirty="0">
                <a:latin typeface="Candy Round BTN" panose="020F0604020102040306" pitchFamily="34" charset="0"/>
              </a:rPr>
              <a:t>.</a:t>
            </a:r>
          </a:p>
          <a:p>
            <a:pPr marL="171450" lvl="0" indent="-171450">
              <a:buFont typeface="Wingdings" panose="05000000000000000000" pitchFamily="2" charset="2"/>
              <a:buChar char="ü"/>
            </a:pPr>
            <a:r>
              <a:rPr lang="en-GB" sz="1100" dirty="0">
                <a:latin typeface="Candy Round BTN" panose="020F0604020102040306" pitchFamily="34" charset="0"/>
              </a:rPr>
              <a:t>Supply of these notes was tightly controlled. Their value was tied to the price of gold so it had real value. This encouraged more public confidence. </a:t>
            </a:r>
          </a:p>
          <a:p>
            <a:pPr marL="228600" lvl="0" indent="-228600">
              <a:buFont typeface="Wingdings" panose="05000000000000000000" pitchFamily="2" charset="2"/>
              <a:buChar char="ü"/>
            </a:pPr>
            <a:r>
              <a:rPr lang="en-GB" sz="1100" dirty="0">
                <a:latin typeface="Candy Round BTN" panose="020F0604020102040306" pitchFamily="34" charset="0"/>
              </a:rPr>
              <a:t>In August 1924, the </a:t>
            </a:r>
            <a:r>
              <a:rPr lang="en-GB" sz="1100" dirty="0" err="1">
                <a:latin typeface="Candy Round BTN" panose="020F0604020102040306" pitchFamily="34" charset="0"/>
              </a:rPr>
              <a:t>Reichsbank</a:t>
            </a:r>
            <a:r>
              <a:rPr lang="en-GB" sz="1100" dirty="0">
                <a:latin typeface="Candy Round BTN" panose="020F0604020102040306" pitchFamily="34" charset="0"/>
              </a:rPr>
              <a:t> was given control of the new currency. It was renamed </a:t>
            </a:r>
            <a:r>
              <a:rPr lang="en-GB" sz="1100" dirty="0" err="1">
                <a:latin typeface="Candy Round BTN" panose="020F0604020102040306" pitchFamily="34" charset="0"/>
              </a:rPr>
              <a:t>Reichsmark</a:t>
            </a:r>
            <a:r>
              <a:rPr lang="en-GB" sz="1100" dirty="0">
                <a:latin typeface="Candy Round BTN" panose="020F0604020102040306" pitchFamily="34" charset="0"/>
              </a:rPr>
              <a:t>. Hyperinflation was over.</a:t>
            </a:r>
          </a:p>
        </p:txBody>
      </p:sp>
      <p:sp>
        <p:nvSpPr>
          <p:cNvPr id="7" name="TextBox 6"/>
          <p:cNvSpPr txBox="1"/>
          <p:nvPr/>
        </p:nvSpPr>
        <p:spPr>
          <a:xfrm>
            <a:off x="3207529" y="754415"/>
            <a:ext cx="3533839" cy="276999"/>
          </a:xfrm>
          <a:prstGeom prst="rect">
            <a:avLst/>
          </a:prstGeom>
          <a:noFill/>
        </p:spPr>
        <p:txBody>
          <a:bodyPr wrap="square" rtlCol="0">
            <a:spAutoFit/>
          </a:bodyPr>
          <a:lstStyle/>
          <a:p>
            <a:r>
              <a:rPr lang="en-GB" sz="1200" b="1" u="sng" dirty="0">
                <a:latin typeface="Candy Round BTN" panose="020F0604020102040306" pitchFamily="34" charset="0"/>
              </a:rPr>
              <a:t>International loans after the First World War</a:t>
            </a:r>
          </a:p>
        </p:txBody>
      </p:sp>
      <p:sp>
        <p:nvSpPr>
          <p:cNvPr id="8" name="TextBox 7"/>
          <p:cNvSpPr txBox="1"/>
          <p:nvPr/>
        </p:nvSpPr>
        <p:spPr>
          <a:xfrm>
            <a:off x="3861048" y="1033795"/>
            <a:ext cx="1656184" cy="430887"/>
          </a:xfrm>
          <a:prstGeom prst="rect">
            <a:avLst/>
          </a:prstGeom>
          <a:noFill/>
        </p:spPr>
        <p:txBody>
          <a:bodyPr wrap="square" rtlCol="0">
            <a:spAutoFit/>
          </a:bodyPr>
          <a:lstStyle/>
          <a:p>
            <a:r>
              <a:rPr lang="en-GB" sz="1100" dirty="0">
                <a:latin typeface="Candy Round BTN" panose="020F0604020102040306" pitchFamily="34" charset="0"/>
              </a:rPr>
              <a:t>Loans made under Dawes and Young Plan </a:t>
            </a:r>
          </a:p>
        </p:txBody>
      </p:sp>
      <p:cxnSp>
        <p:nvCxnSpPr>
          <p:cNvPr id="10" name="Straight Connector 9"/>
          <p:cNvCxnSpPr/>
          <p:nvPr/>
        </p:nvCxnSpPr>
        <p:spPr>
          <a:xfrm flipV="1">
            <a:off x="5280778" y="1249238"/>
            <a:ext cx="812518" cy="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6093296" y="1249238"/>
            <a:ext cx="0" cy="47467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5778947" y="1691680"/>
            <a:ext cx="628698" cy="261610"/>
          </a:xfrm>
          <a:prstGeom prst="rect">
            <a:avLst/>
          </a:prstGeom>
          <a:noFill/>
        </p:spPr>
        <p:txBody>
          <a:bodyPr wrap="none" rtlCol="0">
            <a:spAutoFit/>
          </a:bodyPr>
          <a:lstStyle/>
          <a:p>
            <a:r>
              <a:rPr lang="en-GB" sz="1100" dirty="0">
                <a:latin typeface="Candy Round BTN" panose="020F0604020102040306" pitchFamily="34" charset="0"/>
              </a:rPr>
              <a:t>Germany</a:t>
            </a:r>
          </a:p>
        </p:txBody>
      </p:sp>
      <p:cxnSp>
        <p:nvCxnSpPr>
          <p:cNvPr id="16" name="Straight Connector 15"/>
          <p:cNvCxnSpPr/>
          <p:nvPr/>
        </p:nvCxnSpPr>
        <p:spPr>
          <a:xfrm>
            <a:off x="6093296" y="1907704"/>
            <a:ext cx="0" cy="180020"/>
          </a:xfrm>
          <a:prstGeom prst="line">
            <a:avLst/>
          </a:prstGeom>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5589240" y="2087724"/>
            <a:ext cx="1008111" cy="430887"/>
          </a:xfrm>
          <a:prstGeom prst="rect">
            <a:avLst/>
          </a:prstGeom>
          <a:noFill/>
        </p:spPr>
        <p:txBody>
          <a:bodyPr wrap="square" rtlCol="0">
            <a:spAutoFit/>
          </a:bodyPr>
          <a:lstStyle/>
          <a:p>
            <a:r>
              <a:rPr lang="en-GB" sz="1100" dirty="0">
                <a:latin typeface="Candy Round BTN" panose="020F0604020102040306" pitchFamily="34" charset="0"/>
              </a:rPr>
              <a:t>Reparations payments made</a:t>
            </a:r>
          </a:p>
        </p:txBody>
      </p:sp>
      <p:cxnSp>
        <p:nvCxnSpPr>
          <p:cNvPr id="21" name="Elbow Connector 20"/>
          <p:cNvCxnSpPr>
            <a:stCxn id="18" idx="2"/>
          </p:cNvCxnSpPr>
          <p:nvPr/>
        </p:nvCxnSpPr>
        <p:spPr>
          <a:xfrm rot="5400000">
            <a:off x="5488435" y="2310954"/>
            <a:ext cx="397205" cy="812518"/>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221088" y="2771800"/>
            <a:ext cx="1656184" cy="261610"/>
          </a:xfrm>
          <a:prstGeom prst="rect">
            <a:avLst/>
          </a:prstGeom>
          <a:noFill/>
        </p:spPr>
        <p:txBody>
          <a:bodyPr wrap="square" rtlCol="0">
            <a:spAutoFit/>
          </a:bodyPr>
          <a:lstStyle/>
          <a:p>
            <a:r>
              <a:rPr lang="en-GB" sz="1100" dirty="0">
                <a:latin typeface="Candy Round BTN" panose="020F0604020102040306" pitchFamily="34" charset="0"/>
              </a:rPr>
              <a:t>Britain and France</a:t>
            </a:r>
          </a:p>
        </p:txBody>
      </p:sp>
      <p:cxnSp>
        <p:nvCxnSpPr>
          <p:cNvPr id="32" name="Straight Connector 31"/>
          <p:cNvCxnSpPr>
            <a:stCxn id="23" idx="1"/>
          </p:cNvCxnSpPr>
          <p:nvPr/>
        </p:nvCxnSpPr>
        <p:spPr>
          <a:xfrm flipH="1">
            <a:off x="3717032" y="2902605"/>
            <a:ext cx="504056"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3717032" y="2195736"/>
            <a:ext cx="0" cy="7068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flipV="1">
            <a:off x="3717032" y="1249241"/>
            <a:ext cx="0" cy="442439"/>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a:endCxn id="8" idx="1"/>
          </p:cNvCxnSpPr>
          <p:nvPr/>
        </p:nvCxnSpPr>
        <p:spPr>
          <a:xfrm>
            <a:off x="3717032" y="1249238"/>
            <a:ext cx="144016" cy="1"/>
          </a:xfrm>
          <a:prstGeom prst="line">
            <a:avLst/>
          </a:prstGeom>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3548014" y="1822485"/>
            <a:ext cx="385042" cy="261610"/>
          </a:xfrm>
          <a:prstGeom prst="rect">
            <a:avLst/>
          </a:prstGeom>
          <a:noFill/>
        </p:spPr>
        <p:txBody>
          <a:bodyPr wrap="none" rtlCol="0">
            <a:spAutoFit/>
          </a:bodyPr>
          <a:lstStyle/>
          <a:p>
            <a:r>
              <a:rPr lang="en-GB" sz="1100" dirty="0">
                <a:latin typeface="Candy Round BTN" panose="020F0604020102040306" pitchFamily="34" charset="0"/>
              </a:rPr>
              <a:t>USA</a:t>
            </a:r>
          </a:p>
        </p:txBody>
      </p:sp>
      <p:cxnSp>
        <p:nvCxnSpPr>
          <p:cNvPr id="40" name="Straight Connector 39"/>
          <p:cNvCxnSpPr/>
          <p:nvPr/>
        </p:nvCxnSpPr>
        <p:spPr>
          <a:xfrm>
            <a:off x="44624" y="3203848"/>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28217" y="3243005"/>
            <a:ext cx="2736304" cy="1615827"/>
          </a:xfrm>
          <a:prstGeom prst="rect">
            <a:avLst/>
          </a:prstGeom>
          <a:noFill/>
        </p:spPr>
        <p:txBody>
          <a:bodyPr wrap="square" rtlCol="0">
            <a:spAutoFit/>
          </a:bodyPr>
          <a:lstStyle/>
          <a:p>
            <a:r>
              <a:rPr lang="en-GB" sz="1100" b="1" u="sng" dirty="0">
                <a:latin typeface="Candy Round BTN" panose="020F0604020102040306" pitchFamily="34" charset="0"/>
              </a:rPr>
              <a:t>The Dawes Plan 1924</a:t>
            </a:r>
          </a:p>
          <a:p>
            <a:r>
              <a:rPr lang="en-GB" sz="1100" dirty="0">
                <a:latin typeface="Candy Round BTN" panose="020F0604020102040306" pitchFamily="34" charset="0"/>
              </a:rPr>
              <a:t>In 1924, Charles Dawes, an American banker, designed a plan so Germany could pay its reparations.</a:t>
            </a:r>
          </a:p>
          <a:p>
            <a:pPr marL="171450" lvl="0" indent="-171450">
              <a:buFont typeface="Arial" panose="020B0604020202020204" pitchFamily="34" charset="0"/>
              <a:buChar char="•"/>
            </a:pPr>
            <a:r>
              <a:rPr lang="en-GB" sz="1100" dirty="0">
                <a:latin typeface="Candy Round BTN" panose="020F0604020102040306" pitchFamily="34" charset="0"/>
              </a:rPr>
              <a:t>Instalments were temporarily reduced to £50 million a year:</a:t>
            </a:r>
          </a:p>
          <a:p>
            <a:pPr marL="171450" lvl="0" indent="-171450">
              <a:buFont typeface="Arial" panose="020B0604020202020204" pitchFamily="34" charset="0"/>
              <a:buChar char="•"/>
            </a:pPr>
            <a:r>
              <a:rPr lang="en-GB" sz="1100" dirty="0">
                <a:latin typeface="Candy Round BTN" panose="020F0604020102040306" pitchFamily="34" charset="0"/>
              </a:rPr>
              <a:t>US banks agreed to make loans to German industry. The Allies felt more confident that they would get their reparations payments.</a:t>
            </a:r>
          </a:p>
        </p:txBody>
      </p:sp>
      <p:sp>
        <p:nvSpPr>
          <p:cNvPr id="42" name="Down Arrow 41"/>
          <p:cNvSpPr/>
          <p:nvPr/>
        </p:nvSpPr>
        <p:spPr>
          <a:xfrm rot="8192829">
            <a:off x="2358553" y="2386117"/>
            <a:ext cx="268688" cy="553993"/>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3" name="Rectangle 42"/>
          <p:cNvSpPr/>
          <p:nvPr/>
        </p:nvSpPr>
        <p:spPr>
          <a:xfrm>
            <a:off x="2636912" y="2829998"/>
            <a:ext cx="1044115" cy="24620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sz="1100" dirty="0">
                <a:latin typeface="Candy Round BTN" panose="020F0604020102040306" pitchFamily="34" charset="0"/>
              </a:rPr>
              <a:t>The </a:t>
            </a:r>
            <a:r>
              <a:rPr lang="en-GB" sz="1100" dirty="0" err="1">
                <a:latin typeface="Candy Round BTN" panose="020F0604020102040306" pitchFamily="34" charset="0"/>
              </a:rPr>
              <a:t>Reichsmark</a:t>
            </a:r>
            <a:r>
              <a:rPr lang="en-GB" sz="1100" dirty="0">
                <a:latin typeface="Candy Round BTN" panose="020F0604020102040306" pitchFamily="34" charset="0"/>
              </a:rPr>
              <a:t> provided a much stronger basis for the recovery of jobs and businesses, but it could not bring back the losses experienced in the hyperinflation crisis.</a:t>
            </a:r>
          </a:p>
        </p:txBody>
      </p:sp>
      <p:pic>
        <p:nvPicPr>
          <p:cNvPr id="1026" name="Picture 2" descr="Image result for gustav stresemann at the london confere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935" y="3331519"/>
            <a:ext cx="2694415" cy="153853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rot="678355">
            <a:off x="3974683" y="4672032"/>
            <a:ext cx="2769584" cy="3960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latin typeface="Candy Round BTN" panose="020F0604020102040306" pitchFamily="34" charset="0"/>
              </a:rPr>
              <a:t>Gustav Stresemann (far left) at the London conference, where the Dawes plan was agreed</a:t>
            </a:r>
          </a:p>
        </p:txBody>
      </p:sp>
      <p:cxnSp>
        <p:nvCxnSpPr>
          <p:cNvPr id="46" name="Straight Connector 45"/>
          <p:cNvCxnSpPr/>
          <p:nvPr/>
        </p:nvCxnSpPr>
        <p:spPr>
          <a:xfrm>
            <a:off x="44624" y="5436096"/>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44624" y="5449731"/>
            <a:ext cx="3429000" cy="1785104"/>
          </a:xfrm>
          <a:prstGeom prst="rect">
            <a:avLst/>
          </a:prstGeom>
        </p:spPr>
        <p:txBody>
          <a:bodyPr>
            <a:spAutoFit/>
          </a:bodyPr>
          <a:lstStyle/>
          <a:p>
            <a:r>
              <a:rPr lang="en-GB" sz="1100" b="1" u="sng" dirty="0">
                <a:latin typeface="Candy Round BTN" panose="020F0604020102040306" pitchFamily="34" charset="0"/>
              </a:rPr>
              <a:t>Young Plan, 1929</a:t>
            </a:r>
          </a:p>
          <a:p>
            <a:r>
              <a:rPr lang="en-GB" sz="1100" dirty="0">
                <a:latin typeface="Candy Round BTN" panose="020F0604020102040306" pitchFamily="34" charset="0"/>
              </a:rPr>
              <a:t>In August 1929, a committee set up by the Allies and led by an American banker called Owen Young proposed a plan. </a:t>
            </a:r>
          </a:p>
          <a:p>
            <a:pPr marL="171450" lvl="0" indent="-171450">
              <a:buFont typeface="Arial" panose="020B0604020202020204" pitchFamily="34" charset="0"/>
              <a:buChar char="•"/>
            </a:pPr>
            <a:r>
              <a:rPr lang="en-GB" sz="1100" dirty="0">
                <a:latin typeface="Candy Round BTN" panose="020F0604020102040306" pitchFamily="34" charset="0"/>
              </a:rPr>
              <a:t>The Young Plan reduced the total reparations debt from £6.6 billion to £2 billion</a:t>
            </a:r>
          </a:p>
          <a:p>
            <a:pPr marL="171450" lvl="0" indent="-171450">
              <a:buFont typeface="Arial" panose="020B0604020202020204" pitchFamily="34" charset="0"/>
              <a:buChar char="•"/>
            </a:pPr>
            <a:r>
              <a:rPr lang="en-GB" sz="1100" dirty="0">
                <a:latin typeface="Candy Round BTN" panose="020F0604020102040306" pitchFamily="34" charset="0"/>
              </a:rPr>
              <a:t>The payments could be made over a longer time, up until 1988.</a:t>
            </a:r>
          </a:p>
          <a:p>
            <a:pPr marL="171450" lvl="0" indent="-171450">
              <a:buFont typeface="Arial" panose="020B0604020202020204" pitchFamily="34" charset="0"/>
              <a:buChar char="•"/>
            </a:pPr>
            <a:r>
              <a:rPr lang="en-GB" sz="1100" dirty="0">
                <a:latin typeface="Candy Round BTN" panose="020F0604020102040306" pitchFamily="34" charset="0"/>
              </a:rPr>
              <a:t>Lower reparations meant lower taxes for German people</a:t>
            </a:r>
          </a:p>
          <a:p>
            <a:pPr marL="171450" lvl="0" indent="-171450">
              <a:buFont typeface="Arial" panose="020B0604020202020204" pitchFamily="34" charset="0"/>
              <a:buChar char="•"/>
            </a:pPr>
            <a:r>
              <a:rPr lang="en-GB" sz="1100" dirty="0">
                <a:latin typeface="Candy Round BTN" panose="020F0604020102040306" pitchFamily="34" charset="0"/>
              </a:rPr>
              <a:t>There was a lot of opposition, especially from the extreme political parties, like the Nazis, who felt it was extending the burden for future generations. </a:t>
            </a:r>
          </a:p>
        </p:txBody>
      </p:sp>
      <p:sp>
        <p:nvSpPr>
          <p:cNvPr id="47" name="Rectangle 46"/>
          <p:cNvSpPr/>
          <p:nvPr/>
        </p:nvSpPr>
        <p:spPr>
          <a:xfrm>
            <a:off x="3359791" y="5436096"/>
            <a:ext cx="3429000" cy="1938992"/>
          </a:xfrm>
          <a:prstGeom prst="rect">
            <a:avLst/>
          </a:prstGeom>
        </p:spPr>
        <p:txBody>
          <a:bodyPr>
            <a:spAutoFit/>
          </a:bodyPr>
          <a:lstStyle/>
          <a:p>
            <a:r>
              <a:rPr lang="en-GB" sz="1200" b="1" u="sng" dirty="0">
                <a:latin typeface="Candy Round BTN" panose="020F0604020102040306" pitchFamily="34" charset="0"/>
              </a:rPr>
              <a:t>Improvements in the economy</a:t>
            </a:r>
          </a:p>
          <a:p>
            <a:r>
              <a:rPr lang="en-GB" sz="1200" dirty="0">
                <a:latin typeface="Candy Round BTN" panose="020F0604020102040306" pitchFamily="34" charset="0"/>
              </a:rPr>
              <a:t>The Weimar Republic’s economy improved because:</a:t>
            </a:r>
          </a:p>
          <a:p>
            <a:pPr marL="285750" indent="-285750">
              <a:buFont typeface="Arial" panose="020B0604020202020204" pitchFamily="34" charset="0"/>
              <a:buChar char="•"/>
            </a:pPr>
            <a:r>
              <a:rPr lang="en-GB" sz="1200" dirty="0">
                <a:latin typeface="Candy Round BTN" panose="020F0604020102040306" pitchFamily="34" charset="0"/>
              </a:rPr>
              <a:t>Industrial output doubled by 1928 and finally passed pre – First World War levels. </a:t>
            </a:r>
          </a:p>
          <a:p>
            <a:pPr marL="285750" indent="-285750">
              <a:buFont typeface="Arial" panose="020B0604020202020204" pitchFamily="34" charset="0"/>
              <a:buChar char="•"/>
            </a:pPr>
            <a:r>
              <a:rPr lang="en-GB" sz="1200" dirty="0">
                <a:latin typeface="Candy Round BTN" panose="020F0604020102040306" pitchFamily="34" charset="0"/>
              </a:rPr>
              <a:t>Employment and trade increased</a:t>
            </a:r>
          </a:p>
          <a:p>
            <a:r>
              <a:rPr lang="en-GB" sz="1200" dirty="0">
                <a:latin typeface="Candy Round BTN" panose="020F0604020102040306" pitchFamily="34" charset="0"/>
              </a:rPr>
              <a:t>However, there were still problems.</a:t>
            </a:r>
          </a:p>
          <a:p>
            <a:pPr marL="285750" indent="-285750">
              <a:buFont typeface="Arial" panose="020B0604020202020204" pitchFamily="34" charset="0"/>
              <a:buChar char="•"/>
            </a:pPr>
            <a:r>
              <a:rPr lang="en-GB" sz="1200" dirty="0">
                <a:latin typeface="Candy Round BTN" panose="020F0604020102040306" pitchFamily="34" charset="0"/>
              </a:rPr>
              <a:t>The extreme political parties were completely against Germany paying the reparations at all</a:t>
            </a:r>
          </a:p>
          <a:p>
            <a:pPr marL="285750" indent="-285750">
              <a:buFont typeface="Arial" panose="020B0604020202020204" pitchFamily="34" charset="0"/>
              <a:buChar char="•"/>
            </a:pPr>
            <a:r>
              <a:rPr lang="en-GB" sz="1200" dirty="0">
                <a:latin typeface="Candy Round BTN" panose="020F0604020102040306" pitchFamily="34" charset="0"/>
              </a:rPr>
              <a:t>The economic recovery depended on American loans, so remained fragile. </a:t>
            </a:r>
          </a:p>
        </p:txBody>
      </p:sp>
      <p:cxnSp>
        <p:nvCxnSpPr>
          <p:cNvPr id="49" name="Straight Connector 48"/>
          <p:cNvCxnSpPr/>
          <p:nvPr/>
        </p:nvCxnSpPr>
        <p:spPr>
          <a:xfrm>
            <a:off x="44624" y="7740352"/>
            <a:ext cx="6858000" cy="36065"/>
          </a:xfrm>
          <a:prstGeom prst="line">
            <a:avLst/>
          </a:prstGeom>
          <a:ln w="28575">
            <a:prstDash val="dashDot"/>
          </a:ln>
        </p:spPr>
        <p:style>
          <a:lnRef idx="1">
            <a:schemeClr val="dk1"/>
          </a:lnRef>
          <a:fillRef idx="0">
            <a:schemeClr val="dk1"/>
          </a:fillRef>
          <a:effectRef idx="0">
            <a:schemeClr val="dk1"/>
          </a:effectRef>
          <a:fontRef idx="minor">
            <a:schemeClr val="tx1"/>
          </a:fontRef>
        </p:style>
      </p:cxnSp>
      <p:pic>
        <p:nvPicPr>
          <p:cNvPr id="50" name="Picture 49"/>
          <p:cNvPicPr>
            <a:picLocks noChangeAspect="1"/>
          </p:cNvPicPr>
          <p:nvPr/>
        </p:nvPicPr>
        <p:blipFill>
          <a:blip r:embed="rId4"/>
          <a:stretch>
            <a:fillRect/>
          </a:stretch>
        </p:blipFill>
        <p:spPr>
          <a:xfrm>
            <a:off x="0" y="7740352"/>
            <a:ext cx="452503" cy="551827"/>
          </a:xfrm>
          <a:prstGeom prst="rect">
            <a:avLst/>
          </a:prstGeom>
        </p:spPr>
      </p:pic>
      <p:sp>
        <p:nvSpPr>
          <p:cNvPr id="48" name="TextBox 47"/>
          <p:cNvSpPr txBox="1"/>
          <p:nvPr/>
        </p:nvSpPr>
        <p:spPr>
          <a:xfrm>
            <a:off x="44624" y="7795517"/>
            <a:ext cx="6696744" cy="1384995"/>
          </a:xfrm>
          <a:prstGeom prst="rect">
            <a:avLst/>
          </a:prstGeom>
          <a:noFill/>
        </p:spPr>
        <p:txBody>
          <a:bodyPr wrap="square" rtlCol="0">
            <a:spAutoFit/>
          </a:bodyPr>
          <a:lstStyle/>
          <a:p>
            <a:r>
              <a:rPr lang="en-GB" sz="1400" dirty="0">
                <a:latin typeface="Candy Round BTN" panose="020F0604020102040306" pitchFamily="34" charset="0"/>
              </a:rPr>
              <a:t>       Why was the German economy still vulnerable, despite some improvements?</a:t>
            </a:r>
            <a:br>
              <a:rPr lang="en-GB" sz="1400" dirty="0">
                <a:latin typeface="Candy Round BTN" panose="020F0604020102040306" pitchFamily="34" charset="0"/>
              </a:rPr>
            </a:br>
            <a:r>
              <a:rPr lang="en-GB" sz="1400" dirty="0">
                <a:latin typeface="Candy Round BTN" panose="020F0604020102040306"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2" name="Slide Number Placeholder 1">
            <a:extLst>
              <a:ext uri="{FF2B5EF4-FFF2-40B4-BE49-F238E27FC236}">
                <a16:creationId xmlns:a16="http://schemas.microsoft.com/office/drawing/2014/main" id="{B7D90113-F178-4B03-97B3-C70870A93919}"/>
              </a:ext>
            </a:extLst>
          </p:cNvPr>
          <p:cNvSpPr>
            <a:spLocks noGrp="1"/>
          </p:cNvSpPr>
          <p:nvPr>
            <p:ph type="sldNum" sz="quarter" idx="12"/>
          </p:nvPr>
        </p:nvSpPr>
        <p:spPr/>
        <p:txBody>
          <a:bodyPr/>
          <a:lstStyle/>
          <a:p>
            <a:fld id="{5819A377-BB9A-4097-BC5F-23F0FB64397F}" type="slidenum">
              <a:rPr lang="en-GB" smtClean="0"/>
              <a:t>9</a:t>
            </a:fld>
            <a:endParaRPr lang="en-GB"/>
          </a:p>
        </p:txBody>
      </p:sp>
    </p:spTree>
    <p:extLst>
      <p:ext uri="{BB962C8B-B14F-4D97-AF65-F5344CB8AC3E}">
        <p14:creationId xmlns:p14="http://schemas.microsoft.com/office/powerpoint/2010/main" val="209561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2031</TotalTime>
  <Words>12497</Words>
  <Application>Microsoft Office PowerPoint</Application>
  <PresentationFormat>On-screen Show (4:3)</PresentationFormat>
  <Paragraphs>1050</Paragraphs>
  <Slides>52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Candy Round BTN</vt:lpstr>
      <vt:lpstr>Symbol</vt:lpstr>
      <vt:lpstr>Times New Roman</vt:lpstr>
      <vt:lpstr>Wingdings</vt:lpstr>
      <vt:lpstr>Office Theme</vt:lpstr>
      <vt:lpstr> Weimar and Nazi Germany,  1918 – 39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Standish Community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Weimar and Nazi Germany, 1918 – 39 Revision and workbook</dc:title>
  <dc:creator>IT Department</dc:creator>
  <cp:lastModifiedBy>Nicholson G</cp:lastModifiedBy>
  <cp:revision>99</cp:revision>
  <dcterms:created xsi:type="dcterms:W3CDTF">2017-07-03T06:44:11Z</dcterms:created>
  <dcterms:modified xsi:type="dcterms:W3CDTF">2020-03-02T07:38:30Z</dcterms:modified>
</cp:coreProperties>
</file>