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56" r:id="rId5"/>
    <p:sldId id="286" r:id="rId6"/>
    <p:sldId id="318" r:id="rId7"/>
    <p:sldId id="329" r:id="rId8"/>
    <p:sldId id="328" r:id="rId9"/>
    <p:sldId id="333" r:id="rId10"/>
    <p:sldId id="338" r:id="rId11"/>
    <p:sldId id="343" r:id="rId12"/>
    <p:sldId id="325" r:id="rId13"/>
    <p:sldId id="330" r:id="rId14"/>
    <p:sldId id="293" r:id="rId15"/>
    <p:sldId id="334" r:id="rId16"/>
    <p:sldId id="311" r:id="rId17"/>
    <p:sldId id="342" r:id="rId18"/>
    <p:sldId id="341" r:id="rId19"/>
    <p:sldId id="340" r:id="rId20"/>
    <p:sldId id="335" r:id="rId21"/>
    <p:sldId id="336" r:id="rId22"/>
    <p:sldId id="294" r:id="rId23"/>
    <p:sldId id="295" r:id="rId24"/>
    <p:sldId id="291" r:id="rId25"/>
    <p:sldId id="315" r:id="rId26"/>
    <p:sldId id="287" r:id="rId27"/>
    <p:sldId id="288" r:id="rId28"/>
    <p:sldId id="305" r:id="rId29"/>
    <p:sldId id="292" r:id="rId30"/>
    <p:sldId id="307" r:id="rId31"/>
    <p:sldId id="321" r:id="rId32"/>
    <p:sldId id="324" r:id="rId33"/>
    <p:sldId id="337" r:id="rId34"/>
    <p:sldId id="326" r:id="rId35"/>
    <p:sldId id="304" r:id="rId36"/>
    <p:sldId id="297" r:id="rId37"/>
    <p:sldId id="298" r:id="rId38"/>
    <p:sldId id="319" r:id="rId39"/>
    <p:sldId id="296" r:id="rId40"/>
    <p:sldId id="258" r:id="rId41"/>
    <p:sldId id="259" r:id="rId42"/>
    <p:sldId id="317" r:id="rId4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6EDC6EBE-022B-4ABD-BE28-17A3C5BF7054}" type="datetimeFigureOut">
              <a:rPr lang="en-GB" smtClean="0"/>
              <a:t>05/03/2020</a:t>
            </a:fld>
            <a:endParaRPr lang="en-GB" dirty="0"/>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E84C9D27-D87E-49A4-AF9A-17AF8D77FB8A}" type="slidenum">
              <a:rPr lang="en-GB" smtClean="0"/>
              <a:t>‹#›</a:t>
            </a:fld>
            <a:endParaRPr lang="en-GB" dirty="0"/>
          </a:p>
        </p:txBody>
      </p:sp>
    </p:spTree>
    <p:extLst>
      <p:ext uri="{BB962C8B-B14F-4D97-AF65-F5344CB8AC3E}">
        <p14:creationId xmlns:p14="http://schemas.microsoft.com/office/powerpoint/2010/main" val="304901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0DB336B2-ADDF-4B14-94F0-F32738B47BD9}" type="datetimeFigureOut">
              <a:rPr lang="en-GB" smtClean="0"/>
              <a:t>05/03/2020</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ED830D00-75E6-4CD5-B480-06126FB977EE}" type="slidenum">
              <a:rPr lang="en-GB" smtClean="0"/>
              <a:t>‹#›</a:t>
            </a:fld>
            <a:endParaRPr lang="en-GB" dirty="0"/>
          </a:p>
        </p:txBody>
      </p:sp>
    </p:spTree>
    <p:extLst>
      <p:ext uri="{BB962C8B-B14F-4D97-AF65-F5344CB8AC3E}">
        <p14:creationId xmlns:p14="http://schemas.microsoft.com/office/powerpoint/2010/main" val="288139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dirty="0" smtClean="0"/>
              <a:t>Boing </a:t>
            </a:r>
            <a:r>
              <a:rPr lang="en-GB" dirty="0" err="1" smtClean="0"/>
              <a:t>boing</a:t>
            </a:r>
            <a:r>
              <a:rPr lang="en-GB" dirty="0" smtClean="0"/>
              <a:t> </a:t>
            </a:r>
          </a:p>
          <a:p>
            <a:r>
              <a:rPr lang="en-GB" dirty="0" smtClean="0"/>
              <a:t>Blackpool did</a:t>
            </a:r>
            <a:r>
              <a:rPr lang="en-GB" baseline="0" dirty="0" smtClean="0"/>
              <a:t> study  - resilient study – child friendly version. </a:t>
            </a:r>
          </a:p>
          <a:p>
            <a:endParaRPr lang="en-GB" dirty="0"/>
          </a:p>
        </p:txBody>
      </p:sp>
      <p:sp>
        <p:nvSpPr>
          <p:cNvPr id="4" name="Slide Number Placeholder 3"/>
          <p:cNvSpPr>
            <a:spLocks noGrp="1"/>
          </p:cNvSpPr>
          <p:nvPr>
            <p:ph type="sldNum" sz="quarter" idx="10"/>
          </p:nvPr>
        </p:nvSpPr>
        <p:spPr/>
        <p:txBody>
          <a:bodyPr/>
          <a:lstStyle/>
          <a:p>
            <a:fld id="{FE65D906-AD92-4FBE-9BD5-1DF1D22557CA}" type="slidenum">
              <a:rPr lang="en-GB" smtClean="0"/>
              <a:t>4</a:t>
            </a:fld>
            <a:endParaRPr lang="en-GB" dirty="0"/>
          </a:p>
        </p:txBody>
      </p:sp>
    </p:spTree>
    <p:extLst>
      <p:ext uri="{BB962C8B-B14F-4D97-AF65-F5344CB8AC3E}">
        <p14:creationId xmlns:p14="http://schemas.microsoft.com/office/powerpoint/2010/main" val="219461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https://www.youtube.com/watch?v=mprhqMRz5PU</a:t>
            </a:r>
          </a:p>
        </p:txBody>
      </p:sp>
      <p:sp>
        <p:nvSpPr>
          <p:cNvPr id="4" name="Slide Number Placeholder 3"/>
          <p:cNvSpPr>
            <a:spLocks noGrp="1"/>
          </p:cNvSpPr>
          <p:nvPr>
            <p:ph type="sldNum" sz="quarter" idx="10"/>
          </p:nvPr>
        </p:nvSpPr>
        <p:spPr/>
        <p:txBody>
          <a:bodyPr/>
          <a:lstStyle/>
          <a:p>
            <a:fld id="{ED830D00-75E6-4CD5-B480-06126FB977EE}" type="slidenum">
              <a:rPr lang="en-GB" smtClean="0"/>
              <a:t>13</a:t>
            </a:fld>
            <a:endParaRPr lang="en-GB" dirty="0"/>
          </a:p>
        </p:txBody>
      </p:sp>
    </p:spTree>
    <p:extLst>
      <p:ext uri="{BB962C8B-B14F-4D97-AF65-F5344CB8AC3E}">
        <p14:creationId xmlns:p14="http://schemas.microsoft.com/office/powerpoint/2010/main" val="47955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GB" altLang="en-US" dirty="0" smtClean="0"/>
              <a:t>‘That sounds like a really hard situation… so disappointing not to be chosen’ - more specific information relating to the situation including labelling possible feelings.</a:t>
            </a:r>
          </a:p>
          <a:p>
            <a:endParaRPr lang="en-GB" altLang="en-US" dirty="0" smtClean="0"/>
          </a:p>
          <a:p>
            <a:endParaRPr lang="en-GB" altLang="en-US" dirty="0" smtClean="0"/>
          </a:p>
        </p:txBody>
      </p:sp>
      <p:sp>
        <p:nvSpPr>
          <p:cNvPr id="4506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AC2618-0563-4240-ABDE-920902BD7489}" type="slidenum">
              <a:rPr lang="en-GB" altLang="en-US">
                <a:solidFill>
                  <a:prstClr val="black"/>
                </a:solidFill>
              </a:rPr>
              <a:pPr eaLnBrk="1" hangingPunct="1"/>
              <a:t>17</a:t>
            </a:fld>
            <a:endParaRPr lang="en-GB"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Mental Filter - Only noticing the bad stuff &amp; filtering out the positives.</a:t>
            </a:r>
          </a:p>
          <a:p>
            <a:r>
              <a:rPr lang="en-GB" dirty="0" smtClean="0"/>
              <a:t>Mind-Reading - Assuming we know what others are thinking Prediction - Believing we know what’s going to happen in the future</a:t>
            </a:r>
          </a:p>
          <a:p>
            <a:r>
              <a:rPr lang="en-GB" dirty="0" smtClean="0"/>
              <a:t>Compare and despair - Seeing only the good and positive aspects in others, and comparing ourselves negatively against them</a:t>
            </a:r>
          </a:p>
          <a:p>
            <a:r>
              <a:rPr lang="en-GB" dirty="0" smtClean="0"/>
              <a:t>Critical self - Putting ourselves down, self-criticism, blaming ourselves for events or situations that are not totally our responsibility</a:t>
            </a:r>
          </a:p>
          <a:p>
            <a:r>
              <a:rPr lang="en-GB" dirty="0" err="1" smtClean="0"/>
              <a:t>Shoulds</a:t>
            </a:r>
            <a:r>
              <a:rPr lang="en-GB" dirty="0" smtClean="0"/>
              <a:t> and musts - Thinking or saying ‘I should’ (or shouldn’t) and ‘I must’ puts pressure on ourselves, and sets up unrealistic expectations</a:t>
            </a:r>
          </a:p>
          <a:p>
            <a:r>
              <a:rPr lang="en-GB" dirty="0" err="1" smtClean="0"/>
              <a:t>Catastrophising</a:t>
            </a:r>
            <a:r>
              <a:rPr lang="en-GB" dirty="0" smtClean="0"/>
              <a:t> - Imagining and believing that the worst possible thing will happen</a:t>
            </a:r>
          </a:p>
          <a:p>
            <a:r>
              <a:rPr lang="en-GB" dirty="0" smtClean="0"/>
              <a:t>Emotional Reasoning - I feel bad so it must be bad!  I feel anxious so I must be in danger</a:t>
            </a:r>
          </a:p>
          <a:p>
            <a:r>
              <a:rPr lang="en-GB" dirty="0" smtClean="0"/>
              <a:t>Mountains and Molehills - Exaggerating the risk of danger, or the negatives. Minimising the odds of how things are most likely to turn out, or minimising positives</a:t>
            </a:r>
          </a:p>
          <a:p>
            <a:r>
              <a:rPr lang="en-GB" dirty="0" smtClean="0"/>
              <a:t>Evaluations / Judgements - Making judgements about events, ourselves, others, or the world, rather than describing what we actually see and have evidence for</a:t>
            </a:r>
          </a:p>
          <a:p>
            <a:r>
              <a:rPr lang="en-GB" dirty="0" smtClean="0"/>
              <a:t>Black and white thinking - Believing that something or someone can be only good or bad, right or wrong, rather than anything in-between or ‘shades of grey’</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D830D00-75E6-4CD5-B480-06126FB977EE}" type="slidenum">
              <a:rPr lang="en-GB" smtClean="0"/>
              <a:t>27</a:t>
            </a:fld>
            <a:endParaRPr lang="en-GB" dirty="0"/>
          </a:p>
        </p:txBody>
      </p:sp>
    </p:spTree>
    <p:extLst>
      <p:ext uri="{BB962C8B-B14F-4D97-AF65-F5344CB8AC3E}">
        <p14:creationId xmlns:p14="http://schemas.microsoft.com/office/powerpoint/2010/main" val="426736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830D00-75E6-4CD5-B480-06126FB977EE}" type="slidenum">
              <a:rPr lang="en-GB" smtClean="0"/>
              <a:t>28</a:t>
            </a:fld>
            <a:endParaRPr lang="en-GB" dirty="0"/>
          </a:p>
        </p:txBody>
      </p:sp>
    </p:spTree>
    <p:extLst>
      <p:ext uri="{BB962C8B-B14F-4D97-AF65-F5344CB8AC3E}">
        <p14:creationId xmlns:p14="http://schemas.microsoft.com/office/powerpoint/2010/main" val="137199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pupils 5 minutes to complete their timeline and share with a partner.</a:t>
            </a:r>
          </a:p>
          <a:p>
            <a:r>
              <a:rPr lang="en-GB" dirty="0" smtClean="0"/>
              <a:t>Ask pupils to highlight any events on their timeline which involved a change (i.e. starting primary school, moving school, moving house, their family changing etc.).</a:t>
            </a:r>
          </a:p>
          <a:p>
            <a:r>
              <a:rPr lang="en-GB" dirty="0" smtClean="0"/>
              <a:t>Ask pupils who are willing to share how they felt at these different times. E.g. </a:t>
            </a:r>
          </a:p>
          <a:p>
            <a:pPr lvl="1"/>
            <a:r>
              <a:rPr lang="en-GB" dirty="0" smtClean="0"/>
              <a:t>What change happened?</a:t>
            </a:r>
          </a:p>
          <a:p>
            <a:pPr lvl="1"/>
            <a:r>
              <a:rPr lang="en-GB" dirty="0" smtClean="0"/>
              <a:t>How did it make them feel?</a:t>
            </a:r>
          </a:p>
          <a:p>
            <a:pPr lvl="1"/>
            <a:r>
              <a:rPr lang="en-GB" dirty="0" smtClean="0"/>
              <a:t>What helped them to deal with the change?</a:t>
            </a:r>
          </a:p>
          <a:p>
            <a:endParaRPr lang="en-GB" dirty="0"/>
          </a:p>
        </p:txBody>
      </p:sp>
      <p:sp>
        <p:nvSpPr>
          <p:cNvPr id="4" name="Slide Number Placeholder 3"/>
          <p:cNvSpPr>
            <a:spLocks noGrp="1"/>
          </p:cNvSpPr>
          <p:nvPr>
            <p:ph type="sldNum" sz="quarter" idx="10"/>
          </p:nvPr>
        </p:nvSpPr>
        <p:spPr/>
        <p:txBody>
          <a:bodyPr/>
          <a:lstStyle/>
          <a:p>
            <a:fld id="{ED830D00-75E6-4CD5-B480-06126FB977EE}" type="slidenum">
              <a:rPr lang="en-GB" smtClean="0"/>
              <a:t>38</a:t>
            </a:fld>
            <a:endParaRPr lang="en-GB" dirty="0"/>
          </a:p>
        </p:txBody>
      </p:sp>
    </p:spTree>
    <p:extLst>
      <p:ext uri="{BB962C8B-B14F-4D97-AF65-F5344CB8AC3E}">
        <p14:creationId xmlns:p14="http://schemas.microsoft.com/office/powerpoint/2010/main" val="2344891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B0D97-36DE-43C5-852B-5CA296FCED26}" type="slidenum">
              <a:rPr lang="en-GB" smtClean="0"/>
              <a:t>‹#›</a:t>
            </a:fld>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56" t="39486"/>
          <a:stretch/>
        </p:blipFill>
        <p:spPr>
          <a:xfrm>
            <a:off x="0" y="0"/>
            <a:ext cx="2902700" cy="22659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7950" b="28448"/>
          <a:stretch/>
        </p:blipFill>
        <p:spPr>
          <a:xfrm>
            <a:off x="6220251" y="4221089"/>
            <a:ext cx="2923750" cy="2636912"/>
          </a:xfrm>
          <a:prstGeom prst="rect">
            <a:avLst/>
          </a:prstGeom>
        </p:spPr>
      </p:pic>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a:xfrm>
            <a:off x="6660232" y="188640"/>
            <a:ext cx="2260672" cy="1008112"/>
          </a:xfrm>
          <a:prstGeom prst="rect">
            <a:avLst/>
          </a:prstGeom>
        </p:spPr>
      </p:pic>
    </p:spTree>
    <p:extLst>
      <p:ext uri="{BB962C8B-B14F-4D97-AF65-F5344CB8AC3E}">
        <p14:creationId xmlns:p14="http://schemas.microsoft.com/office/powerpoint/2010/main" val="2525768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7531530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35535134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2581968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19"/>
            <a:ext cx="8229600" cy="728823"/>
          </a:xfrm>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844824"/>
            <a:ext cx="8229600" cy="4281339"/>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B0D97-36DE-43C5-852B-5CA296FCED26}" type="slidenum">
              <a:rPr lang="en-GB" smtClean="0"/>
              <a:t>‹#›</a:t>
            </a:fld>
            <a:endParaRPr lang="en-GB" dirty="0"/>
          </a:p>
        </p:txBody>
      </p:sp>
      <p:sp>
        <p:nvSpPr>
          <p:cNvPr id="7" name="Rectangle 6"/>
          <p:cNvSpPr/>
          <p:nvPr userDrawn="1"/>
        </p:nvSpPr>
        <p:spPr>
          <a:xfrm>
            <a:off x="467544" y="1628800"/>
            <a:ext cx="8424252" cy="72008"/>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3218" b="31529"/>
          <a:stretch/>
        </p:blipFill>
        <p:spPr>
          <a:xfrm>
            <a:off x="7596336" y="5157192"/>
            <a:ext cx="1547664" cy="1700808"/>
          </a:xfrm>
          <a:prstGeom prst="rect">
            <a:avLst/>
          </a:prstGeom>
        </p:spPr>
      </p:pic>
    </p:spTree>
    <p:extLst>
      <p:ext uri="{BB962C8B-B14F-4D97-AF65-F5344CB8AC3E}">
        <p14:creationId xmlns:p14="http://schemas.microsoft.com/office/powerpoint/2010/main" val="26265025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4093930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4035598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5998432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9FB0D97-36DE-43C5-852B-5CA296FCED26}" type="slidenum">
              <a:rPr lang="en-GB" smtClean="0"/>
              <a:t>‹#›</a:t>
            </a:fld>
            <a:endParaRPr lang="en-GB" dirty="0"/>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6714384" y="4958135"/>
            <a:ext cx="2928482" cy="2892769"/>
          </a:xfrm>
          <a:prstGeom prst="rect">
            <a:avLst/>
          </a:prstGeom>
        </p:spPr>
      </p:pic>
    </p:spTree>
    <p:extLst>
      <p:ext uri="{BB962C8B-B14F-4D97-AF65-F5344CB8AC3E}">
        <p14:creationId xmlns:p14="http://schemas.microsoft.com/office/powerpoint/2010/main" val="6362837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3969379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3947967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371E2-02D5-4A9C-85EB-C82143F4A574}" type="datetimeFigureOut">
              <a:rPr lang="en-GB" smtClean="0"/>
              <a:t>05/03/2020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FB0D97-36DE-43C5-852B-5CA296FCED26}" type="slidenum">
              <a:rPr lang="en-GB" smtClean="0"/>
              <a:t>‹#›</a:t>
            </a:fld>
            <a:endParaRPr lang="en-GB" dirty="0"/>
          </a:p>
        </p:txBody>
      </p:sp>
    </p:spTree>
    <p:extLst>
      <p:ext uri="{BB962C8B-B14F-4D97-AF65-F5344CB8AC3E}">
        <p14:creationId xmlns:p14="http://schemas.microsoft.com/office/powerpoint/2010/main" val="3962972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371E2-02D5-4A9C-85EB-C82143F4A574}" type="datetimeFigureOut">
              <a:rPr lang="en-GB" smtClean="0"/>
              <a:t>05/03/2020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B0D97-36DE-43C5-852B-5CA296FCED26}" type="slidenum">
              <a:rPr lang="en-GB" smtClean="0"/>
              <a:t>‹#›</a:t>
            </a:fld>
            <a:endParaRPr lang="en-GB" dirty="0"/>
          </a:p>
        </p:txBody>
      </p:sp>
      <p:pic>
        <p:nvPicPr>
          <p:cNvPr id="9" name="Picture 8"/>
          <p:cNvPicPr/>
          <p:nvPr/>
        </p:nvPicPr>
        <p:blipFill>
          <a:blip r:embed="rId14" cstate="print">
            <a:extLst>
              <a:ext uri="{28A0092B-C50C-407E-A947-70E740481C1C}">
                <a14:useLocalDpi xmlns:a14="http://schemas.microsoft.com/office/drawing/2010/main" val="0"/>
              </a:ext>
            </a:extLst>
          </a:blip>
          <a:stretch>
            <a:fillRect/>
          </a:stretch>
        </p:blipFill>
        <p:spPr>
          <a:xfrm>
            <a:off x="7020272" y="188640"/>
            <a:ext cx="1900632" cy="864095"/>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9902" y="6309320"/>
            <a:ext cx="3772058" cy="247438"/>
          </a:xfrm>
          <a:prstGeom prst="rect">
            <a:avLst/>
          </a:prstGeom>
        </p:spPr>
      </p:pic>
    </p:spTree>
    <p:extLst>
      <p:ext uri="{BB962C8B-B14F-4D97-AF65-F5344CB8AC3E}">
        <p14:creationId xmlns:p14="http://schemas.microsoft.com/office/powerpoint/2010/main" val="404728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prhqMRz5P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nnafreud.org/media/7651/2nd-anna-freud-booklet-secondary-web.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milingmind.com.au/smiling-mind-app" TargetMode="Externa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youth.anxietycanada.com/" TargetMode="Externa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youth.anxietycanada.com/" TargetMode="External"/><Relationship Id="rId2" Type="http://schemas.openxmlformats.org/officeDocument/2006/relationships/hyperlink" Target="https://www.annafreud.org/selfcare/" TargetMode="Externa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hyperlink" Target="https://www.anxietyuk.org.uk/" TargetMode="External"/><Relationship Id="rId3" Type="http://schemas.openxmlformats.org/officeDocument/2006/relationships/hyperlink" Target="https://youth.anxietycanada.com/" TargetMode="External"/><Relationship Id="rId7" Type="http://schemas.openxmlformats.org/officeDocument/2006/relationships/hyperlink" Target="https://beaconhouse.org.uk/" TargetMode="External"/><Relationship Id="rId2" Type="http://schemas.openxmlformats.org/officeDocument/2006/relationships/hyperlink" Target="https://riseabove.org.uk/topic/my-mind/" TargetMode="External"/><Relationship Id="rId1" Type="http://schemas.openxmlformats.org/officeDocument/2006/relationships/slideLayout" Target="../slideLayouts/slideLayout4.xml"/><Relationship Id="rId6" Type="http://schemas.openxmlformats.org/officeDocument/2006/relationships/hyperlink" Target="https://www.therapistaid.com/" TargetMode="External"/><Relationship Id="rId5" Type="http://schemas.openxmlformats.org/officeDocument/2006/relationships/hyperlink" Target="https://www.getselfhelp.co.uk/" TargetMode="External"/><Relationship Id="rId4" Type="http://schemas.openxmlformats.org/officeDocument/2006/relationships/hyperlink" Target="https://www.moodjuice.scot.nhs.uk/" TargetMode="External"/><Relationship Id="rId9" Type="http://schemas.openxmlformats.org/officeDocument/2006/relationships/hyperlink" Target="https://youngminds.org.u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relate.org.uk/relationship-help/help-family-life-and-parenting/parenting-teenagers" TargetMode="External"/><Relationship Id="rId7" Type="http://schemas.openxmlformats.org/officeDocument/2006/relationships/hyperlink" Target="https://www.cci.health.wa.gov.au/Resources/Looking-After-Yoursel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elfhelpguides.ntw.nhs.uk/penninecare/" TargetMode="External"/><Relationship Id="rId5" Type="http://schemas.openxmlformats.org/officeDocument/2006/relationships/hyperlink" Target="https://www.annafreud.org/media/7223/secondary-parents-leaflet-final-proofed.pdf" TargetMode="External"/><Relationship Id="rId4" Type="http://schemas.openxmlformats.org/officeDocument/2006/relationships/hyperlink" Target="https://youngminds.org.uk/find-help/for-parents/parents-helplin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DxIDKZHW3-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1658" y="1772816"/>
            <a:ext cx="7168773" cy="1872208"/>
          </a:xfrm>
        </p:spPr>
        <p:txBody>
          <a:bodyPr>
            <a:noAutofit/>
          </a:bodyPr>
          <a:lstStyle/>
          <a:p>
            <a:r>
              <a:rPr lang="en-GB" b="1" dirty="0" smtClean="0">
                <a:solidFill>
                  <a:srgbClr val="003087"/>
                </a:solidFill>
                <a:latin typeface="Arial" pitchFamily="34" charset="0"/>
                <a:cs typeface="Arial" pitchFamily="34" charset="0"/>
              </a:rPr>
              <a:t>Supporting your child’s </a:t>
            </a:r>
          </a:p>
          <a:p>
            <a:r>
              <a:rPr lang="en-GB" b="1" dirty="0" smtClean="0">
                <a:solidFill>
                  <a:srgbClr val="003087"/>
                </a:solidFill>
                <a:latin typeface="Arial" pitchFamily="34" charset="0"/>
                <a:cs typeface="Arial" pitchFamily="34" charset="0"/>
              </a:rPr>
              <a:t>mental health and wellbeing </a:t>
            </a:r>
          </a:p>
          <a:p>
            <a:r>
              <a:rPr lang="en-GB" b="1" dirty="0" smtClean="0">
                <a:solidFill>
                  <a:srgbClr val="003087"/>
                </a:solidFill>
                <a:latin typeface="Arial" pitchFamily="34" charset="0"/>
                <a:cs typeface="Arial" pitchFamily="34" charset="0"/>
              </a:rPr>
              <a:t>during Year 10 &amp;11</a:t>
            </a:r>
            <a:endParaRPr lang="en-GB" b="1" dirty="0">
              <a:solidFill>
                <a:srgbClr val="003087"/>
              </a:solidFill>
              <a:latin typeface="Arial" pitchFamily="34" charset="0"/>
              <a:cs typeface="Arial" pitchFamily="34" charset="0"/>
            </a:endParaRPr>
          </a:p>
        </p:txBody>
      </p:sp>
      <p:sp>
        <p:nvSpPr>
          <p:cNvPr id="12" name="Rectangle 11"/>
          <p:cNvSpPr/>
          <p:nvPr/>
        </p:nvSpPr>
        <p:spPr>
          <a:xfrm>
            <a:off x="1403648" y="3501008"/>
            <a:ext cx="4680520" cy="72008"/>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1331640" y="3759423"/>
            <a:ext cx="6264696" cy="707886"/>
          </a:xfrm>
          <a:prstGeom prst="rect">
            <a:avLst/>
          </a:prstGeom>
          <a:noFill/>
        </p:spPr>
        <p:txBody>
          <a:bodyPr wrap="square" rtlCol="0">
            <a:spAutoFit/>
          </a:bodyPr>
          <a:lstStyle/>
          <a:p>
            <a:pPr algn="ctr"/>
            <a:r>
              <a:rPr lang="en-GB" sz="2000" b="1" dirty="0" smtClean="0">
                <a:solidFill>
                  <a:srgbClr val="00B050"/>
                </a:solidFill>
                <a:latin typeface="Arial" pitchFamily="34" charset="0"/>
                <a:cs typeface="Arial" pitchFamily="34" charset="0"/>
              </a:rPr>
              <a:t>Geraldine Brice </a:t>
            </a:r>
          </a:p>
          <a:p>
            <a:pPr algn="ctr"/>
            <a:r>
              <a:rPr lang="en-GB" sz="2000" b="1" dirty="0" smtClean="0">
                <a:solidFill>
                  <a:srgbClr val="00B050"/>
                </a:solidFill>
                <a:latin typeface="Arial" pitchFamily="34" charset="0"/>
                <a:cs typeface="Arial" pitchFamily="34" charset="0"/>
              </a:rPr>
              <a:t>Senior Mental Health Practitioner School Link </a:t>
            </a:r>
            <a:endParaRPr lang="en-GB" sz="20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245078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Anxiety</a:t>
            </a:r>
            <a:endParaRPr lang="en-GB" dirty="0"/>
          </a:p>
        </p:txBody>
      </p:sp>
      <p:sp>
        <p:nvSpPr>
          <p:cNvPr id="3" name="Content Placeholder 2"/>
          <p:cNvSpPr>
            <a:spLocks noGrp="1"/>
          </p:cNvSpPr>
          <p:nvPr>
            <p:ph idx="1"/>
          </p:nvPr>
        </p:nvSpPr>
        <p:spPr>
          <a:xfrm>
            <a:off x="457200" y="1741136"/>
            <a:ext cx="8229600" cy="3992120"/>
          </a:xfrm>
        </p:spPr>
        <p:txBody>
          <a:bodyPr>
            <a:normAutofit/>
          </a:bodyPr>
          <a:lstStyle/>
          <a:p>
            <a:pPr marL="137160" indent="0">
              <a:buNone/>
            </a:pPr>
            <a:r>
              <a:rPr lang="en-GB" dirty="0" smtClean="0">
                <a:solidFill>
                  <a:schemeClr val="tx1"/>
                </a:solidFill>
              </a:rPr>
              <a:t>What </a:t>
            </a:r>
            <a:r>
              <a:rPr lang="en-GB" dirty="0">
                <a:solidFill>
                  <a:schemeClr val="tx1"/>
                </a:solidFill>
              </a:rPr>
              <a:t>is anxiety? </a:t>
            </a:r>
            <a:endParaRPr lang="en-GB" dirty="0" smtClean="0">
              <a:solidFill>
                <a:schemeClr val="tx1"/>
              </a:solidFill>
            </a:endParaRPr>
          </a:p>
          <a:p>
            <a:pPr marL="137160" indent="0">
              <a:buNone/>
            </a:pPr>
            <a:endParaRPr lang="en-GB" dirty="0">
              <a:solidFill>
                <a:schemeClr val="tx1"/>
              </a:solidFill>
            </a:endParaRPr>
          </a:p>
          <a:p>
            <a:pPr marL="137160" indent="0">
              <a:buNone/>
            </a:pPr>
            <a:r>
              <a:rPr lang="en-GB" sz="1800" dirty="0" smtClean="0"/>
              <a:t>Children </a:t>
            </a:r>
            <a:r>
              <a:rPr lang="en-GB" sz="1800" dirty="0"/>
              <a:t>who experience anxiety often see threats or dangers as being much greater than they actually are. As a result, these children think about these situations and it is this thinking (worrying) that causes greater feelings of anxiety. Children with anxiety may try to manage difficult situations by avoiding the situation or relying on an adult to deal with it for them. This avoidance reinforces their belief that they cannot cope, blocks opportunities to develop helpful skills and ultimately ends up making them feel more anxious in the future; it can be a vicious cycle</a:t>
            </a:r>
            <a:r>
              <a:rPr lang="en-GB" sz="1800" dirty="0" smtClean="0"/>
              <a:t>. Normalising anxiety symptoms helps to regulate emotions and build resilience. </a:t>
            </a:r>
          </a:p>
          <a:p>
            <a:pPr marL="0" indent="0" algn="ctr">
              <a:buNone/>
            </a:pPr>
            <a:endParaRPr lang="en-GB" sz="1800" dirty="0"/>
          </a:p>
        </p:txBody>
      </p:sp>
    </p:spTree>
    <p:extLst>
      <p:ext uri="{BB962C8B-B14F-4D97-AF65-F5344CB8AC3E}">
        <p14:creationId xmlns:p14="http://schemas.microsoft.com/office/powerpoint/2010/main" val="324617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Anxiety explained </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pPr marL="0" indent="0" algn="ctr">
              <a:buNone/>
            </a:pPr>
            <a:r>
              <a:rPr lang="en-GB" sz="1800" dirty="0" smtClean="0"/>
              <a:t>Children with anxiety disorders tend to have more intense worries. Anxiety is caused by our perception of threat. Anxiety put simply is the overestimation a perceived threat and underestimation our ability to cope. </a:t>
            </a:r>
          </a:p>
          <a:p>
            <a:pPr marL="0" indent="0" algn="ctr">
              <a:buNone/>
            </a:pPr>
            <a:endParaRPr lang="en-GB" sz="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780928"/>
            <a:ext cx="8521700"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6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6804247" cy="629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78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Anxiety experienced </a:t>
            </a:r>
            <a:endParaRPr lang="en-GB" dirty="0"/>
          </a:p>
        </p:txBody>
      </p:sp>
      <p:sp>
        <p:nvSpPr>
          <p:cNvPr id="3" name="Content Placeholder 2"/>
          <p:cNvSpPr>
            <a:spLocks noGrp="1"/>
          </p:cNvSpPr>
          <p:nvPr>
            <p:ph idx="1"/>
          </p:nvPr>
        </p:nvSpPr>
        <p:spPr/>
        <p:txBody>
          <a:bodyPr/>
          <a:lstStyle/>
          <a:p>
            <a:pPr marL="0" indent="0" algn="ctr">
              <a:buNone/>
            </a:pPr>
            <a:r>
              <a:rPr lang="en-GB" dirty="0">
                <a:hlinkClick r:id="rId3"/>
              </a:rPr>
              <a:t>https://</a:t>
            </a:r>
            <a:r>
              <a:rPr lang="en-GB" dirty="0" smtClean="0">
                <a:hlinkClick r:id="rId3"/>
              </a:rPr>
              <a:t>www.youtube.com/watch?v=mprhqMRz5PU</a:t>
            </a:r>
            <a:endParaRPr lang="en-GB" dirty="0" smtClean="0"/>
          </a:p>
          <a:p>
            <a:pPr marL="0" indent="0" algn="ctr">
              <a:buNone/>
            </a:pPr>
            <a:endParaRPr lang="en-GB" dirty="0"/>
          </a:p>
          <a:p>
            <a:pPr marL="0" indent="0">
              <a:buNone/>
            </a:pPr>
            <a:endParaRPr lang="en-GB" dirty="0"/>
          </a:p>
          <a:p>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348880"/>
            <a:ext cx="6552728" cy="369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7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Impacting factors – Social, Biological and Psychological </a:t>
            </a:r>
            <a:endParaRPr lang="en-GB" sz="2200" dirty="0"/>
          </a:p>
        </p:txBody>
      </p:sp>
      <p:sp>
        <p:nvSpPr>
          <p:cNvPr id="3" name="Content Placeholder 2"/>
          <p:cNvSpPr>
            <a:spLocks noGrp="1"/>
          </p:cNvSpPr>
          <p:nvPr>
            <p:ph idx="1"/>
          </p:nvPr>
        </p:nvSpPr>
        <p:spPr/>
        <p:txBody>
          <a:bodyPr/>
          <a:lstStyle/>
          <a:p>
            <a:endParaRPr lang="en-GB" dirty="0" smtClean="0"/>
          </a:p>
        </p:txBody>
      </p:sp>
      <p:sp>
        <p:nvSpPr>
          <p:cNvPr id="4" name="Oval 3"/>
          <p:cNvSpPr/>
          <p:nvPr/>
        </p:nvSpPr>
        <p:spPr>
          <a:xfrm>
            <a:off x="4211960" y="2204864"/>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Social media </a:t>
            </a:r>
            <a:endParaRPr lang="en-GB" dirty="0">
              <a:solidFill>
                <a:schemeClr val="tx1"/>
              </a:solidFill>
            </a:endParaRPr>
          </a:p>
        </p:txBody>
      </p:sp>
      <p:sp>
        <p:nvSpPr>
          <p:cNvPr id="6" name="Oval 5"/>
          <p:cNvSpPr/>
          <p:nvPr/>
        </p:nvSpPr>
        <p:spPr>
          <a:xfrm>
            <a:off x="2987824" y="3487850"/>
            <a:ext cx="2232248" cy="10932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Environmental </a:t>
            </a:r>
            <a:endParaRPr lang="en-GB" dirty="0">
              <a:solidFill>
                <a:schemeClr val="tx1"/>
              </a:solidFill>
            </a:endParaRPr>
          </a:p>
        </p:txBody>
      </p:sp>
      <p:sp>
        <p:nvSpPr>
          <p:cNvPr id="7" name="Oval 6"/>
          <p:cNvSpPr/>
          <p:nvPr/>
        </p:nvSpPr>
        <p:spPr>
          <a:xfrm>
            <a:off x="6588224" y="2204410"/>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Pressure </a:t>
            </a:r>
            <a:endParaRPr lang="en-GB" dirty="0">
              <a:solidFill>
                <a:schemeClr val="tx1"/>
              </a:solidFill>
            </a:endParaRPr>
          </a:p>
        </p:txBody>
      </p:sp>
      <p:sp>
        <p:nvSpPr>
          <p:cNvPr id="8" name="Oval 7"/>
          <p:cNvSpPr/>
          <p:nvPr/>
        </p:nvSpPr>
        <p:spPr>
          <a:xfrm>
            <a:off x="5882698" y="4700190"/>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Friendships </a:t>
            </a:r>
            <a:endParaRPr lang="en-GB" dirty="0">
              <a:solidFill>
                <a:schemeClr val="tx1"/>
              </a:solidFill>
            </a:endParaRPr>
          </a:p>
        </p:txBody>
      </p:sp>
      <p:sp>
        <p:nvSpPr>
          <p:cNvPr id="9" name="Oval 8"/>
          <p:cNvSpPr/>
          <p:nvPr/>
        </p:nvSpPr>
        <p:spPr>
          <a:xfrm>
            <a:off x="3563888" y="5094765"/>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Trauma  </a:t>
            </a:r>
            <a:endParaRPr lang="en-GB" dirty="0">
              <a:solidFill>
                <a:schemeClr val="tx1"/>
              </a:solidFill>
            </a:endParaRPr>
          </a:p>
        </p:txBody>
      </p:sp>
      <p:sp>
        <p:nvSpPr>
          <p:cNvPr id="10" name="Oval 9"/>
          <p:cNvSpPr/>
          <p:nvPr/>
        </p:nvSpPr>
        <p:spPr>
          <a:xfrm>
            <a:off x="1426186" y="2214664"/>
            <a:ext cx="2065693" cy="107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Adverse Childhood Experiences (ACE)  </a:t>
            </a:r>
            <a:endParaRPr lang="en-GB" dirty="0">
              <a:solidFill>
                <a:schemeClr val="tx1"/>
              </a:solidFill>
            </a:endParaRPr>
          </a:p>
        </p:txBody>
      </p:sp>
      <p:sp>
        <p:nvSpPr>
          <p:cNvPr id="11" name="Oval 10"/>
          <p:cNvSpPr/>
          <p:nvPr/>
        </p:nvSpPr>
        <p:spPr>
          <a:xfrm>
            <a:off x="6094040" y="3438254"/>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Resilience </a:t>
            </a:r>
            <a:endParaRPr lang="en-GB" dirty="0">
              <a:solidFill>
                <a:schemeClr val="tx1"/>
              </a:solidFill>
            </a:endParaRPr>
          </a:p>
        </p:txBody>
      </p:sp>
      <p:sp>
        <p:nvSpPr>
          <p:cNvPr id="12" name="Oval 11"/>
          <p:cNvSpPr/>
          <p:nvPr/>
        </p:nvSpPr>
        <p:spPr>
          <a:xfrm>
            <a:off x="522711" y="3501008"/>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School  </a:t>
            </a:r>
            <a:endParaRPr lang="en-GB" dirty="0">
              <a:solidFill>
                <a:schemeClr val="tx1"/>
              </a:solidFill>
            </a:endParaRPr>
          </a:p>
        </p:txBody>
      </p:sp>
      <p:sp>
        <p:nvSpPr>
          <p:cNvPr id="14" name="Oval 13"/>
          <p:cNvSpPr/>
          <p:nvPr/>
        </p:nvSpPr>
        <p:spPr>
          <a:xfrm>
            <a:off x="1187624" y="4690029"/>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Physical health  </a:t>
            </a:r>
            <a:endParaRPr lang="en-GB" dirty="0">
              <a:solidFill>
                <a:schemeClr val="tx1"/>
              </a:solidFill>
            </a:endParaRPr>
          </a:p>
        </p:txBody>
      </p:sp>
    </p:spTree>
    <p:extLst>
      <p:ext uri="{BB962C8B-B14F-4D97-AF65-F5344CB8AC3E}">
        <p14:creationId xmlns:p14="http://schemas.microsoft.com/office/powerpoint/2010/main" val="290022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Invisible Shield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6840760" cy="51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48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404664"/>
            <a:ext cx="654089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88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35697" y="404813"/>
            <a:ext cx="5916066" cy="1143000"/>
          </a:xfrm>
        </p:spPr>
        <p:txBody>
          <a:bodyPr>
            <a:normAutofit/>
          </a:bodyPr>
          <a:lstStyle/>
          <a:p>
            <a:r>
              <a:rPr lang="en-GB" altLang="en-US" dirty="0" smtClean="0"/>
              <a:t>Analogy of how adults can validate children’s emotions</a:t>
            </a:r>
          </a:p>
        </p:txBody>
      </p:sp>
      <p:sp>
        <p:nvSpPr>
          <p:cNvPr id="3" name="Content Placeholder 2"/>
          <p:cNvSpPr>
            <a:spLocks noGrp="1"/>
          </p:cNvSpPr>
          <p:nvPr>
            <p:ph idx="1"/>
          </p:nvPr>
        </p:nvSpPr>
        <p:spPr>
          <a:xfrm>
            <a:off x="539552" y="2401812"/>
            <a:ext cx="4679950" cy="3959225"/>
          </a:xfrm>
        </p:spPr>
        <p:txBody>
          <a:bodyPr/>
          <a:lstStyle/>
          <a:p>
            <a:pPr>
              <a:defRPr/>
            </a:pPr>
            <a:r>
              <a:rPr lang="en-GB" b="1" dirty="0" smtClean="0">
                <a:solidFill>
                  <a:srgbClr val="00B050"/>
                </a:solidFill>
              </a:rPr>
              <a:t>Coffee filter </a:t>
            </a:r>
            <a:r>
              <a:rPr lang="en-GB" dirty="0" smtClean="0">
                <a:solidFill>
                  <a:srgbClr val="00B050"/>
                </a:solidFill>
              </a:rPr>
              <a:t>– the adult tries to identify the child’s painful emotions, contains them, and then gives them back, filtered, understandable and bearable i.e. validated</a:t>
            </a:r>
          </a:p>
          <a:p>
            <a:pPr marL="0" indent="0">
              <a:buFontTx/>
              <a:buNone/>
              <a:defRPr/>
            </a:pPr>
            <a:endParaRPr lang="en-GB" dirty="0"/>
          </a:p>
        </p:txBody>
      </p:sp>
      <p:pic>
        <p:nvPicPr>
          <p:cNvPr id="21508" name="Picture 5" descr="073a"/>
          <p:cNvPicPr>
            <a:picLocks noChangeAspect="1" noChangeArrowheads="1"/>
          </p:cNvPicPr>
          <p:nvPr/>
        </p:nvPicPr>
        <p:blipFill>
          <a:blip r:embed="rId3">
            <a:extLst>
              <a:ext uri="{28A0092B-C50C-407E-A947-70E740481C1C}">
                <a14:useLocalDpi xmlns:a14="http://schemas.microsoft.com/office/drawing/2010/main" val="0"/>
              </a:ext>
            </a:extLst>
          </a:blip>
          <a:srcRect r="55560"/>
          <a:stretch>
            <a:fillRect/>
          </a:stretch>
        </p:blipFill>
        <p:spPr bwMode="auto">
          <a:xfrm>
            <a:off x="5508104" y="1995019"/>
            <a:ext cx="3299351" cy="4497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2998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adults can sometimes deal with children’s emotions.</a:t>
            </a:r>
            <a:endParaRPr lang="en-GB" dirty="0"/>
          </a:p>
        </p:txBody>
      </p:sp>
      <p:sp>
        <p:nvSpPr>
          <p:cNvPr id="3" name="Content Placeholder 2"/>
          <p:cNvSpPr>
            <a:spLocks noGrp="1"/>
          </p:cNvSpPr>
          <p:nvPr>
            <p:ph idx="1"/>
          </p:nvPr>
        </p:nvSpPr>
        <p:spPr/>
        <p:txBody>
          <a:bodyPr>
            <a:normAutofit lnSpcReduction="10000"/>
          </a:bodyPr>
          <a:lstStyle/>
          <a:p>
            <a:r>
              <a:rPr lang="en-GB" sz="2400" dirty="0"/>
              <a:t>Dishcloth – adult ‘wipes away’/denies feelings of </a:t>
            </a:r>
            <a:r>
              <a:rPr lang="en-GB" sz="2400" dirty="0" smtClean="0"/>
              <a:t>distress/re-frames</a:t>
            </a:r>
          </a:p>
          <a:p>
            <a:endParaRPr lang="en-GB" sz="2400" dirty="0"/>
          </a:p>
          <a:p>
            <a:r>
              <a:rPr lang="en-GB" sz="2400" dirty="0"/>
              <a:t>Sponge – adult ‘soaks up’ pain, pities the child, and stores it </a:t>
            </a:r>
            <a:r>
              <a:rPr lang="en-GB" sz="2400" dirty="0" smtClean="0"/>
              <a:t>themselves</a:t>
            </a:r>
          </a:p>
          <a:p>
            <a:endParaRPr lang="en-GB" sz="2400" dirty="0"/>
          </a:p>
          <a:p>
            <a:r>
              <a:rPr lang="en-GB" sz="2400" dirty="0"/>
              <a:t>Soap box – gives a philosophical response/platitude, judgement, </a:t>
            </a:r>
            <a:r>
              <a:rPr lang="en-GB" sz="2400" dirty="0" smtClean="0"/>
              <a:t>advice</a:t>
            </a:r>
          </a:p>
          <a:p>
            <a:endParaRPr lang="en-GB" sz="2400" dirty="0"/>
          </a:p>
          <a:p>
            <a:r>
              <a:rPr lang="en-GB" sz="2400" dirty="0"/>
              <a:t>Microscope – emotions and actions are questioned </a:t>
            </a:r>
            <a:endParaRPr lang="en-GB" sz="2400" dirty="0" smtClean="0"/>
          </a:p>
          <a:p>
            <a:pPr marL="0" indent="0">
              <a:buNone/>
            </a:pPr>
            <a:r>
              <a:rPr lang="en-GB" sz="2400" dirty="0"/>
              <a:t> </a:t>
            </a:r>
            <a:r>
              <a:rPr lang="en-GB" sz="2400" dirty="0" smtClean="0"/>
              <a:t>    and </a:t>
            </a:r>
            <a:r>
              <a:rPr lang="en-GB" sz="2400" dirty="0"/>
              <a:t>analysed by the adult</a:t>
            </a:r>
          </a:p>
          <a:p>
            <a:endParaRPr lang="en-GB" dirty="0"/>
          </a:p>
        </p:txBody>
      </p:sp>
      <p:pic>
        <p:nvPicPr>
          <p:cNvPr id="4098" name="Picture 2" descr="C:\Users\catherine.burns2\AppData\Local\Microsoft\Windows\INetCache\IE\7528HGVN\giggle_meter_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536" y="5157192"/>
            <a:ext cx="1791082"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82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3087"/>
                </a:solidFill>
                <a:latin typeface="Arial" panose="020B0604020202020204" pitchFamily="34" charset="0"/>
                <a:cs typeface="Arial" panose="020B0604020202020204" pitchFamily="34" charset="0"/>
              </a:rPr>
              <a:t>I</a:t>
            </a:r>
            <a:r>
              <a:rPr lang="en-GB" sz="2800" b="1" dirty="0" smtClean="0">
                <a:solidFill>
                  <a:srgbClr val="003087"/>
                </a:solidFill>
                <a:latin typeface="Arial" panose="020B0604020202020204" pitchFamily="34" charset="0"/>
                <a:cs typeface="Arial" panose="020B0604020202020204" pitchFamily="34" charset="0"/>
              </a:rPr>
              <a:t>mpact of exams on our mental health</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endParaRPr lang="en-GB" sz="2000" dirty="0"/>
          </a:p>
          <a:p>
            <a:pPr marL="0" indent="0">
              <a:buNone/>
            </a:pPr>
            <a:endParaRPr lang="en-GB" dirty="0"/>
          </a:p>
        </p:txBody>
      </p:sp>
      <p:sp>
        <p:nvSpPr>
          <p:cNvPr id="7" name="Content Placeholder 6"/>
          <p:cNvSpPr>
            <a:spLocks noGrp="1"/>
          </p:cNvSpPr>
          <p:nvPr>
            <p:ph sz="half" idx="2"/>
          </p:nvPr>
        </p:nvSpPr>
        <p:spPr>
          <a:xfrm>
            <a:off x="3491880" y="1556792"/>
            <a:ext cx="5194920" cy="4569371"/>
          </a:xfrm>
        </p:spPr>
        <p:txBody>
          <a:bodyPr>
            <a:normAutofit fontScale="92500" lnSpcReduction="10000"/>
          </a:bodyPr>
          <a:lstStyle/>
          <a:p>
            <a:pPr marL="0" lvl="0" indent="0" algn="ctr">
              <a:buNone/>
            </a:pPr>
            <a:r>
              <a:rPr lang="en-GB" sz="2600" dirty="0">
                <a:solidFill>
                  <a:prstClr val="black"/>
                </a:solidFill>
              </a:rPr>
              <a:t>Exam stress describes the emotional, physiological and behavioural responses caused by an imminent test or exam. It can be related to negative previous experience of exams, poor preparation, worry about failure, or pressure to perform. For children and young people who are generally anxious, the experience of taking exams can be threatening and could lead to unmanageable increases in anxiety </a:t>
            </a:r>
            <a:r>
              <a:rPr lang="en-GB" sz="2600" dirty="0" smtClean="0">
                <a:solidFill>
                  <a:prstClr val="black"/>
                </a:solidFill>
              </a:rPr>
              <a:t>levels.</a:t>
            </a:r>
          </a:p>
          <a:p>
            <a:pPr marL="0" lvl="0" indent="0" algn="ctr">
              <a:buNone/>
            </a:pPr>
            <a:r>
              <a:rPr lang="en-GB" sz="2600" dirty="0" smtClean="0">
                <a:solidFill>
                  <a:prstClr val="black"/>
                </a:solidFill>
              </a:rPr>
              <a:t>(Reference: Anna Freud Centre) </a:t>
            </a:r>
            <a:endParaRPr lang="en-GB" sz="1800" dirty="0">
              <a:solidFill>
                <a:prstClr val="black"/>
              </a:solidFill>
            </a:endParaRP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273630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40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todays session</a:t>
            </a:r>
            <a:endParaRPr lang="en-GB" dirty="0"/>
          </a:p>
        </p:txBody>
      </p:sp>
      <p:sp>
        <p:nvSpPr>
          <p:cNvPr id="3" name="Content Placeholder 2"/>
          <p:cNvSpPr>
            <a:spLocks noGrp="1"/>
          </p:cNvSpPr>
          <p:nvPr>
            <p:ph idx="1"/>
          </p:nvPr>
        </p:nvSpPr>
        <p:spPr/>
        <p:txBody>
          <a:bodyPr>
            <a:normAutofit fontScale="92500"/>
          </a:bodyPr>
          <a:lstStyle/>
          <a:p>
            <a:r>
              <a:rPr lang="en-GB" sz="2400" dirty="0" smtClean="0"/>
              <a:t>Awareness of the school link role within Wigan</a:t>
            </a:r>
          </a:p>
          <a:p>
            <a:r>
              <a:rPr lang="en-GB" sz="2400" dirty="0" smtClean="0"/>
              <a:t>To develop your understanding of anxiety, stress factors and regulating emotions. </a:t>
            </a:r>
          </a:p>
          <a:p>
            <a:r>
              <a:rPr lang="en-GB" sz="2400" dirty="0" smtClean="0"/>
              <a:t>To support you to identify signs and symptoms of stress and anxiety.</a:t>
            </a:r>
          </a:p>
          <a:p>
            <a:r>
              <a:rPr lang="en-GB" sz="2400" dirty="0" smtClean="0"/>
              <a:t>To provide an overview of healthy habits which can support your child’s mental health and wellbeing during Year 10/11. </a:t>
            </a:r>
          </a:p>
          <a:p>
            <a:r>
              <a:rPr lang="en-GB" sz="2400" dirty="0" smtClean="0"/>
              <a:t>To provide you with resources and practical tips to support yourself and your child during Year 10/11. </a:t>
            </a:r>
          </a:p>
          <a:p>
            <a:r>
              <a:rPr lang="en-GB" sz="2400" dirty="0" smtClean="0"/>
              <a:t>To inform you of the support available through school in Year 10/11. </a:t>
            </a:r>
            <a:endParaRPr lang="en-GB" dirty="0"/>
          </a:p>
        </p:txBody>
      </p:sp>
    </p:spTree>
    <p:extLst>
      <p:ext uri="{BB962C8B-B14F-4D97-AF65-F5344CB8AC3E}">
        <p14:creationId xmlns:p14="http://schemas.microsoft.com/office/powerpoint/2010/main" val="192314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Top tips to help with exam stress </a:t>
            </a:r>
            <a:endParaRPr lang="en-GB" dirty="0"/>
          </a:p>
        </p:txBody>
      </p:sp>
      <p:sp>
        <p:nvSpPr>
          <p:cNvPr id="5" name="Content Placeholder 4"/>
          <p:cNvSpPr>
            <a:spLocks noGrp="1"/>
          </p:cNvSpPr>
          <p:nvPr>
            <p:ph idx="1"/>
          </p:nvPr>
        </p:nvSpPr>
        <p:spPr/>
        <p:txBody>
          <a:bodyPr>
            <a:normAutofit lnSpcReduction="10000"/>
          </a:bodyPr>
          <a:lstStyle/>
          <a:p>
            <a:r>
              <a:rPr lang="en-GB" dirty="0"/>
              <a:t>Encourage your child to take care of themselves by eating the right kind of foods, drinking water and getting enough sleep. </a:t>
            </a:r>
            <a:r>
              <a:rPr lang="en-GB" dirty="0" smtClean="0"/>
              <a:t>For teenagers 8 – 10 hours </a:t>
            </a:r>
            <a:r>
              <a:rPr lang="en-GB" dirty="0"/>
              <a:t>sleep is essential as tiredness can impair concentration and increase anxiety</a:t>
            </a:r>
            <a:r>
              <a:rPr lang="en-GB" dirty="0" smtClean="0"/>
              <a:t>.</a:t>
            </a:r>
          </a:p>
          <a:p>
            <a:r>
              <a:rPr lang="en-GB" dirty="0" smtClean="0"/>
              <a:t>Provide reassurance by reminding your child of past/current successes and give giving them the opportunity to say how they are feeling.</a:t>
            </a:r>
          </a:p>
          <a:p>
            <a:r>
              <a:rPr lang="en-GB" dirty="0" smtClean="0"/>
              <a:t>Support them to develop a realistic revision timetable and encourage them to take regular breaks. </a:t>
            </a:r>
          </a:p>
          <a:p>
            <a:r>
              <a:rPr lang="en-GB" dirty="0" smtClean="0"/>
              <a:t>Promote regular exercise to get rid of physical tension. Improved blood flow to the brain can improve a young persons ability to think clearly, learn, concentrate and remember.</a:t>
            </a:r>
          </a:p>
          <a:p>
            <a:r>
              <a:rPr lang="en-GB" dirty="0" smtClean="0"/>
              <a:t>Encourage relaxation techniques such as controlled breathing and mindfulness. </a:t>
            </a:r>
          </a:p>
        </p:txBody>
      </p:sp>
    </p:spTree>
    <p:extLst>
      <p:ext uri="{BB962C8B-B14F-4D97-AF65-F5344CB8AC3E}">
        <p14:creationId xmlns:p14="http://schemas.microsoft.com/office/powerpoint/2010/main" val="39721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‘GCSES’ during Year 10/11 </a:t>
            </a:r>
            <a:endParaRPr lang="en-GB" dirty="0"/>
          </a:p>
        </p:txBody>
      </p:sp>
      <p:sp>
        <p:nvSpPr>
          <p:cNvPr id="3" name="Content Placeholder 2"/>
          <p:cNvSpPr>
            <a:spLocks noGrp="1"/>
          </p:cNvSpPr>
          <p:nvPr>
            <p:ph idx="1"/>
          </p:nvPr>
        </p:nvSpPr>
        <p:spPr>
          <a:xfrm>
            <a:off x="457200" y="1844825"/>
            <a:ext cx="8229600" cy="3960440"/>
          </a:xfrm>
        </p:spPr>
        <p:txBody>
          <a:bodyPr>
            <a:normAutofit/>
          </a:bodyPr>
          <a:lstStyle/>
          <a:p>
            <a:pPr marL="0" indent="0">
              <a:buNone/>
            </a:pPr>
            <a:r>
              <a:rPr lang="en-GB" sz="4000" b="1" dirty="0" smtClean="0">
                <a:solidFill>
                  <a:srgbClr val="00B050"/>
                </a:solidFill>
              </a:rPr>
              <a:t>G</a:t>
            </a:r>
            <a:r>
              <a:rPr lang="en-GB" sz="2800" dirty="0" smtClean="0">
                <a:solidFill>
                  <a:srgbClr val="002060"/>
                </a:solidFill>
              </a:rPr>
              <a:t>ood enough relationships at home</a:t>
            </a:r>
            <a:endParaRPr lang="en-GB" sz="2800" dirty="0" smtClean="0">
              <a:solidFill>
                <a:srgbClr val="00B050"/>
              </a:solidFill>
            </a:endParaRPr>
          </a:p>
          <a:p>
            <a:pPr marL="0" indent="0">
              <a:buNone/>
            </a:pPr>
            <a:r>
              <a:rPr lang="en-GB" sz="4000" b="1" dirty="0" smtClean="0">
                <a:solidFill>
                  <a:srgbClr val="00B050"/>
                </a:solidFill>
              </a:rPr>
              <a:t>C</a:t>
            </a:r>
            <a:r>
              <a:rPr lang="en-GB" sz="2800" dirty="0" smtClean="0">
                <a:solidFill>
                  <a:srgbClr val="002060"/>
                </a:solidFill>
              </a:rPr>
              <a:t>hill out time</a:t>
            </a:r>
          </a:p>
          <a:p>
            <a:pPr marL="0" indent="0">
              <a:buNone/>
            </a:pPr>
            <a:r>
              <a:rPr lang="en-GB" sz="4000" b="1" dirty="0" smtClean="0">
                <a:solidFill>
                  <a:srgbClr val="00B050"/>
                </a:solidFill>
              </a:rPr>
              <a:t>S</a:t>
            </a:r>
            <a:r>
              <a:rPr lang="en-GB" sz="2800" dirty="0" smtClean="0">
                <a:solidFill>
                  <a:srgbClr val="002060"/>
                </a:solidFill>
              </a:rPr>
              <a:t>uccess reminders</a:t>
            </a:r>
          </a:p>
          <a:p>
            <a:pPr marL="0" indent="0">
              <a:buNone/>
            </a:pPr>
            <a:r>
              <a:rPr lang="en-GB" sz="4000" b="1" dirty="0" smtClean="0">
                <a:solidFill>
                  <a:srgbClr val="00B050"/>
                </a:solidFill>
              </a:rPr>
              <a:t>E</a:t>
            </a:r>
            <a:r>
              <a:rPr lang="en-GB" sz="2800" dirty="0" smtClean="0">
                <a:solidFill>
                  <a:srgbClr val="002060"/>
                </a:solidFill>
              </a:rPr>
              <a:t>ncourage effort and exercise</a:t>
            </a:r>
          </a:p>
          <a:p>
            <a:pPr marL="0" indent="0">
              <a:buNone/>
            </a:pPr>
            <a:r>
              <a:rPr lang="en-GB" sz="4000" b="1" dirty="0" smtClean="0">
                <a:solidFill>
                  <a:srgbClr val="00B050"/>
                </a:solidFill>
              </a:rPr>
              <a:t>S</a:t>
            </a:r>
            <a:r>
              <a:rPr lang="en-GB" sz="2800" dirty="0" smtClean="0">
                <a:solidFill>
                  <a:srgbClr val="002060"/>
                </a:solidFill>
              </a:rPr>
              <a:t>leep</a:t>
            </a:r>
            <a:endParaRPr lang="en-GB" sz="2800" dirty="0">
              <a:solidFill>
                <a:srgbClr val="002060"/>
              </a:solidFill>
            </a:endParaRPr>
          </a:p>
        </p:txBody>
      </p:sp>
    </p:spTree>
    <p:extLst>
      <p:ext uri="{BB962C8B-B14F-4D97-AF65-F5344CB8AC3E}">
        <p14:creationId xmlns:p14="http://schemas.microsoft.com/office/powerpoint/2010/main" val="33193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3087"/>
                </a:solidFill>
                <a:latin typeface="Arial" panose="020B0604020202020204" pitchFamily="34" charset="0"/>
                <a:cs typeface="Arial" panose="020B0604020202020204" pitchFamily="34" charset="0"/>
              </a:rPr>
              <a:t>Group task and discussion</a:t>
            </a:r>
            <a:endParaRPr lang="en-GB" dirty="0"/>
          </a:p>
        </p:txBody>
      </p:sp>
      <p:sp>
        <p:nvSpPr>
          <p:cNvPr id="4" name="Content Placeholder 3"/>
          <p:cNvSpPr>
            <a:spLocks noGrp="1"/>
          </p:cNvSpPr>
          <p:nvPr>
            <p:ph sz="half" idx="1"/>
          </p:nvPr>
        </p:nvSpPr>
        <p:spPr/>
        <p:txBody>
          <a:bodyPr/>
          <a:lstStyle/>
          <a:p>
            <a:pPr marL="0" indent="0" algn="ctr">
              <a:buNone/>
            </a:pPr>
            <a:r>
              <a:rPr lang="en-GB" b="1" dirty="0" smtClean="0"/>
              <a:t>Sharing ideas</a:t>
            </a:r>
          </a:p>
          <a:p>
            <a:pPr marL="0" indent="0" algn="ctr">
              <a:buNone/>
            </a:pPr>
            <a:endParaRPr lang="en-GB" dirty="0"/>
          </a:p>
          <a:p>
            <a:pPr marL="0" indent="0" algn="ctr">
              <a:buNone/>
            </a:pPr>
            <a:r>
              <a:rPr lang="en-GB" dirty="0" smtClean="0"/>
              <a:t>What are you already doing to support your child to manage their stress and look after themselves?</a:t>
            </a:r>
            <a:endParaRPr lang="en-GB"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5976" y="1845230"/>
            <a:ext cx="3603048" cy="403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67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smtClean="0">
                <a:solidFill>
                  <a:srgbClr val="003087"/>
                </a:solidFill>
                <a:latin typeface="Arial" panose="020B0604020202020204" pitchFamily="34" charset="0"/>
                <a:cs typeface="Arial" panose="020B0604020202020204" pitchFamily="34" charset="0"/>
              </a:rPr>
              <a:t>Healthy habits – Sleep </a:t>
            </a:r>
            <a:endParaRPr lang="en-GB" dirty="0"/>
          </a:p>
        </p:txBody>
      </p:sp>
      <p:sp>
        <p:nvSpPr>
          <p:cNvPr id="3" name="Content Placeholder 2"/>
          <p:cNvSpPr>
            <a:spLocks noGrp="1"/>
          </p:cNvSpPr>
          <p:nvPr>
            <p:ph sz="half" idx="1"/>
          </p:nvPr>
        </p:nvSpPr>
        <p:spPr>
          <a:xfrm>
            <a:off x="457200" y="1556792"/>
            <a:ext cx="5554960" cy="4569371"/>
          </a:xfrm>
        </p:spPr>
        <p:txBody>
          <a:bodyPr>
            <a:normAutofit fontScale="62500" lnSpcReduction="20000"/>
          </a:bodyPr>
          <a:lstStyle/>
          <a:p>
            <a:pPr marL="0" indent="0" algn="ctr">
              <a:buNone/>
            </a:pPr>
            <a:r>
              <a:rPr lang="en-GB" sz="3800" dirty="0" smtClean="0"/>
              <a:t>Good sleep is essential for a young person’s wellbeing and has proven advantages for memory and performance. However, during adolescents changes in the brain can mean that teenagers’ body clocks are not set for early starts. Over time this can lead to ‘sleep debt’ which might impact on their everyday functioning. Sleep problems can also be associated with mental health difficulties, and life stressors at school and/or home. They can signal that something is not right for that young person and they need help.</a:t>
            </a:r>
          </a:p>
          <a:p>
            <a:pPr marL="0" indent="0" algn="ctr">
              <a:buNone/>
            </a:pPr>
            <a:r>
              <a:rPr lang="en-GB" sz="3800" dirty="0" smtClean="0"/>
              <a:t>(Reference: Anna Freud Centre)</a:t>
            </a:r>
          </a:p>
          <a:p>
            <a:pPr marL="0" indent="0">
              <a:buNone/>
            </a:pPr>
            <a:endParaRPr lang="en-GB" dirty="0" smtClean="0">
              <a:hlinkClick r:id="rId2"/>
            </a:endParaRPr>
          </a:p>
          <a:p>
            <a:pPr marL="0" indent="0">
              <a:buNone/>
            </a:pPr>
            <a:endParaRPr lang="en-GB" dirty="0"/>
          </a:p>
        </p:txBody>
      </p:sp>
      <p:sp>
        <p:nvSpPr>
          <p:cNvPr id="4" name="Content Placeholder 3"/>
          <p:cNvSpPr>
            <a:spLocks noGrp="1"/>
          </p:cNvSpPr>
          <p:nvPr>
            <p:ph sz="half" idx="2"/>
          </p:nvPr>
        </p:nvSpPr>
        <p:spPr/>
        <p:txBody>
          <a:bodyPr>
            <a:normAutofit fontScale="625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628800"/>
            <a:ext cx="228600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90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 with sleep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Ask them how they slept and keep an eye out for any changes to their sleep pattern.</a:t>
            </a:r>
          </a:p>
          <a:p>
            <a:r>
              <a:rPr lang="en-GB" dirty="0" smtClean="0"/>
              <a:t>Advise them to cut out any after school napping.</a:t>
            </a:r>
          </a:p>
          <a:p>
            <a:r>
              <a:rPr lang="en-GB" dirty="0" smtClean="0"/>
              <a:t>Avoid </a:t>
            </a:r>
            <a:r>
              <a:rPr lang="en-GB" dirty="0"/>
              <a:t>stimulants such as caffeine, nicotine and energy drinks </a:t>
            </a:r>
            <a:r>
              <a:rPr lang="en-GB" dirty="0" smtClean="0"/>
              <a:t>after 4pm.</a:t>
            </a:r>
          </a:p>
          <a:p>
            <a:r>
              <a:rPr lang="en-GB" dirty="0" smtClean="0"/>
              <a:t>Exercise: Even 10 </a:t>
            </a:r>
            <a:r>
              <a:rPr lang="en-GB" dirty="0"/>
              <a:t>minutes </a:t>
            </a:r>
            <a:r>
              <a:rPr lang="en-GB" dirty="0" smtClean="0"/>
              <a:t>can </a:t>
            </a:r>
            <a:r>
              <a:rPr lang="en-GB" dirty="0"/>
              <a:t>drastically improve </a:t>
            </a:r>
            <a:r>
              <a:rPr lang="en-GB" dirty="0" smtClean="0"/>
              <a:t>sleep </a:t>
            </a:r>
            <a:r>
              <a:rPr lang="en-GB" dirty="0"/>
              <a:t>quality. </a:t>
            </a:r>
            <a:r>
              <a:rPr lang="en-GB" dirty="0" smtClean="0"/>
              <a:t>But avoid </a:t>
            </a:r>
            <a:r>
              <a:rPr lang="en-GB" dirty="0"/>
              <a:t>strenuous workouts close to </a:t>
            </a:r>
            <a:r>
              <a:rPr lang="en-GB" dirty="0" smtClean="0"/>
              <a:t>bedtime.</a:t>
            </a:r>
          </a:p>
          <a:p>
            <a:r>
              <a:rPr lang="en-GB" dirty="0" smtClean="0"/>
              <a:t>Avoid heavy foods before bed. Arrange meal times before 7pm if possible.</a:t>
            </a:r>
          </a:p>
          <a:p>
            <a:r>
              <a:rPr lang="en-GB" dirty="0"/>
              <a:t>Make sure that their sleep environment supports sleep. Encourage them not to keep their phones by the side of their bed and to put their phones away before 9pm. </a:t>
            </a:r>
            <a:r>
              <a:rPr lang="en-GB" dirty="0" smtClean="0"/>
              <a:t>Downtime setting (IPhone).</a:t>
            </a:r>
          </a:p>
          <a:p>
            <a:r>
              <a:rPr lang="en-GB" dirty="0" smtClean="0"/>
              <a:t>Encourage them out of their rooms: Exposure </a:t>
            </a:r>
            <a:r>
              <a:rPr lang="en-GB" dirty="0"/>
              <a:t>to sunlight during the </a:t>
            </a:r>
            <a:r>
              <a:rPr lang="en-GB" dirty="0" smtClean="0"/>
              <a:t>day helps </a:t>
            </a:r>
            <a:r>
              <a:rPr lang="en-GB" dirty="0"/>
              <a:t>to maintain a healthy sleep-wake cycle</a:t>
            </a:r>
            <a:r>
              <a:rPr lang="en-GB" dirty="0" smtClean="0"/>
              <a:t>.</a:t>
            </a:r>
          </a:p>
          <a:p>
            <a:r>
              <a:rPr lang="en-GB" dirty="0" smtClean="0"/>
              <a:t>Support them to establish a </a:t>
            </a:r>
            <a:r>
              <a:rPr lang="en-GB" dirty="0"/>
              <a:t>regular relaxing bedtime </a:t>
            </a:r>
            <a:r>
              <a:rPr lang="en-GB" dirty="0" smtClean="0"/>
              <a:t>routine.</a:t>
            </a:r>
          </a:p>
        </p:txBody>
      </p:sp>
    </p:spTree>
    <p:extLst>
      <p:ext uri="{BB962C8B-B14F-4D97-AF65-F5344CB8AC3E}">
        <p14:creationId xmlns:p14="http://schemas.microsoft.com/office/powerpoint/2010/main" val="391617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3087"/>
                </a:solidFill>
                <a:latin typeface="Arial" panose="020B0604020202020204" pitchFamily="34" charset="0"/>
                <a:cs typeface="Arial" panose="020B0604020202020204" pitchFamily="34" charset="0"/>
              </a:rPr>
              <a:t>Healthy habits – Communication </a:t>
            </a:r>
            <a:endParaRPr lang="en-GB" dirty="0"/>
          </a:p>
        </p:txBody>
      </p:sp>
      <p:sp>
        <p:nvSpPr>
          <p:cNvPr id="3" name="Content Placeholder 2"/>
          <p:cNvSpPr>
            <a:spLocks noGrp="1"/>
          </p:cNvSpPr>
          <p:nvPr>
            <p:ph sz="half" idx="1"/>
          </p:nvPr>
        </p:nvSpPr>
        <p:spPr>
          <a:xfrm>
            <a:off x="457200" y="1268760"/>
            <a:ext cx="4906888" cy="4968551"/>
          </a:xfrm>
        </p:spPr>
        <p:txBody>
          <a:bodyPr>
            <a:normAutofit fontScale="40000" lnSpcReduction="20000"/>
          </a:bodyPr>
          <a:lstStyle/>
          <a:p>
            <a:pPr marL="0" indent="0" algn="ctr">
              <a:buNone/>
            </a:pPr>
            <a:r>
              <a:rPr lang="en-GB" sz="6000" dirty="0" smtClean="0"/>
              <a:t>Our brains are not fully developed until we are between 22 - 25 years old. It is normal during adolescence for there to be lower reasoned/rational thinking, more impulsiveness and a tendency to respond emotionally. In addition, taking another persons perspective into account can be difficult. Because your child’s brain is still developing you can </a:t>
            </a:r>
            <a:r>
              <a:rPr lang="en-GB" sz="6000" dirty="0"/>
              <a:t>help during their </a:t>
            </a:r>
            <a:r>
              <a:rPr lang="en-GB" sz="6000" dirty="0" smtClean="0"/>
              <a:t>GCSEs by supporting them to;</a:t>
            </a:r>
          </a:p>
          <a:p>
            <a:pPr marL="1143000" indent="-1143000">
              <a:buFont typeface="+mj-lt"/>
              <a:buAutoNum type="arabicPeriod"/>
            </a:pPr>
            <a:r>
              <a:rPr lang="en-GB" sz="6000" b="1" dirty="0" smtClean="0">
                <a:solidFill>
                  <a:srgbClr val="00B050"/>
                </a:solidFill>
              </a:rPr>
              <a:t>Regulate their emotions, </a:t>
            </a:r>
          </a:p>
          <a:p>
            <a:pPr marL="1143000" indent="-1143000">
              <a:buFont typeface="+mj-lt"/>
              <a:buAutoNum type="arabicPeriod"/>
            </a:pPr>
            <a:r>
              <a:rPr lang="en-GB" sz="6000" b="1" dirty="0">
                <a:solidFill>
                  <a:srgbClr val="00B050"/>
                </a:solidFill>
              </a:rPr>
              <a:t>P</a:t>
            </a:r>
            <a:r>
              <a:rPr lang="en-GB" sz="6000" b="1" dirty="0" smtClean="0">
                <a:solidFill>
                  <a:srgbClr val="00B050"/>
                </a:solidFill>
              </a:rPr>
              <a:t>lan their revision</a:t>
            </a:r>
          </a:p>
          <a:p>
            <a:pPr marL="1143000" indent="-1143000">
              <a:buFont typeface="+mj-lt"/>
              <a:buAutoNum type="arabicPeriod"/>
            </a:pPr>
            <a:r>
              <a:rPr lang="en-GB" sz="6000" b="1" dirty="0">
                <a:solidFill>
                  <a:srgbClr val="00B050"/>
                </a:solidFill>
              </a:rPr>
              <a:t>T</a:t>
            </a:r>
            <a:r>
              <a:rPr lang="en-GB" sz="6000" b="1" dirty="0" smtClean="0">
                <a:solidFill>
                  <a:srgbClr val="00B050"/>
                </a:solidFill>
              </a:rPr>
              <a:t>hink more realistically</a:t>
            </a:r>
          </a:p>
          <a:p>
            <a:pPr marL="0" indent="0">
              <a:buNone/>
            </a:pPr>
            <a:endParaRPr lang="en-GB" dirty="0"/>
          </a:p>
          <a:p>
            <a:pPr marL="0" indent="0">
              <a:buNone/>
            </a:pPr>
            <a:endParaRPr lang="en-GB" dirty="0"/>
          </a:p>
          <a:p>
            <a:pPr marL="0" indent="0">
              <a:buNone/>
            </a:pPr>
            <a:endParaRPr lang="en-GB" dirty="0" smtClean="0"/>
          </a:p>
          <a:p>
            <a:pPr marL="0" indent="0">
              <a:buNone/>
            </a:pPr>
            <a:endParaRPr lang="en-GB" dirty="0"/>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2780928"/>
            <a:ext cx="288032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340768"/>
            <a:ext cx="288032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67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Healthy habits – Regulate : Relate : Reason </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rgbClr val="00B050"/>
                </a:solidFill>
              </a:rPr>
              <a:t>Step (1) Empathy </a:t>
            </a:r>
            <a:r>
              <a:rPr lang="en-GB" dirty="0" smtClean="0"/>
              <a:t>“Connect before correct” – Recognise all emotions as being natural, normal and not a matter of choice.</a:t>
            </a:r>
            <a:r>
              <a:rPr lang="en-GB" dirty="0"/>
              <a:t> </a:t>
            </a:r>
            <a:r>
              <a:rPr lang="en-GB" dirty="0" smtClean="0"/>
              <a:t>Take on the child’s perspective.</a:t>
            </a:r>
          </a:p>
          <a:p>
            <a:pPr marL="0" indent="0">
              <a:buNone/>
            </a:pPr>
            <a:r>
              <a:rPr lang="en-GB" b="1" dirty="0" smtClean="0">
                <a:solidFill>
                  <a:srgbClr val="00B050"/>
                </a:solidFill>
              </a:rPr>
              <a:t>Step (2) Validate and label their feelings </a:t>
            </a:r>
            <a:r>
              <a:rPr lang="en-GB" dirty="0" smtClean="0"/>
              <a:t>Be present, take notice and really listen. “You appear to be feeling angry, It’s understandable that you might feel angry given how much pressure you are under. I sometimes feel angry when I am under pressure too”. </a:t>
            </a:r>
          </a:p>
          <a:p>
            <a:pPr marL="0" indent="0">
              <a:buNone/>
            </a:pPr>
            <a:r>
              <a:rPr lang="en-GB" b="1" dirty="0" smtClean="0">
                <a:solidFill>
                  <a:srgbClr val="00B050"/>
                </a:solidFill>
              </a:rPr>
              <a:t>Step (3) Set limits </a:t>
            </a:r>
            <a:r>
              <a:rPr lang="en-GB" dirty="0" smtClean="0"/>
              <a:t>“You are angry that I’ve taken your phone. We agreed that I would take your phone away when you are trying to revise because it helps you to stay focused. Shouting at me is not ok. I will keep your phone safe and you can have it back in one hour”.</a:t>
            </a:r>
          </a:p>
          <a:p>
            <a:pPr marL="0" indent="0">
              <a:buNone/>
            </a:pPr>
            <a:r>
              <a:rPr lang="en-GB" b="1" dirty="0" smtClean="0">
                <a:solidFill>
                  <a:srgbClr val="00B050"/>
                </a:solidFill>
              </a:rPr>
              <a:t>Step (4) Problem solving </a:t>
            </a:r>
            <a:r>
              <a:rPr lang="en-GB" dirty="0" smtClean="0"/>
              <a:t>Next time you are feeling like this what can you do? What options do you have? What is the best option? What do you need to do to give this a try?</a:t>
            </a:r>
          </a:p>
          <a:p>
            <a:pPr marL="0" indent="0">
              <a:buNone/>
            </a:pPr>
            <a:endParaRPr lang="en-GB" dirty="0" smtClean="0"/>
          </a:p>
        </p:txBody>
      </p:sp>
    </p:spTree>
    <p:extLst>
      <p:ext uri="{BB962C8B-B14F-4D97-AF65-F5344CB8AC3E}">
        <p14:creationId xmlns:p14="http://schemas.microsoft.com/office/powerpoint/2010/main" val="278660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Unhelpful thinking </a:t>
            </a:r>
            <a:endParaRPr lang="en-GB" dirty="0"/>
          </a:p>
        </p:txBody>
      </p:sp>
      <p:sp>
        <p:nvSpPr>
          <p:cNvPr id="3" name="Content Placeholder 2"/>
          <p:cNvSpPr>
            <a:spLocks noGrp="1"/>
          </p:cNvSpPr>
          <p:nvPr>
            <p:ph idx="1"/>
          </p:nvPr>
        </p:nvSpPr>
        <p:spPr/>
        <p:txBody>
          <a:bodyPr>
            <a:normAutofit/>
          </a:bodyPr>
          <a:lstStyle/>
          <a:p>
            <a:pPr marL="0" indent="0" algn="ctr">
              <a:buNone/>
            </a:pPr>
            <a:r>
              <a:rPr lang="en-GB" sz="2800" dirty="0"/>
              <a:t>Over the years, we tend to get into unhelpful thinking </a:t>
            </a:r>
            <a:r>
              <a:rPr lang="en-GB" sz="2800" dirty="0" smtClean="0"/>
              <a:t>habits. Once </a:t>
            </a:r>
            <a:r>
              <a:rPr lang="en-GB" sz="2800" dirty="0"/>
              <a:t>you can identify your unhelpful thinking styles, you can start to notice them – they very often occur just before and during distressing situations. Once you can notice them, then that can help you to challenge or distance yourself from those thoughts, and see the situation in a different and more helpful way.</a:t>
            </a:r>
          </a:p>
          <a:p>
            <a:pPr marL="0" indent="0">
              <a:buNone/>
            </a:pPr>
            <a:endParaRPr lang="en-GB" dirty="0"/>
          </a:p>
          <a:p>
            <a:pPr marL="0" indent="0">
              <a:buNone/>
            </a:pPr>
            <a:r>
              <a:rPr lang="en-GB" dirty="0"/>
              <a:t> </a:t>
            </a:r>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3153009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a:t>
            </a:r>
            <a:r>
              <a:rPr lang="en-GB" dirty="0" smtClean="0"/>
              <a:t>nhelpful thinking habits </a:t>
            </a:r>
            <a:endParaRPr lang="en-GB" dirty="0"/>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smtClean="0"/>
          </a:p>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856895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24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Healthy habits – challenging unhelpful thoughts</a:t>
            </a:r>
            <a:endParaRPr lang="en-GB" dirty="0"/>
          </a:p>
        </p:txBody>
      </p:sp>
      <p:sp>
        <p:nvSpPr>
          <p:cNvPr id="3" name="Content Placeholder 2"/>
          <p:cNvSpPr>
            <a:spLocks noGrp="1"/>
          </p:cNvSpPr>
          <p:nvPr>
            <p:ph idx="1"/>
          </p:nvPr>
        </p:nvSpPr>
        <p:spPr/>
        <p:txBody>
          <a:bodyPr/>
          <a:lstStyle/>
          <a:p>
            <a:pPr marL="0" indent="0">
              <a:buNone/>
            </a:pPr>
            <a:r>
              <a:rPr lang="en-GB" dirty="0" smtClean="0"/>
              <a:t>If you notice you or your child worrying you can help to challenge negative predictions by asking;</a:t>
            </a:r>
          </a:p>
          <a:p>
            <a:r>
              <a:rPr lang="en-GB" dirty="0" smtClean="0"/>
              <a:t>What is your evidence for and against this thought?</a:t>
            </a:r>
          </a:p>
          <a:p>
            <a:r>
              <a:rPr lang="en-GB" dirty="0" smtClean="0"/>
              <a:t>What’s the worst thing that will happen and could you do to cope if that happened?</a:t>
            </a:r>
          </a:p>
          <a:p>
            <a:r>
              <a:rPr lang="en-GB" dirty="0" smtClean="0"/>
              <a:t>What’s the best thing that could happen?</a:t>
            </a:r>
          </a:p>
          <a:p>
            <a:r>
              <a:rPr lang="en-GB" dirty="0" smtClean="0"/>
              <a:t>Now we’ve considered this, what’s the most likely thing that will happen?</a:t>
            </a:r>
          </a:p>
          <a:p>
            <a:r>
              <a:rPr lang="en-GB" dirty="0" smtClean="0"/>
              <a:t>What are the consequences of worrying about this?</a:t>
            </a:r>
          </a:p>
          <a:p>
            <a:r>
              <a:rPr lang="en-GB" dirty="0" smtClean="0"/>
              <a:t>What’s a more helpful way to view the situation? What  advice would you give to a friend who had this worry?</a:t>
            </a:r>
          </a:p>
          <a:p>
            <a:r>
              <a:rPr lang="en-GB" dirty="0" smtClean="0"/>
              <a:t>Is there a more balanced thought to replace your worry?</a:t>
            </a:r>
          </a:p>
          <a:p>
            <a:endParaRPr lang="en-GB" dirty="0" smtClean="0"/>
          </a:p>
          <a:p>
            <a:pPr marL="0" indent="0">
              <a:buNone/>
            </a:pPr>
            <a:endParaRPr lang="en-GB" dirty="0"/>
          </a:p>
        </p:txBody>
      </p:sp>
    </p:spTree>
    <p:extLst>
      <p:ext uri="{BB962C8B-B14F-4D97-AF65-F5344CB8AC3E}">
        <p14:creationId xmlns:p14="http://schemas.microsoft.com/office/powerpoint/2010/main" val="108802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now going to do a test </a:t>
            </a:r>
            <a:endParaRPr lang="en-GB" dirty="0"/>
          </a:p>
        </p:txBody>
      </p:sp>
      <p:sp>
        <p:nvSpPr>
          <p:cNvPr id="4" name="Content Placeholder 3"/>
          <p:cNvSpPr>
            <a:spLocks noGrp="1"/>
          </p:cNvSpPr>
          <p:nvPr>
            <p:ph idx="1"/>
          </p:nvPr>
        </p:nvSpPr>
        <p:spPr/>
        <p:txBody>
          <a:bodyPr/>
          <a:lstStyle/>
          <a:p>
            <a:pPr marL="0" lvl="0" indent="0" algn="ctr">
              <a:buNone/>
            </a:pPr>
            <a:endParaRPr lang="en-GB" sz="3200" dirty="0" smtClean="0">
              <a:solidFill>
                <a:prstClr val="black"/>
              </a:solidFill>
            </a:endParaRPr>
          </a:p>
          <a:p>
            <a:pPr marL="0" lvl="0" indent="0" algn="ctr">
              <a:buNone/>
            </a:pPr>
            <a:r>
              <a:rPr lang="en-GB" sz="3200" dirty="0" smtClean="0">
                <a:solidFill>
                  <a:prstClr val="black"/>
                </a:solidFill>
              </a:rPr>
              <a:t>For </a:t>
            </a:r>
            <a:r>
              <a:rPr lang="en-GB" sz="3200" dirty="0">
                <a:solidFill>
                  <a:prstClr val="black"/>
                </a:solidFill>
              </a:rPr>
              <a:t>the next 10 minutes you will be given a page of a </a:t>
            </a:r>
            <a:r>
              <a:rPr lang="en-GB" sz="3200" dirty="0" smtClean="0">
                <a:solidFill>
                  <a:prstClr val="black"/>
                </a:solidFill>
              </a:rPr>
              <a:t>GCSE paper to </a:t>
            </a:r>
            <a:r>
              <a:rPr lang="en-GB" sz="3200" dirty="0">
                <a:solidFill>
                  <a:prstClr val="black"/>
                </a:solidFill>
              </a:rPr>
              <a:t>complete. We would kindly ask that you work through this in silence and do not speak to the person next to you. </a:t>
            </a:r>
          </a:p>
          <a:p>
            <a:endParaRPr lang="en-GB" dirty="0"/>
          </a:p>
        </p:txBody>
      </p:sp>
    </p:spTree>
    <p:extLst>
      <p:ext uri="{BB962C8B-B14F-4D97-AF65-F5344CB8AC3E}">
        <p14:creationId xmlns:p14="http://schemas.microsoft.com/office/powerpoint/2010/main" val="1093179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064896" cy="49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1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smtClean="0">
                <a:solidFill>
                  <a:srgbClr val="003087"/>
                </a:solidFill>
                <a:latin typeface="Arial" panose="020B0604020202020204" pitchFamily="34" charset="0"/>
                <a:cs typeface="Arial" panose="020B0604020202020204" pitchFamily="34" charset="0"/>
              </a:rPr>
              <a:t>Healthy habits: </a:t>
            </a:r>
            <a:r>
              <a:rPr lang="en-GB" sz="2800" b="1" dirty="0">
                <a:solidFill>
                  <a:srgbClr val="003087"/>
                </a:solidFill>
                <a:latin typeface="Arial" panose="020B0604020202020204" pitchFamily="34" charset="0"/>
                <a:cs typeface="Arial" panose="020B0604020202020204" pitchFamily="34" charset="0"/>
              </a:rPr>
              <a:t>P</a:t>
            </a:r>
            <a:r>
              <a:rPr lang="en-GB" sz="2800" b="1" dirty="0" smtClean="0">
                <a:solidFill>
                  <a:srgbClr val="003087"/>
                </a:solidFill>
                <a:latin typeface="Arial" panose="020B0604020202020204" pitchFamily="34" charset="0"/>
                <a:cs typeface="Arial" panose="020B0604020202020204" pitchFamily="34" charset="0"/>
              </a:rPr>
              <a:t>roblem solving  </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3474"/>
            <a:ext cx="8424936" cy="503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82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habits - Home as their safe space </a:t>
            </a:r>
            <a:endParaRPr lang="en-GB" dirty="0"/>
          </a:p>
        </p:txBody>
      </p:sp>
      <p:sp>
        <p:nvSpPr>
          <p:cNvPr id="3" name="Content Placeholder 2"/>
          <p:cNvSpPr>
            <a:spLocks noGrp="1"/>
          </p:cNvSpPr>
          <p:nvPr>
            <p:ph idx="1"/>
          </p:nvPr>
        </p:nvSpPr>
        <p:spPr/>
        <p:txBody>
          <a:bodyPr>
            <a:normAutofit lnSpcReduction="10000"/>
          </a:bodyPr>
          <a:lstStyle/>
          <a:p>
            <a:r>
              <a:rPr lang="en-GB" b="1" dirty="0" smtClean="0">
                <a:solidFill>
                  <a:srgbClr val="00B050"/>
                </a:solidFill>
              </a:rPr>
              <a:t>Be available </a:t>
            </a:r>
            <a:r>
              <a:rPr lang="en-GB" dirty="0"/>
              <a:t>A</a:t>
            </a:r>
            <a:r>
              <a:rPr lang="en-GB" dirty="0" smtClean="0"/>
              <a:t>ctively listening when they are trying to tell you how they feel.</a:t>
            </a:r>
          </a:p>
          <a:p>
            <a:r>
              <a:rPr lang="en-GB" b="1" dirty="0" smtClean="0">
                <a:solidFill>
                  <a:srgbClr val="00B050"/>
                </a:solidFill>
              </a:rPr>
              <a:t>Respond sensitively </a:t>
            </a:r>
            <a:r>
              <a:rPr lang="en-GB" dirty="0" smtClean="0"/>
              <a:t>Even if you think they are being unreasonable or you disagree with what they are saying. Take into account your own stress and frustration.</a:t>
            </a:r>
          </a:p>
          <a:p>
            <a:r>
              <a:rPr lang="en-GB" b="1" dirty="0" smtClean="0">
                <a:solidFill>
                  <a:srgbClr val="00B050"/>
                </a:solidFill>
              </a:rPr>
              <a:t>Accept their feelings </a:t>
            </a:r>
            <a:r>
              <a:rPr lang="en-GB" dirty="0"/>
              <a:t>V</a:t>
            </a:r>
            <a:r>
              <a:rPr lang="en-GB" dirty="0" smtClean="0"/>
              <a:t>alidate how difficult they are finding things and ask how you can help.</a:t>
            </a:r>
          </a:p>
          <a:p>
            <a:r>
              <a:rPr lang="en-GB" b="1" dirty="0" smtClean="0">
                <a:solidFill>
                  <a:srgbClr val="00B050"/>
                </a:solidFill>
              </a:rPr>
              <a:t>Cooperative enabling </a:t>
            </a:r>
            <a:r>
              <a:rPr lang="en-GB" dirty="0" smtClean="0"/>
              <a:t>Agree a realistic goals and recognise their effort and encourage them to look after themselves by having opportunities to relax, access hobbies/interests and spend time with friends.</a:t>
            </a:r>
          </a:p>
          <a:p>
            <a:r>
              <a:rPr lang="en-GB" b="1" dirty="0" smtClean="0">
                <a:solidFill>
                  <a:srgbClr val="00B050"/>
                </a:solidFill>
              </a:rPr>
              <a:t>Promoting family membership</a:t>
            </a:r>
            <a:r>
              <a:rPr lang="en-GB" dirty="0" smtClean="0"/>
              <a:t> Spend time as a family watching television, going for walks, eating together etc</a:t>
            </a:r>
            <a:r>
              <a:rPr lang="en-GB" dirty="0"/>
              <a:t>.</a:t>
            </a:r>
            <a:endParaRPr lang="en-GB" dirty="0" smtClean="0"/>
          </a:p>
          <a:p>
            <a:endParaRPr lang="en-GB" b="1" dirty="0" smtClean="0">
              <a:solidFill>
                <a:srgbClr val="00B050"/>
              </a:solidFill>
            </a:endParaRPr>
          </a:p>
          <a:p>
            <a:endParaRPr lang="en-GB" dirty="0" smtClean="0"/>
          </a:p>
        </p:txBody>
      </p:sp>
    </p:spTree>
    <p:extLst>
      <p:ext uri="{BB962C8B-B14F-4D97-AF65-F5344CB8AC3E}">
        <p14:creationId xmlns:p14="http://schemas.microsoft.com/office/powerpoint/2010/main" val="324778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3087"/>
                </a:solidFill>
                <a:latin typeface="Arial" panose="020B0604020202020204" pitchFamily="34" charset="0"/>
                <a:cs typeface="Arial" panose="020B0604020202020204" pitchFamily="34" charset="0"/>
              </a:rPr>
              <a:t>Helpful </a:t>
            </a:r>
            <a:r>
              <a:rPr lang="en-GB" sz="2800" b="1" dirty="0" smtClean="0">
                <a:solidFill>
                  <a:srgbClr val="003087"/>
                </a:solidFill>
                <a:latin typeface="Arial" panose="020B0604020202020204" pitchFamily="34" charset="0"/>
                <a:cs typeface="Arial" panose="020B0604020202020204" pitchFamily="34" charset="0"/>
              </a:rPr>
              <a:t>apps – Mindfulness </a:t>
            </a:r>
            <a:endParaRPr lang="en-GB" dirty="0"/>
          </a:p>
        </p:txBody>
      </p:sp>
      <p:sp>
        <p:nvSpPr>
          <p:cNvPr id="4" name="Content Placeholder 3"/>
          <p:cNvSpPr>
            <a:spLocks noGrp="1"/>
          </p:cNvSpPr>
          <p:nvPr>
            <p:ph sz="half" idx="2"/>
          </p:nvPr>
        </p:nvSpPr>
        <p:spPr>
          <a:xfrm>
            <a:off x="4355976" y="1600200"/>
            <a:ext cx="4330824" cy="4525963"/>
          </a:xfrm>
        </p:spPr>
        <p:txBody>
          <a:bodyPr/>
          <a:lstStyle/>
          <a:p>
            <a:pPr marL="0" indent="0" algn="ctr">
              <a:buNone/>
            </a:pPr>
            <a:r>
              <a:rPr lang="en-GB" b="1" dirty="0" smtClean="0"/>
              <a:t>Smiling Mind</a:t>
            </a:r>
          </a:p>
          <a:p>
            <a:pPr marL="0" indent="0">
              <a:buNone/>
            </a:pPr>
            <a:endParaRPr lang="en-GB" sz="800" dirty="0" smtClean="0"/>
          </a:p>
          <a:p>
            <a:pPr marL="0" indent="0">
              <a:buNone/>
            </a:pPr>
            <a:r>
              <a:rPr lang="en-GB" sz="1800" dirty="0">
                <a:hlinkClick r:id="rId2"/>
              </a:rPr>
              <a:t>https://</a:t>
            </a:r>
            <a:r>
              <a:rPr lang="en-GB" sz="1800" dirty="0" smtClean="0">
                <a:hlinkClick r:id="rId2"/>
              </a:rPr>
              <a:t>www.smilingmind.com.au/smiling-mind-app</a:t>
            </a: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lgn="r">
              <a:buNone/>
            </a:pPr>
            <a:r>
              <a:rPr lang="en-GB" sz="2400" b="1" dirty="0" smtClean="0"/>
              <a:t>3 Good Things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08920"/>
            <a:ext cx="209708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83568" y="1600200"/>
            <a:ext cx="331236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855" y="4385121"/>
            <a:ext cx="18288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8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3087"/>
                </a:solidFill>
                <a:latin typeface="Arial" panose="020B0604020202020204" pitchFamily="34" charset="0"/>
                <a:cs typeface="Arial" panose="020B0604020202020204" pitchFamily="34" charset="0"/>
              </a:rPr>
              <a:t>Helpful apps – </a:t>
            </a:r>
            <a:r>
              <a:rPr lang="en-GB" sz="2800" b="1" dirty="0" smtClean="0">
                <a:solidFill>
                  <a:srgbClr val="003087"/>
                </a:solidFill>
                <a:latin typeface="Arial" panose="020B0604020202020204" pitchFamily="34" charset="0"/>
                <a:cs typeface="Arial" panose="020B0604020202020204" pitchFamily="34" charset="0"/>
              </a:rPr>
              <a:t>Anxiety </a:t>
            </a:r>
            <a:endParaRPr lang="en-GB" dirty="0"/>
          </a:p>
        </p:txBody>
      </p:sp>
      <p:sp>
        <p:nvSpPr>
          <p:cNvPr id="4" name="Content Placeholder 3"/>
          <p:cNvSpPr>
            <a:spLocks noGrp="1"/>
          </p:cNvSpPr>
          <p:nvPr>
            <p:ph sz="half" idx="2"/>
          </p:nvPr>
        </p:nvSpPr>
        <p:spPr/>
        <p:txBody>
          <a:bodyPr/>
          <a:lstStyle/>
          <a:p>
            <a:r>
              <a:rPr lang="en-GB" dirty="0" err="1" smtClean="0"/>
              <a:t>Mindshift</a:t>
            </a:r>
            <a:r>
              <a:rPr lang="en-GB" dirty="0" smtClean="0"/>
              <a:t> </a:t>
            </a:r>
          </a:p>
          <a:p>
            <a:pPr marL="0" indent="0">
              <a:buNone/>
            </a:pPr>
            <a:r>
              <a:rPr lang="en-GB" sz="2000" dirty="0">
                <a:hlinkClick r:id="rId2"/>
              </a:rPr>
              <a:t>https://youth.anxietycanada.com</a:t>
            </a:r>
            <a:r>
              <a:rPr lang="en-GB" sz="2000" dirty="0" smtClean="0">
                <a:hlinkClick r:id="rId2"/>
              </a:rPr>
              <a:t>/</a:t>
            </a:r>
            <a:endParaRPr lang="en-GB" sz="2000" dirty="0" smtClean="0"/>
          </a:p>
          <a:p>
            <a:pPr marL="0" indent="0">
              <a:buNone/>
            </a:pPr>
            <a:endParaRPr lang="en-GB" dirty="0"/>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852936"/>
            <a:ext cx="28860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55576" y="1600200"/>
            <a:ext cx="36724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312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GB" sz="2800" b="1" dirty="0">
                <a:solidFill>
                  <a:srgbClr val="003087"/>
                </a:solidFill>
                <a:latin typeface="Arial" panose="020B0604020202020204" pitchFamily="34" charset="0"/>
                <a:cs typeface="Arial" panose="020B0604020202020204" pitchFamily="34" charset="0"/>
              </a:rPr>
              <a:t>Helpful apps –  Anxiety </a:t>
            </a:r>
            <a:endParaRPr lang="en-GB" dirty="0"/>
          </a:p>
        </p:txBody>
      </p:sp>
      <p:sp>
        <p:nvSpPr>
          <p:cNvPr id="12" name="Text Placeholder 11"/>
          <p:cNvSpPr>
            <a:spLocks noGrp="1"/>
          </p:cNvSpPr>
          <p:nvPr>
            <p:ph type="body" idx="1"/>
          </p:nvPr>
        </p:nvSpPr>
        <p:spPr>
          <a:xfrm>
            <a:off x="467544" y="1268760"/>
            <a:ext cx="4040188" cy="639762"/>
          </a:xfrm>
        </p:spPr>
        <p:txBody>
          <a:bodyPr>
            <a:normAutofit fontScale="92500" lnSpcReduction="20000"/>
          </a:bodyPr>
          <a:lstStyle/>
          <a:p>
            <a:r>
              <a:rPr lang="en-GB" b="0" dirty="0" smtClean="0"/>
              <a:t>Clear </a:t>
            </a:r>
            <a:r>
              <a:rPr lang="en-GB" b="0" dirty="0"/>
              <a:t>Fear https://www.clearfear.co.uk/</a:t>
            </a:r>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63555" y="2174875"/>
            <a:ext cx="322747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4"/>
          </p:nvPr>
        </p:nvSpPr>
        <p:spPr>
          <a:xfrm>
            <a:off x="4355977" y="1268760"/>
            <a:ext cx="4330824" cy="5256584"/>
          </a:xfrm>
        </p:spPr>
        <p:txBody>
          <a:bodyPr>
            <a:normAutofit/>
          </a:bodyPr>
          <a:lstStyle/>
          <a:p>
            <a:pPr lvl="0"/>
            <a:r>
              <a:rPr lang="en-GB" sz="2000" dirty="0">
                <a:solidFill>
                  <a:prstClr val="black"/>
                </a:solidFill>
              </a:rPr>
              <a:t>The Clear Fear app provides ways for children and young people to manage symptoms of anxiety. Clear Fear uses a Cognitive Behavioural Therapy (CBT) framework to help change anxious thoughts and emotions, alter anxious behaviours and calm fear responses.</a:t>
            </a:r>
          </a:p>
          <a:p>
            <a:pPr lvl="0"/>
            <a:r>
              <a:rPr lang="en-GB" sz="2000" dirty="0">
                <a:solidFill>
                  <a:prstClr val="black"/>
                </a:solidFill>
              </a:rPr>
              <a:t>It has helpful descriptions of the different ways in which anxiety shows, resources and a ‘grit box’ to boost resilience. </a:t>
            </a:r>
          </a:p>
          <a:p>
            <a:pPr lvl="0"/>
            <a:r>
              <a:rPr lang="en-GB" sz="2000" dirty="0">
                <a:solidFill>
                  <a:prstClr val="black"/>
                </a:solidFill>
              </a:rPr>
              <a:t>Clear Fear is recommended for the ages of 11-19 years. </a:t>
            </a:r>
            <a:endParaRPr lang="en-GB" sz="2000" dirty="0" smtClean="0">
              <a:solidFill>
                <a:prstClr val="black"/>
              </a:solidFill>
            </a:endParaRPr>
          </a:p>
          <a:p>
            <a:pPr lvl="0"/>
            <a:r>
              <a:rPr lang="en-GB" sz="2000" dirty="0" smtClean="0">
                <a:solidFill>
                  <a:prstClr val="black"/>
                </a:solidFill>
              </a:rPr>
              <a:t>It </a:t>
            </a:r>
            <a:r>
              <a:rPr lang="en-GB" sz="2000" dirty="0">
                <a:solidFill>
                  <a:prstClr val="black"/>
                </a:solidFill>
              </a:rPr>
              <a:t>is not a substitute for a mental health professional.</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4664"/>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95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solidFill>
                  <a:srgbClr val="003087"/>
                </a:solidFill>
                <a:latin typeface="Arial" panose="020B0604020202020204" pitchFamily="34" charset="0"/>
                <a:cs typeface="Arial" panose="020B0604020202020204" pitchFamily="34" charset="0"/>
              </a:rPr>
              <a:t>Helpful websites</a:t>
            </a:r>
            <a:endParaRPr lang="en-GB" sz="2800" dirty="0"/>
          </a:p>
        </p:txBody>
      </p:sp>
      <p:sp>
        <p:nvSpPr>
          <p:cNvPr id="4" name="Text Placeholder 3"/>
          <p:cNvSpPr>
            <a:spLocks noGrp="1"/>
          </p:cNvSpPr>
          <p:nvPr>
            <p:ph type="body" idx="1"/>
          </p:nvPr>
        </p:nvSpPr>
        <p:spPr>
          <a:xfrm>
            <a:off x="457200" y="1412776"/>
            <a:ext cx="4040188" cy="762099"/>
          </a:xfrm>
        </p:spPr>
        <p:txBody>
          <a:bodyPr>
            <a:normAutofit fontScale="55000" lnSpcReduction="20000"/>
          </a:bodyPr>
          <a:lstStyle/>
          <a:p>
            <a:pPr lvl="0"/>
            <a:endParaRPr lang="en-GB" sz="2200" dirty="0">
              <a:solidFill>
                <a:prstClr val="black"/>
              </a:solidFill>
            </a:endParaRPr>
          </a:p>
          <a:p>
            <a:pPr lvl="0" algn="ctr"/>
            <a:r>
              <a:rPr lang="en-GB" sz="3300" dirty="0">
                <a:solidFill>
                  <a:prstClr val="black"/>
                </a:solidFill>
                <a:hlinkClick r:id="rId2"/>
              </a:rPr>
              <a:t>https://www.annafreud.org/selfcare/</a:t>
            </a:r>
            <a:endParaRPr lang="en-GB" sz="3300" dirty="0">
              <a:solidFill>
                <a:prstClr val="black"/>
              </a:solidFill>
            </a:endParaRPr>
          </a:p>
          <a:p>
            <a:endParaRPr lang="en-GB" dirty="0"/>
          </a:p>
        </p:txBody>
      </p:sp>
      <p:sp>
        <p:nvSpPr>
          <p:cNvPr id="5" name="Text Placeholder 4"/>
          <p:cNvSpPr>
            <a:spLocks noGrp="1"/>
          </p:cNvSpPr>
          <p:nvPr>
            <p:ph type="body" sz="quarter" idx="3"/>
          </p:nvPr>
        </p:nvSpPr>
        <p:spPr/>
        <p:txBody>
          <a:bodyPr>
            <a:normAutofit/>
          </a:bodyPr>
          <a:lstStyle/>
          <a:p>
            <a:pPr algn="ctr"/>
            <a:r>
              <a:rPr lang="en-GB" sz="1800" dirty="0">
                <a:hlinkClick r:id="rId3"/>
              </a:rPr>
              <a:t>https://youth.anxietycanada.com</a:t>
            </a:r>
            <a:r>
              <a:rPr lang="en-GB" sz="1800" dirty="0" smtClean="0">
                <a:hlinkClick r:id="rId3"/>
              </a:rPr>
              <a:t>/</a:t>
            </a:r>
            <a:endParaRPr lang="en-GB" sz="1800" dirty="0" smtClean="0"/>
          </a:p>
          <a:p>
            <a:endParaRPr lang="en-GB" sz="1800" dirty="0"/>
          </a:p>
        </p:txBody>
      </p:sp>
      <p:pic>
        <p:nvPicPr>
          <p:cNvPr id="3075"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1916832"/>
            <a:ext cx="4041775" cy="391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7200" y="2223476"/>
            <a:ext cx="4040188" cy="385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809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for your child </a:t>
            </a:r>
            <a:endParaRPr lang="en-GB" dirty="0"/>
          </a:p>
        </p:txBody>
      </p:sp>
      <p:sp>
        <p:nvSpPr>
          <p:cNvPr id="3" name="Content Placeholder 2"/>
          <p:cNvSpPr>
            <a:spLocks noGrp="1"/>
          </p:cNvSpPr>
          <p:nvPr>
            <p:ph sz="half" idx="1"/>
          </p:nvPr>
        </p:nvSpPr>
        <p:spPr/>
        <p:txBody>
          <a:bodyPr>
            <a:normAutofit/>
          </a:bodyPr>
          <a:lstStyle/>
          <a:p>
            <a:pPr marL="0" lvl="0" indent="0">
              <a:buNone/>
            </a:pPr>
            <a:endParaRPr lang="en-GB" sz="1800" dirty="0" smtClean="0">
              <a:solidFill>
                <a:prstClr val="black"/>
              </a:solidFill>
              <a:hlinkClick r:id="rId2"/>
            </a:endParaRPr>
          </a:p>
          <a:p>
            <a:pPr marL="0" lvl="0" indent="0">
              <a:buNone/>
            </a:pPr>
            <a:r>
              <a:rPr lang="en-GB" sz="1800" dirty="0" smtClean="0">
                <a:solidFill>
                  <a:prstClr val="black"/>
                </a:solidFill>
                <a:hlinkClick r:id="rId2"/>
              </a:rPr>
              <a:t>https</a:t>
            </a:r>
            <a:r>
              <a:rPr lang="en-GB" sz="1800" dirty="0">
                <a:solidFill>
                  <a:prstClr val="black"/>
                </a:solidFill>
                <a:hlinkClick r:id="rId2"/>
              </a:rPr>
              <a:t>://www.annafreud.org/selfcare</a:t>
            </a:r>
            <a:r>
              <a:rPr lang="en-GB" sz="1800" dirty="0" smtClean="0">
                <a:solidFill>
                  <a:prstClr val="black"/>
                </a:solidFill>
                <a:hlinkClick r:id="rId2"/>
              </a:rPr>
              <a:t>/</a:t>
            </a:r>
            <a:endParaRPr lang="en-GB" sz="1800" dirty="0">
              <a:solidFill>
                <a:prstClr val="black"/>
              </a:solidFill>
              <a:hlinkClick r:id="rId2"/>
            </a:endParaRPr>
          </a:p>
          <a:p>
            <a:pPr marL="0" lvl="0" indent="0">
              <a:buNone/>
            </a:pPr>
            <a:endParaRPr lang="en-GB" sz="1800" dirty="0" smtClean="0">
              <a:solidFill>
                <a:prstClr val="black"/>
              </a:solidFill>
              <a:hlinkClick r:id="rId2"/>
            </a:endParaRPr>
          </a:p>
          <a:p>
            <a:pPr marL="0" lvl="0" indent="0">
              <a:buNone/>
            </a:pPr>
            <a:r>
              <a:rPr lang="en-GB" sz="1800" dirty="0" smtClean="0">
                <a:solidFill>
                  <a:prstClr val="black"/>
                </a:solidFill>
                <a:hlinkClick r:id="rId2"/>
              </a:rPr>
              <a:t>https</a:t>
            </a:r>
            <a:r>
              <a:rPr lang="en-GB" sz="1800" dirty="0">
                <a:solidFill>
                  <a:prstClr val="black"/>
                </a:solidFill>
                <a:hlinkClick r:id="rId2"/>
              </a:rPr>
              <a:t>://riseabove.org.uk/topic/my-mind</a:t>
            </a:r>
            <a:r>
              <a:rPr lang="en-GB" sz="1800" dirty="0" smtClean="0">
                <a:solidFill>
                  <a:prstClr val="black"/>
                </a:solidFill>
                <a:hlinkClick r:id="rId2"/>
              </a:rPr>
              <a:t>/</a:t>
            </a:r>
            <a:endParaRPr lang="en-GB" sz="1800" dirty="0" smtClean="0">
              <a:solidFill>
                <a:prstClr val="black"/>
              </a:solidFill>
            </a:endParaRPr>
          </a:p>
          <a:p>
            <a:pPr marL="0" lvl="0" indent="0">
              <a:buNone/>
            </a:pPr>
            <a:endParaRPr lang="en-GB" sz="1800" dirty="0" smtClean="0">
              <a:solidFill>
                <a:prstClr val="black"/>
              </a:solidFill>
            </a:endParaRPr>
          </a:p>
          <a:p>
            <a:pPr marL="0" lvl="0" indent="0">
              <a:buNone/>
            </a:pPr>
            <a:r>
              <a:rPr lang="en-GB" sz="1800" dirty="0">
                <a:solidFill>
                  <a:prstClr val="black"/>
                </a:solidFill>
                <a:hlinkClick r:id="rId3"/>
              </a:rPr>
              <a:t>https://youth.anxietycanada.com</a:t>
            </a:r>
            <a:r>
              <a:rPr lang="en-GB" sz="1800" dirty="0" smtClean="0">
                <a:solidFill>
                  <a:prstClr val="black"/>
                </a:solidFill>
                <a:hlinkClick r:id="rId3"/>
              </a:rPr>
              <a:t>/</a:t>
            </a:r>
            <a:endParaRPr lang="en-GB" sz="1800" dirty="0" smtClean="0">
              <a:solidFill>
                <a:prstClr val="black"/>
              </a:solidFill>
            </a:endParaRPr>
          </a:p>
          <a:p>
            <a:pPr marL="0" lvl="0" indent="0">
              <a:buNone/>
            </a:pPr>
            <a:endParaRPr lang="en-GB" sz="1800" dirty="0">
              <a:solidFill>
                <a:prstClr val="black"/>
              </a:solidFill>
            </a:endParaRPr>
          </a:p>
          <a:p>
            <a:pPr marL="0" lvl="0" indent="0">
              <a:buNone/>
            </a:pPr>
            <a:r>
              <a:rPr lang="en-GB" sz="1800" dirty="0">
                <a:solidFill>
                  <a:prstClr val="black"/>
                </a:solidFill>
                <a:hlinkClick r:id="rId4"/>
              </a:rPr>
              <a:t>https://www.moodjuice.scot.nhs.uk</a:t>
            </a:r>
            <a:r>
              <a:rPr lang="en-GB" sz="1800" dirty="0" smtClean="0">
                <a:solidFill>
                  <a:prstClr val="black"/>
                </a:solidFill>
                <a:hlinkClick r:id="rId4"/>
              </a:rPr>
              <a:t>/</a:t>
            </a:r>
            <a:endParaRPr lang="en-GB" sz="1800" dirty="0" smtClean="0">
              <a:solidFill>
                <a:prstClr val="black"/>
              </a:solidFill>
            </a:endParaRPr>
          </a:p>
          <a:p>
            <a:pPr marL="0" lvl="0" indent="0">
              <a:buNone/>
            </a:pPr>
            <a:endParaRPr lang="en-GB" sz="1500" dirty="0">
              <a:solidFill>
                <a:prstClr val="black"/>
              </a:solidFill>
            </a:endParaRPr>
          </a:p>
          <a:p>
            <a:pPr marL="0" lvl="0" indent="0">
              <a:buNone/>
            </a:pPr>
            <a:endParaRPr lang="en-GB" dirty="0">
              <a:solidFill>
                <a:prstClr val="black"/>
              </a:solidFill>
            </a:endParaRPr>
          </a:p>
          <a:p>
            <a:pPr marL="0" lvl="0" indent="0">
              <a:buNone/>
            </a:pPr>
            <a:endParaRPr lang="en-GB" dirty="0" smtClean="0">
              <a:solidFill>
                <a:prstClr val="black"/>
              </a:solidFill>
            </a:endParaRPr>
          </a:p>
          <a:p>
            <a:pPr marL="0" lvl="0" indent="0">
              <a:buNone/>
            </a:pPr>
            <a:endParaRPr lang="en-GB" dirty="0">
              <a:solidFill>
                <a:prstClr val="black"/>
              </a:solidFill>
            </a:endParaRPr>
          </a:p>
          <a:p>
            <a:pPr marL="0" lvl="0" indent="0">
              <a:buNone/>
            </a:pPr>
            <a:endParaRPr lang="en-GB" dirty="0" smtClean="0">
              <a:solidFill>
                <a:prstClr val="black"/>
              </a:solidFill>
            </a:endParaRPr>
          </a:p>
          <a:p>
            <a:pPr marL="0" lvl="0" indent="0">
              <a:buNone/>
            </a:pPr>
            <a:endParaRPr lang="en-GB" dirty="0">
              <a:solidFill>
                <a:prstClr val="black"/>
              </a:solidFill>
            </a:endParaRPr>
          </a:p>
          <a:p>
            <a:pPr marL="0" lvl="0" indent="0">
              <a:buNone/>
            </a:pPr>
            <a:endParaRPr lang="en-GB" dirty="0">
              <a:solidFill>
                <a:prstClr val="black"/>
              </a:solidFill>
            </a:endParaRPr>
          </a:p>
          <a:p>
            <a:pPr marL="0" indent="0">
              <a:buNone/>
            </a:pPr>
            <a:endParaRPr lang="en-GB" dirty="0"/>
          </a:p>
        </p:txBody>
      </p:sp>
      <p:sp>
        <p:nvSpPr>
          <p:cNvPr id="4" name="Content Placeholder 3"/>
          <p:cNvSpPr>
            <a:spLocks noGrp="1"/>
          </p:cNvSpPr>
          <p:nvPr>
            <p:ph sz="half" idx="2"/>
          </p:nvPr>
        </p:nvSpPr>
        <p:spPr/>
        <p:txBody>
          <a:bodyPr>
            <a:normAutofit/>
          </a:bodyPr>
          <a:lstStyle/>
          <a:p>
            <a:pPr marL="0" lvl="0" indent="0">
              <a:buNone/>
            </a:pPr>
            <a:endParaRPr lang="en-GB" sz="1800" dirty="0">
              <a:solidFill>
                <a:prstClr val="black"/>
              </a:solidFill>
            </a:endParaRPr>
          </a:p>
          <a:p>
            <a:pPr marL="0" lvl="0" indent="0">
              <a:buNone/>
            </a:pPr>
            <a:r>
              <a:rPr lang="en-GB" sz="1800" dirty="0">
                <a:solidFill>
                  <a:prstClr val="black"/>
                </a:solidFill>
                <a:hlinkClick r:id="rId5"/>
              </a:rPr>
              <a:t>https://www.getselfhelp.co.uk/</a:t>
            </a:r>
            <a:endParaRPr lang="en-GB" sz="1800" dirty="0">
              <a:solidFill>
                <a:prstClr val="black"/>
              </a:solidFill>
            </a:endParaRPr>
          </a:p>
          <a:p>
            <a:pPr marL="0" lvl="0" indent="0">
              <a:buNone/>
            </a:pPr>
            <a:endParaRPr lang="en-GB" sz="1800" dirty="0">
              <a:solidFill>
                <a:prstClr val="black"/>
              </a:solidFill>
            </a:endParaRPr>
          </a:p>
          <a:p>
            <a:pPr marL="0" lvl="0" indent="0">
              <a:buNone/>
            </a:pPr>
            <a:r>
              <a:rPr lang="en-GB" sz="1800" dirty="0">
                <a:solidFill>
                  <a:prstClr val="black"/>
                </a:solidFill>
                <a:hlinkClick r:id="rId6"/>
              </a:rPr>
              <a:t>https://www.therapistaid.com/</a:t>
            </a:r>
            <a:endParaRPr lang="en-GB" sz="1800" dirty="0">
              <a:solidFill>
                <a:prstClr val="black"/>
              </a:solidFill>
            </a:endParaRPr>
          </a:p>
          <a:p>
            <a:pPr marL="0" lvl="0" indent="0">
              <a:buNone/>
            </a:pPr>
            <a:endParaRPr lang="en-GB" sz="1800" dirty="0">
              <a:solidFill>
                <a:prstClr val="black"/>
              </a:solidFill>
            </a:endParaRPr>
          </a:p>
          <a:p>
            <a:pPr marL="0" lvl="0" indent="0">
              <a:buNone/>
            </a:pPr>
            <a:r>
              <a:rPr lang="en-GB" sz="1800" dirty="0">
                <a:solidFill>
                  <a:prstClr val="black"/>
                </a:solidFill>
                <a:hlinkClick r:id="rId7"/>
              </a:rPr>
              <a:t>https://beaconhouse.org.uk/</a:t>
            </a:r>
            <a:endParaRPr lang="en-GB" sz="1800" dirty="0">
              <a:solidFill>
                <a:prstClr val="black"/>
              </a:solidFill>
            </a:endParaRPr>
          </a:p>
          <a:p>
            <a:pPr marL="0" lvl="0" indent="0">
              <a:buNone/>
            </a:pPr>
            <a:endParaRPr lang="en-GB" sz="1800" dirty="0">
              <a:solidFill>
                <a:prstClr val="black"/>
              </a:solidFill>
            </a:endParaRPr>
          </a:p>
          <a:p>
            <a:pPr marL="0" lvl="0" indent="0">
              <a:buNone/>
            </a:pPr>
            <a:r>
              <a:rPr lang="en-GB" sz="1800" dirty="0">
                <a:solidFill>
                  <a:prstClr val="black"/>
                </a:solidFill>
                <a:hlinkClick r:id="rId8"/>
              </a:rPr>
              <a:t>https://www.anxietyuk.org.uk/</a:t>
            </a:r>
            <a:endParaRPr lang="en-GB" sz="1800" dirty="0">
              <a:solidFill>
                <a:prstClr val="black"/>
              </a:solidFill>
            </a:endParaRPr>
          </a:p>
          <a:p>
            <a:pPr marL="0" lvl="0" indent="0">
              <a:buNone/>
            </a:pPr>
            <a:endParaRPr lang="en-GB" sz="1800" dirty="0">
              <a:solidFill>
                <a:prstClr val="black"/>
              </a:solidFill>
            </a:endParaRPr>
          </a:p>
          <a:p>
            <a:pPr marL="0" lvl="0" indent="0">
              <a:buNone/>
            </a:pPr>
            <a:r>
              <a:rPr lang="en-GB" sz="1800" dirty="0">
                <a:solidFill>
                  <a:prstClr val="black"/>
                </a:solidFill>
                <a:hlinkClick r:id="rId9"/>
              </a:rPr>
              <a:t>https://youngminds.org.uk/</a:t>
            </a:r>
            <a:endParaRPr lang="en-GB" sz="1800" dirty="0">
              <a:solidFill>
                <a:prstClr val="black"/>
              </a:solidFill>
            </a:endParaRPr>
          </a:p>
          <a:p>
            <a:endParaRPr lang="en-GB" dirty="0"/>
          </a:p>
        </p:txBody>
      </p:sp>
    </p:spTree>
    <p:extLst>
      <p:ext uri="{BB962C8B-B14F-4D97-AF65-F5344CB8AC3E}">
        <p14:creationId xmlns:p14="http://schemas.microsoft.com/office/powerpoint/2010/main" val="286836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esources for you </a:t>
            </a:r>
            <a:endParaRPr lang="en-GB" dirty="0"/>
          </a:p>
        </p:txBody>
      </p:sp>
      <p:sp>
        <p:nvSpPr>
          <p:cNvPr id="7" name="Content Placeholder 6"/>
          <p:cNvSpPr>
            <a:spLocks noGrp="1"/>
          </p:cNvSpPr>
          <p:nvPr>
            <p:ph idx="1"/>
          </p:nvPr>
        </p:nvSpPr>
        <p:spPr/>
        <p:txBody>
          <a:bodyPr>
            <a:normAutofit/>
          </a:bodyPr>
          <a:lstStyle/>
          <a:p>
            <a:pPr marL="0" indent="0">
              <a:buNone/>
            </a:pPr>
            <a:r>
              <a:rPr lang="en-GB" dirty="0" smtClean="0">
                <a:hlinkClick r:id="rId3"/>
              </a:rPr>
              <a:t>https</a:t>
            </a:r>
            <a:r>
              <a:rPr lang="en-GB" dirty="0">
                <a:hlinkClick r:id="rId3"/>
              </a:rPr>
              <a:t>://</a:t>
            </a:r>
            <a:r>
              <a:rPr lang="en-GB" dirty="0" smtClean="0">
                <a:hlinkClick r:id="rId3"/>
              </a:rPr>
              <a:t>www.relate.org.uk/relationship-help/help-family-life-and-parenting/parenting-teenagers</a:t>
            </a:r>
            <a:endParaRPr lang="en-GB" dirty="0" smtClean="0"/>
          </a:p>
          <a:p>
            <a:pPr marL="0" indent="0">
              <a:buNone/>
            </a:pPr>
            <a:r>
              <a:rPr lang="en-GB" dirty="0" smtClean="0"/>
              <a:t>Booking line for telephone or webcam counselling 0300 </a:t>
            </a:r>
            <a:r>
              <a:rPr lang="en-GB" dirty="0"/>
              <a:t>003 0396</a:t>
            </a:r>
            <a:endParaRPr lang="en-GB" dirty="0" smtClean="0"/>
          </a:p>
          <a:p>
            <a:pPr marL="0" indent="0">
              <a:buNone/>
            </a:pPr>
            <a:endParaRPr lang="en-GB" sz="800" dirty="0"/>
          </a:p>
          <a:p>
            <a:pPr marL="0" indent="0">
              <a:buNone/>
            </a:pPr>
            <a:r>
              <a:rPr lang="en-GB" dirty="0">
                <a:hlinkClick r:id="rId4"/>
              </a:rPr>
              <a:t>https://youngminds.org.uk/find-help/for-parents/parents-helpline</a:t>
            </a:r>
            <a:r>
              <a:rPr lang="en-GB" dirty="0" smtClean="0">
                <a:hlinkClick r:id="rId4"/>
              </a:rPr>
              <a:t>/</a:t>
            </a:r>
            <a:endParaRPr lang="en-GB" dirty="0" smtClean="0"/>
          </a:p>
          <a:p>
            <a:pPr marL="0" indent="0">
              <a:buNone/>
            </a:pPr>
            <a:r>
              <a:rPr lang="en-GB" dirty="0"/>
              <a:t>Call us for free Mon-Fri from 9.30am to 4pm – available in England, Scotland, Wales and Northern </a:t>
            </a:r>
            <a:r>
              <a:rPr lang="en-GB" dirty="0" smtClean="0"/>
              <a:t>Ireland. 0808 </a:t>
            </a:r>
            <a:r>
              <a:rPr lang="en-GB" dirty="0"/>
              <a:t>802 5544</a:t>
            </a:r>
            <a:endParaRPr lang="en-GB" dirty="0" smtClean="0"/>
          </a:p>
          <a:p>
            <a:pPr marL="0" indent="0">
              <a:buNone/>
            </a:pPr>
            <a:endParaRPr lang="en-GB" sz="800" dirty="0" smtClean="0"/>
          </a:p>
          <a:p>
            <a:pPr marL="0" indent="0">
              <a:buNone/>
            </a:pPr>
            <a:r>
              <a:rPr lang="en-GB" dirty="0">
                <a:hlinkClick r:id="rId5"/>
              </a:rPr>
              <a:t>https://</a:t>
            </a:r>
            <a:r>
              <a:rPr lang="en-GB" dirty="0" smtClean="0">
                <a:hlinkClick r:id="rId5"/>
              </a:rPr>
              <a:t>www.annafreud.org/media/7223/secondary-parents-leaflet-final-proofed.pdf</a:t>
            </a:r>
            <a:endParaRPr lang="en-GB" dirty="0" smtClean="0"/>
          </a:p>
          <a:p>
            <a:pPr marL="0" indent="0">
              <a:buNone/>
            </a:pPr>
            <a:endParaRPr lang="en-GB" sz="800" dirty="0"/>
          </a:p>
          <a:p>
            <a:pPr marL="0" indent="0">
              <a:buNone/>
            </a:pPr>
            <a:r>
              <a:rPr lang="en-GB" dirty="0">
                <a:hlinkClick r:id="rId6"/>
              </a:rPr>
              <a:t>http://www.selfhelpguides.ntw.nhs.uk/penninecare</a:t>
            </a:r>
            <a:r>
              <a:rPr lang="en-GB" dirty="0" smtClean="0">
                <a:hlinkClick r:id="rId6"/>
              </a:rPr>
              <a:t>/</a:t>
            </a:r>
            <a:endParaRPr lang="en-GB" dirty="0" smtClean="0"/>
          </a:p>
          <a:p>
            <a:pPr marL="0" indent="0">
              <a:buNone/>
            </a:pPr>
            <a:endParaRPr lang="en-GB" sz="800" dirty="0" smtClean="0"/>
          </a:p>
          <a:p>
            <a:pPr marL="0" indent="0">
              <a:buNone/>
            </a:pPr>
            <a:r>
              <a:rPr lang="en-GB" dirty="0">
                <a:hlinkClick r:id="rId7"/>
              </a:rPr>
              <a:t>https://</a:t>
            </a:r>
            <a:r>
              <a:rPr lang="en-GB" dirty="0" smtClean="0">
                <a:hlinkClick r:id="rId7"/>
              </a:rPr>
              <a:t>www.cci.health.wa.gov.au/Resources/Looking-After-Yourself</a:t>
            </a:r>
            <a:endParaRPr lang="en-GB" dirty="0" smtClean="0"/>
          </a:p>
          <a:p>
            <a:pPr marL="0" indent="0">
              <a:buNone/>
            </a:pPr>
            <a:endParaRPr lang="en-GB" dirty="0" smtClean="0"/>
          </a:p>
        </p:txBody>
      </p:sp>
    </p:spTree>
    <p:extLst>
      <p:ext uri="{BB962C8B-B14F-4D97-AF65-F5344CB8AC3E}">
        <p14:creationId xmlns:p14="http://schemas.microsoft.com/office/powerpoint/2010/main" val="1750552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 We are all trying our best!</a:t>
            </a:r>
            <a:endParaRPr lang="en-GB" dirty="0"/>
          </a:p>
        </p:txBody>
      </p:sp>
      <p:sp>
        <p:nvSpPr>
          <p:cNvPr id="4" name="Content Placeholder 3"/>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smtClean="0"/>
          </a:p>
          <a:p>
            <a:pPr marL="0" indent="0" algn="ctr">
              <a:buNone/>
            </a:pPr>
            <a:r>
              <a:rPr lang="en-GB" sz="2800" b="1" dirty="0" smtClean="0">
                <a:solidFill>
                  <a:srgbClr val="00B050"/>
                </a:solidFill>
              </a:rPr>
              <a:t>Thank you for coming today and listening to our presentation </a:t>
            </a:r>
          </a:p>
          <a:p>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2097088"/>
            <a:ext cx="57546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94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24936" cy="1800200"/>
          </a:xfrm>
        </p:spPr>
        <p:txBody>
          <a:bodyPr>
            <a:normAutofit/>
          </a:bodyPr>
          <a:lstStyle/>
          <a:p>
            <a:pPr algn="l"/>
            <a:r>
              <a:rPr lang="en-GB" dirty="0" smtClean="0"/>
              <a:t>Building Resilience For All Young People – Whole Team Approach</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22870" y="1844675"/>
            <a:ext cx="6698259" cy="428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17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1620" y="4149080"/>
            <a:ext cx="6840760" cy="1872208"/>
            <a:chOff x="251520" y="4581128"/>
            <a:chExt cx="6840760" cy="1872208"/>
          </a:xfrm>
        </p:grpSpPr>
        <p:sp>
          <p:nvSpPr>
            <p:cNvPr id="4" name="Oval 3"/>
            <p:cNvSpPr/>
            <p:nvPr/>
          </p:nvSpPr>
          <p:spPr>
            <a:xfrm>
              <a:off x="251520" y="4581128"/>
              <a:ext cx="3960440" cy="1872208"/>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Everyday</a:t>
              </a:r>
            </a:p>
          </p:txBody>
        </p:sp>
        <p:sp>
          <p:nvSpPr>
            <p:cNvPr id="5" name="Oval 4"/>
            <p:cNvSpPr/>
            <p:nvPr/>
          </p:nvSpPr>
          <p:spPr>
            <a:xfrm>
              <a:off x="3131840" y="4581128"/>
              <a:ext cx="3960440" cy="18722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Overwhelming Feelings</a:t>
              </a:r>
            </a:p>
          </p:txBody>
        </p:sp>
      </p:grpSp>
      <p:sp>
        <p:nvSpPr>
          <p:cNvPr id="2" name="Title 1"/>
          <p:cNvSpPr>
            <a:spLocks noGrp="1"/>
          </p:cNvSpPr>
          <p:nvPr>
            <p:ph type="title"/>
          </p:nvPr>
        </p:nvSpPr>
        <p:spPr/>
        <p:txBody>
          <a:bodyPr>
            <a:normAutofit/>
          </a:bodyPr>
          <a:lstStyle/>
          <a:p>
            <a:pPr algn="l"/>
            <a:r>
              <a:rPr lang="en-GB" dirty="0" smtClean="0"/>
              <a:t>Everyday Vs Overwhelming Feelings</a:t>
            </a:r>
            <a:endParaRPr lang="en-GB" dirty="0"/>
          </a:p>
        </p:txBody>
      </p:sp>
      <p:sp>
        <p:nvSpPr>
          <p:cNvPr id="3" name="Content Placeholder 2"/>
          <p:cNvSpPr>
            <a:spLocks noGrp="1"/>
          </p:cNvSpPr>
          <p:nvPr>
            <p:ph idx="1"/>
          </p:nvPr>
        </p:nvSpPr>
        <p:spPr>
          <a:xfrm>
            <a:off x="457200" y="1960243"/>
            <a:ext cx="8229600" cy="2044823"/>
          </a:xfrm>
        </p:spPr>
        <p:txBody>
          <a:bodyPr>
            <a:normAutofit/>
          </a:bodyPr>
          <a:lstStyle/>
          <a:p>
            <a:pPr marL="0" indent="0">
              <a:buNone/>
            </a:pPr>
            <a:r>
              <a:rPr lang="en-GB" sz="1800" b="1" dirty="0" smtClean="0">
                <a:solidFill>
                  <a:schemeClr val="tx1"/>
                </a:solidFill>
              </a:rPr>
              <a:t>Everyday</a:t>
            </a:r>
            <a:r>
              <a:rPr lang="en-GB" sz="1800" dirty="0" smtClean="0">
                <a:solidFill>
                  <a:schemeClr val="tx1"/>
                </a:solidFill>
              </a:rPr>
              <a:t> </a:t>
            </a:r>
            <a:r>
              <a:rPr lang="en-GB" sz="1800" dirty="0" smtClean="0"/>
              <a:t>– come and go and are a normal reaction to what is happening in our lives. They are always changing and don’t usually hang around for long</a:t>
            </a:r>
          </a:p>
          <a:p>
            <a:pPr marL="0" indent="0">
              <a:buNone/>
            </a:pPr>
            <a:endParaRPr lang="en-GB" sz="1800" dirty="0" smtClean="0"/>
          </a:p>
          <a:p>
            <a:pPr marL="0" indent="0">
              <a:buNone/>
            </a:pPr>
            <a:r>
              <a:rPr lang="en-GB" sz="1800" b="1" dirty="0" smtClean="0">
                <a:solidFill>
                  <a:schemeClr val="tx1"/>
                </a:solidFill>
              </a:rPr>
              <a:t>Overwhelming</a:t>
            </a:r>
            <a:r>
              <a:rPr lang="en-GB" sz="1800" dirty="0" smtClean="0">
                <a:solidFill>
                  <a:schemeClr val="tx1"/>
                </a:solidFill>
              </a:rPr>
              <a:t> </a:t>
            </a:r>
            <a:r>
              <a:rPr lang="en-GB" sz="1800" dirty="0" smtClean="0"/>
              <a:t>– hang around for a long time, change the way we feel and behave and may stop us from doing what we want in our life. You might hear people call them a Mental Health problem, illness or disorder.</a:t>
            </a:r>
            <a:endParaRPr lang="en-GB" sz="1800" dirty="0"/>
          </a:p>
        </p:txBody>
      </p:sp>
    </p:spTree>
    <p:extLst>
      <p:ext uri="{BB962C8B-B14F-4D97-AF65-F5344CB8AC3E}">
        <p14:creationId xmlns:p14="http://schemas.microsoft.com/office/powerpoint/2010/main" val="1936075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a:t>
            </a:r>
            <a:endParaRPr lang="en-GB" dirty="0"/>
          </a:p>
        </p:txBody>
      </p:sp>
      <p:sp>
        <p:nvSpPr>
          <p:cNvPr id="3" name="Content Placeholder 2"/>
          <p:cNvSpPr>
            <a:spLocks noGrp="1"/>
          </p:cNvSpPr>
          <p:nvPr>
            <p:ph idx="1"/>
          </p:nvPr>
        </p:nvSpPr>
        <p:spPr/>
        <p:txBody>
          <a:bodyPr/>
          <a:lstStyle/>
          <a:p>
            <a:r>
              <a:rPr lang="en-GB" dirty="0">
                <a:hlinkClick r:id="rId2"/>
              </a:rPr>
              <a:t>https://www.youtube.com/watch?v=DxIDKZHW3-E</a:t>
            </a:r>
            <a:endParaRPr lang="en-GB" dirty="0"/>
          </a:p>
          <a:p>
            <a:endParaRPr lang="en-GB" dirty="0" smtClean="0"/>
          </a:p>
        </p:txBody>
      </p:sp>
    </p:spTree>
    <p:extLst>
      <p:ext uri="{BB962C8B-B14F-4D97-AF65-F5344CB8AC3E}">
        <p14:creationId xmlns:p14="http://schemas.microsoft.com/office/powerpoint/2010/main" val="354780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848872" cy="518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35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Esteem? </a:t>
            </a:r>
            <a:endParaRPr lang="en-GB" dirty="0"/>
          </a:p>
        </p:txBody>
      </p:sp>
      <p:sp>
        <p:nvSpPr>
          <p:cNvPr id="3" name="Content Placeholder 2"/>
          <p:cNvSpPr>
            <a:spLocks noGrp="1"/>
          </p:cNvSpPr>
          <p:nvPr>
            <p:ph idx="1"/>
          </p:nvPr>
        </p:nvSpPr>
        <p:spPr>
          <a:xfrm>
            <a:off x="457200" y="2151607"/>
            <a:ext cx="8229600" cy="2554788"/>
          </a:xfrm>
        </p:spPr>
        <p:txBody>
          <a:bodyPr>
            <a:normAutofit lnSpcReduction="10000"/>
          </a:bodyPr>
          <a:lstStyle/>
          <a:p>
            <a:pPr marL="0" indent="0">
              <a:buNone/>
            </a:pPr>
            <a:r>
              <a:rPr lang="en-GB" sz="1800" dirty="0"/>
              <a:t>Young people with low self-esteem can find it very hard to cope with pressures from school, peers and society. The teenage, and increasingly pre-teen years can be very stressful as youngsters are expected to achieve good grades, look a certain way and be successful or </a:t>
            </a:r>
            <a:r>
              <a:rPr lang="en-GB" sz="1800" dirty="0" smtClean="0"/>
              <a:t>popular.</a:t>
            </a:r>
          </a:p>
          <a:p>
            <a:pPr marL="0" indent="0">
              <a:buNone/>
            </a:pPr>
            <a:endParaRPr lang="en-GB" sz="1800" dirty="0"/>
          </a:p>
          <a:p>
            <a:pPr marL="0" indent="0">
              <a:buNone/>
            </a:pPr>
            <a:r>
              <a:rPr lang="en-GB" sz="1800" dirty="0" smtClean="0"/>
              <a:t>Children </a:t>
            </a:r>
            <a:r>
              <a:rPr lang="en-GB" sz="1800" dirty="0"/>
              <a:t>and young people with low self-esteem are more at risk of developing depression, anxiety, self-harming and other mental health problems as they grow up, and will often find the ups and downs of life in general harder to get through.</a:t>
            </a:r>
          </a:p>
        </p:txBody>
      </p:sp>
    </p:spTree>
    <p:extLst>
      <p:ext uri="{BB962C8B-B14F-4D97-AF65-F5344CB8AC3E}">
        <p14:creationId xmlns:p14="http://schemas.microsoft.com/office/powerpoint/2010/main" val="329543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GB" sz="2400" b="1" dirty="0" smtClean="0">
                <a:solidFill>
                  <a:srgbClr val="003087"/>
                </a:solidFill>
                <a:latin typeface="Arial" panose="020B0604020202020204" pitchFamily="34" charset="0"/>
                <a:cs typeface="Arial" panose="020B0604020202020204" pitchFamily="34" charset="0"/>
              </a:rPr>
              <a:t>Worry is </a:t>
            </a:r>
            <a:r>
              <a:rPr lang="en-GB" sz="2400" b="1" dirty="0">
                <a:solidFill>
                  <a:srgbClr val="003087"/>
                </a:solidFill>
                <a:latin typeface="Arial" panose="020B0604020202020204" pitchFamily="34" charset="0"/>
                <a:cs typeface="Arial" panose="020B0604020202020204" pitchFamily="34" charset="0"/>
              </a:rPr>
              <a:t>a</a:t>
            </a:r>
            <a:r>
              <a:rPr lang="en-GB" sz="2400" b="1" dirty="0" smtClean="0">
                <a:solidFill>
                  <a:srgbClr val="003087"/>
                </a:solidFill>
                <a:latin typeface="Arial" panose="020B0604020202020204" pitchFamily="34" charset="0"/>
                <a:cs typeface="Arial" panose="020B0604020202020204" pitchFamily="34" charset="0"/>
              </a:rPr>
              <a:t> normal part of child development </a:t>
            </a:r>
            <a:endParaRPr lang="en-GB" sz="2400" dirty="0"/>
          </a:p>
        </p:txBody>
      </p:sp>
      <p:sp>
        <p:nvSpPr>
          <p:cNvPr id="2" name="Content Placeholder 1"/>
          <p:cNvSpPr>
            <a:spLocks noGrp="1"/>
          </p:cNvSpPr>
          <p:nvPr>
            <p:ph sz="half"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403244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70120" y="1268760"/>
            <a:ext cx="379476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44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5532441D9CCF41899131F13C7CA308" ma:contentTypeVersion="1" ma:contentTypeDescription="Create a new document." ma:contentTypeScope="" ma:versionID="1bca712e8e1ff09b13bf9ac22a35df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630641-61A2-41CD-A8F0-DF1FA0BE6982}">
  <ds:schemaRefs>
    <ds:schemaRef ds:uri="http://schemas.microsoft.com/sharepoint/v3/contenttype/forms"/>
  </ds:schemaRefs>
</ds:datastoreItem>
</file>

<file path=customXml/itemProps2.xml><?xml version="1.0" encoding="utf-8"?>
<ds:datastoreItem xmlns:ds="http://schemas.openxmlformats.org/officeDocument/2006/customXml" ds:itemID="{34E8ADCF-1D2D-4063-A062-CCA618ED019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F3CD3AC-64C5-43D0-9058-6AF422E2D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1201</TotalTime>
  <Words>2357</Words>
  <Application>Microsoft Office PowerPoint</Application>
  <PresentationFormat>On-screen Show (4:3)</PresentationFormat>
  <Paragraphs>239</Paragraphs>
  <Slides>39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Aims of todays session</vt:lpstr>
      <vt:lpstr>We are now going to do a test </vt:lpstr>
      <vt:lpstr>Building Resilience For All Young People – Whole Team Approach</vt:lpstr>
      <vt:lpstr>Everyday Vs Overwhelming Feelings</vt:lpstr>
      <vt:lpstr>Mental Health </vt:lpstr>
      <vt:lpstr>PowerPoint Presentation</vt:lpstr>
      <vt:lpstr>Self Esteem? </vt:lpstr>
      <vt:lpstr>Worry is a normal part of child development </vt:lpstr>
      <vt:lpstr>Anxiety</vt:lpstr>
      <vt:lpstr>Anxiety explained </vt:lpstr>
      <vt:lpstr>PowerPoint Presentation</vt:lpstr>
      <vt:lpstr>Anxiety experienced </vt:lpstr>
      <vt:lpstr>Impacting factors – Social, Biological and Psychological </vt:lpstr>
      <vt:lpstr>Invisible Shield </vt:lpstr>
      <vt:lpstr>PowerPoint Presentation</vt:lpstr>
      <vt:lpstr>Analogy of how adults can validate children’s emotions</vt:lpstr>
      <vt:lpstr>How adults can sometimes deal with children’s emotions.</vt:lpstr>
      <vt:lpstr>Impact of exams on our mental health</vt:lpstr>
      <vt:lpstr>Top tips to help with exam stress </vt:lpstr>
      <vt:lpstr>Parent ‘GCSES’ during Year 10/11 </vt:lpstr>
      <vt:lpstr>Group task and discussion</vt:lpstr>
      <vt:lpstr>Healthy habits – Sleep </vt:lpstr>
      <vt:lpstr>How to help with sleep </vt:lpstr>
      <vt:lpstr>Healthy habits – Communication </vt:lpstr>
      <vt:lpstr>Healthy habits – Regulate : Relate : Reason  </vt:lpstr>
      <vt:lpstr>Unhelpful thinking </vt:lpstr>
      <vt:lpstr>Unhelpful thinking habits </vt:lpstr>
      <vt:lpstr>Healthy habits – challenging unhelpful thoughts</vt:lpstr>
      <vt:lpstr>PowerPoint Presentation</vt:lpstr>
      <vt:lpstr>Healthy habits: Problem solving  </vt:lpstr>
      <vt:lpstr>Healthy habits - Home as their safe space </vt:lpstr>
      <vt:lpstr>Helpful apps – Mindfulness </vt:lpstr>
      <vt:lpstr>Helpful apps – Anxiety </vt:lpstr>
      <vt:lpstr>Helpful apps –  Anxiety </vt:lpstr>
      <vt:lpstr>Helpful websites</vt:lpstr>
      <vt:lpstr>Resources for your child </vt:lpstr>
      <vt:lpstr>Resources for you </vt:lpstr>
      <vt:lpstr>Final thoughts…. We are all trying our best!</vt:lpstr>
    </vt:vector>
  </TitlesOfParts>
  <Company>St.Helens and Knowsley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Briers</dc:creator>
  <cp:lastModifiedBy>Furlong C</cp:lastModifiedBy>
  <cp:revision>149</cp:revision>
  <cp:lastPrinted>2019-04-04T11:06:08Z</cp:lastPrinted>
  <dcterms:created xsi:type="dcterms:W3CDTF">2016-09-26T13:29:53Z</dcterms:created>
  <dcterms:modified xsi:type="dcterms:W3CDTF">2020-03-05T14:56:54Z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0x010100CC5532441D9CCF41899131F13C7CA308</vt:lpwstr>
  </property>
</Properties>
</file>