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93" r:id="rId4"/>
    <p:sldId id="294" r:id="rId5"/>
    <p:sldId id="292" r:id="rId6"/>
    <p:sldId id="291" r:id="rId7"/>
    <p:sldId id="290" r:id="rId8"/>
    <p:sldId id="289" r:id="rId9"/>
    <p:sldId id="288" r:id="rId10"/>
    <p:sldId id="287" r:id="rId11"/>
    <p:sldId id="283" r:id="rId12"/>
    <p:sldId id="28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90DA"/>
    <a:srgbClr val="44F248"/>
    <a:srgbClr val="EEA7A0"/>
    <a:srgbClr val="14ECD2"/>
    <a:srgbClr val="FFE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36"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EDA2D5-D76F-4083-8344-5EF04CEEC33A}"/>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32A4247A-A685-4220-B61D-9760BCDA03C7}"/>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D8F7A3A3-A3C6-4973-AF3D-64AB3D47A553}" type="datetime1">
              <a:rPr lang="en-GB"/>
              <a:pPr lvl="0"/>
              <a:t>11/02/2020</a:t>
            </a:fld>
            <a:endParaRPr lang="en-GB"/>
          </a:p>
        </p:txBody>
      </p:sp>
      <p:sp>
        <p:nvSpPr>
          <p:cNvPr id="4" name="Slide Image Placeholder 3">
            <a:extLst>
              <a:ext uri="{FF2B5EF4-FFF2-40B4-BE49-F238E27FC236}">
                <a16:creationId xmlns:a16="http://schemas.microsoft.com/office/drawing/2014/main" id="{D2A9E742-F747-4D39-ADB4-1A5DD92AE75B}"/>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7D6296B8-5901-4D79-8ECD-2B94D0A3C7F3}"/>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3BFCE4DE-1685-4EC1-936E-5EC8D51C363B}"/>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54D363D7-AE5D-4EB8-8E70-49B13B2BBD7D}"/>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E8B45B01-6AEB-49EE-9ACE-4D99E1CD89E8}" type="slidenum">
              <a:t>‹#›</a:t>
            </a:fld>
            <a:endParaRPr lang="en-GB"/>
          </a:p>
        </p:txBody>
      </p:sp>
    </p:spTree>
    <p:extLst>
      <p:ext uri="{BB962C8B-B14F-4D97-AF65-F5344CB8AC3E}">
        <p14:creationId xmlns:p14="http://schemas.microsoft.com/office/powerpoint/2010/main" val="2524791370"/>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13424-CE92-45C1-A34D-111D98473397}"/>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5669043A-3F86-400E-BE3C-28C38A208C3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C308F3F9-1F98-4A0C-B6FD-CED40A2B7DC6}"/>
              </a:ext>
            </a:extLst>
          </p:cNvPr>
          <p:cNvSpPr txBox="1">
            <a:spLocks noGrp="1"/>
          </p:cNvSpPr>
          <p:nvPr>
            <p:ph type="dt" sz="half" idx="7"/>
          </p:nvPr>
        </p:nvSpPr>
        <p:spPr/>
        <p:txBody>
          <a:bodyPr/>
          <a:lstStyle>
            <a:lvl1pPr>
              <a:defRPr/>
            </a:lvl1pPr>
          </a:lstStyle>
          <a:p>
            <a:pPr lvl="0"/>
            <a:fld id="{C6257EC7-6C31-4D5F-9372-E9164F860E8C}" type="datetime1">
              <a:rPr lang="en-GB"/>
              <a:pPr lvl="0"/>
              <a:t>11/02/2020</a:t>
            </a:fld>
            <a:endParaRPr lang="en-GB"/>
          </a:p>
        </p:txBody>
      </p:sp>
      <p:sp>
        <p:nvSpPr>
          <p:cNvPr id="5" name="Footer Placeholder 4">
            <a:extLst>
              <a:ext uri="{FF2B5EF4-FFF2-40B4-BE49-F238E27FC236}">
                <a16:creationId xmlns:a16="http://schemas.microsoft.com/office/drawing/2014/main" id="{0C2F4CBA-F82C-4C08-A292-6E45C6E4D1F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A774DA6A-3761-4447-BC8A-65CAFCEB5CD9}"/>
              </a:ext>
            </a:extLst>
          </p:cNvPr>
          <p:cNvSpPr txBox="1">
            <a:spLocks noGrp="1"/>
          </p:cNvSpPr>
          <p:nvPr>
            <p:ph type="sldNum" sz="quarter" idx="8"/>
          </p:nvPr>
        </p:nvSpPr>
        <p:spPr/>
        <p:txBody>
          <a:bodyPr/>
          <a:lstStyle>
            <a:lvl1pPr>
              <a:defRPr/>
            </a:lvl1pPr>
          </a:lstStyle>
          <a:p>
            <a:pPr lvl="0"/>
            <a:fld id="{CB6501B0-C36C-4C4D-A8D4-61D0D9FBE7FE}" type="slidenum">
              <a:t>‹#›</a:t>
            </a:fld>
            <a:endParaRPr lang="en-GB"/>
          </a:p>
        </p:txBody>
      </p:sp>
    </p:spTree>
    <p:extLst>
      <p:ext uri="{BB962C8B-B14F-4D97-AF65-F5344CB8AC3E}">
        <p14:creationId xmlns:p14="http://schemas.microsoft.com/office/powerpoint/2010/main" val="363031721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A2C7-458B-4776-A459-5590E55BD1C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A3FE690F-6F16-4F3A-ACDB-2917C4D87D8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71F803-A6CC-491C-A55D-25C496020D52}"/>
              </a:ext>
            </a:extLst>
          </p:cNvPr>
          <p:cNvSpPr txBox="1">
            <a:spLocks noGrp="1"/>
          </p:cNvSpPr>
          <p:nvPr>
            <p:ph type="dt" sz="half" idx="7"/>
          </p:nvPr>
        </p:nvSpPr>
        <p:spPr/>
        <p:txBody>
          <a:bodyPr/>
          <a:lstStyle>
            <a:lvl1pPr>
              <a:defRPr/>
            </a:lvl1pPr>
          </a:lstStyle>
          <a:p>
            <a:pPr lvl="0"/>
            <a:fld id="{235A563E-04D6-4B3F-9130-1C5CC9A87114}" type="datetime1">
              <a:rPr lang="en-GB"/>
              <a:pPr lvl="0"/>
              <a:t>11/02/2020</a:t>
            </a:fld>
            <a:endParaRPr lang="en-GB"/>
          </a:p>
        </p:txBody>
      </p:sp>
      <p:sp>
        <p:nvSpPr>
          <p:cNvPr id="5" name="Footer Placeholder 4">
            <a:extLst>
              <a:ext uri="{FF2B5EF4-FFF2-40B4-BE49-F238E27FC236}">
                <a16:creationId xmlns:a16="http://schemas.microsoft.com/office/drawing/2014/main" id="{53A782A6-E31B-435D-AD4F-A057DBAFF8B3}"/>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0F7B91CD-0B44-4C24-B61E-8374D63CEEDB}"/>
              </a:ext>
            </a:extLst>
          </p:cNvPr>
          <p:cNvSpPr txBox="1">
            <a:spLocks noGrp="1"/>
          </p:cNvSpPr>
          <p:nvPr>
            <p:ph type="sldNum" sz="quarter" idx="8"/>
          </p:nvPr>
        </p:nvSpPr>
        <p:spPr/>
        <p:txBody>
          <a:bodyPr/>
          <a:lstStyle>
            <a:lvl1pPr>
              <a:defRPr/>
            </a:lvl1pPr>
          </a:lstStyle>
          <a:p>
            <a:pPr lvl="0"/>
            <a:fld id="{02E14BA8-45F4-43F3-91AD-CF2A5A5E72B2}" type="slidenum">
              <a:t>‹#›</a:t>
            </a:fld>
            <a:endParaRPr lang="en-GB"/>
          </a:p>
        </p:txBody>
      </p:sp>
    </p:spTree>
    <p:extLst>
      <p:ext uri="{BB962C8B-B14F-4D97-AF65-F5344CB8AC3E}">
        <p14:creationId xmlns:p14="http://schemas.microsoft.com/office/powerpoint/2010/main" val="155776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84CED5-2E17-4B43-A1C0-47F2B89C301F}"/>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D3CCC44B-D9DC-4C5B-9C46-A96D45DD871E}"/>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370A86-85D9-4698-B9E4-451A396B6069}"/>
              </a:ext>
            </a:extLst>
          </p:cNvPr>
          <p:cNvSpPr txBox="1">
            <a:spLocks noGrp="1"/>
          </p:cNvSpPr>
          <p:nvPr>
            <p:ph type="dt" sz="half" idx="7"/>
          </p:nvPr>
        </p:nvSpPr>
        <p:spPr/>
        <p:txBody>
          <a:bodyPr/>
          <a:lstStyle>
            <a:lvl1pPr>
              <a:defRPr/>
            </a:lvl1pPr>
          </a:lstStyle>
          <a:p>
            <a:pPr lvl="0"/>
            <a:fld id="{80B8C42D-212F-4CAE-A240-FD2BA85826F3}" type="datetime1">
              <a:rPr lang="en-GB"/>
              <a:pPr lvl="0"/>
              <a:t>11/02/2020</a:t>
            </a:fld>
            <a:endParaRPr lang="en-GB"/>
          </a:p>
        </p:txBody>
      </p:sp>
      <p:sp>
        <p:nvSpPr>
          <p:cNvPr id="5" name="Footer Placeholder 4">
            <a:extLst>
              <a:ext uri="{FF2B5EF4-FFF2-40B4-BE49-F238E27FC236}">
                <a16:creationId xmlns:a16="http://schemas.microsoft.com/office/drawing/2014/main" id="{4DAD638C-BB98-482F-A07A-7C28D16B5A0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5F02F82-E3DE-4ED0-8048-69A11D1ECF4F}"/>
              </a:ext>
            </a:extLst>
          </p:cNvPr>
          <p:cNvSpPr txBox="1">
            <a:spLocks noGrp="1"/>
          </p:cNvSpPr>
          <p:nvPr>
            <p:ph type="sldNum" sz="quarter" idx="8"/>
          </p:nvPr>
        </p:nvSpPr>
        <p:spPr/>
        <p:txBody>
          <a:bodyPr/>
          <a:lstStyle>
            <a:lvl1pPr>
              <a:defRPr/>
            </a:lvl1pPr>
          </a:lstStyle>
          <a:p>
            <a:pPr lvl="0"/>
            <a:fld id="{7E756196-F69E-49FE-BD10-BD864804856E}" type="slidenum">
              <a:t>‹#›</a:t>
            </a:fld>
            <a:endParaRPr lang="en-GB"/>
          </a:p>
        </p:txBody>
      </p:sp>
    </p:spTree>
    <p:extLst>
      <p:ext uri="{BB962C8B-B14F-4D97-AF65-F5344CB8AC3E}">
        <p14:creationId xmlns:p14="http://schemas.microsoft.com/office/powerpoint/2010/main" val="404119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7C48A-98D4-442F-BA7C-EB648D98D69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472FE3C9-02FF-45CD-BF05-4ECD48CFD3A8}"/>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1AE4C8-6075-4F6D-A2B1-D8B6E80B5099}"/>
              </a:ext>
            </a:extLst>
          </p:cNvPr>
          <p:cNvSpPr txBox="1">
            <a:spLocks noGrp="1"/>
          </p:cNvSpPr>
          <p:nvPr>
            <p:ph type="dt" sz="half" idx="7"/>
          </p:nvPr>
        </p:nvSpPr>
        <p:spPr/>
        <p:txBody>
          <a:bodyPr/>
          <a:lstStyle>
            <a:lvl1pPr>
              <a:defRPr/>
            </a:lvl1pPr>
          </a:lstStyle>
          <a:p>
            <a:pPr lvl="0"/>
            <a:fld id="{5F1F4611-F092-4D54-9BEA-F50B4B5ACE5F}" type="datetime1">
              <a:rPr lang="en-GB"/>
              <a:pPr lvl="0"/>
              <a:t>11/02/2020</a:t>
            </a:fld>
            <a:endParaRPr lang="en-GB"/>
          </a:p>
        </p:txBody>
      </p:sp>
      <p:sp>
        <p:nvSpPr>
          <p:cNvPr id="5" name="Footer Placeholder 4">
            <a:extLst>
              <a:ext uri="{FF2B5EF4-FFF2-40B4-BE49-F238E27FC236}">
                <a16:creationId xmlns:a16="http://schemas.microsoft.com/office/drawing/2014/main" id="{880BB42F-BA9D-4335-836F-DB0614D7AF6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AFAEE4B-DEE1-438E-A91D-4CB52BF30539}"/>
              </a:ext>
            </a:extLst>
          </p:cNvPr>
          <p:cNvSpPr txBox="1">
            <a:spLocks noGrp="1"/>
          </p:cNvSpPr>
          <p:nvPr>
            <p:ph type="sldNum" sz="quarter" idx="8"/>
          </p:nvPr>
        </p:nvSpPr>
        <p:spPr/>
        <p:txBody>
          <a:bodyPr/>
          <a:lstStyle>
            <a:lvl1pPr>
              <a:defRPr/>
            </a:lvl1pPr>
          </a:lstStyle>
          <a:p>
            <a:pPr lvl="0"/>
            <a:fld id="{4B7E23E7-A94E-4E15-BD73-D77E23FE1931}" type="slidenum">
              <a:t>‹#›</a:t>
            </a:fld>
            <a:endParaRPr lang="en-GB"/>
          </a:p>
        </p:txBody>
      </p:sp>
    </p:spTree>
    <p:extLst>
      <p:ext uri="{BB962C8B-B14F-4D97-AF65-F5344CB8AC3E}">
        <p14:creationId xmlns:p14="http://schemas.microsoft.com/office/powerpoint/2010/main" val="23390271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6C74-E495-4A17-93A8-FDDA1608CA87}"/>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E67F373-2FC3-4AA1-98A7-304915742C0C}"/>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D2AF3FE7-B832-4977-88FA-D0E804B1CC69}"/>
              </a:ext>
            </a:extLst>
          </p:cNvPr>
          <p:cNvSpPr txBox="1">
            <a:spLocks noGrp="1"/>
          </p:cNvSpPr>
          <p:nvPr>
            <p:ph type="dt" sz="half" idx="7"/>
          </p:nvPr>
        </p:nvSpPr>
        <p:spPr/>
        <p:txBody>
          <a:bodyPr/>
          <a:lstStyle>
            <a:lvl1pPr>
              <a:defRPr/>
            </a:lvl1pPr>
          </a:lstStyle>
          <a:p>
            <a:pPr lvl="0"/>
            <a:fld id="{73688E99-3506-4BB5-9132-5137F1605F4D}" type="datetime1">
              <a:rPr lang="en-GB"/>
              <a:pPr lvl="0"/>
              <a:t>11/02/2020</a:t>
            </a:fld>
            <a:endParaRPr lang="en-GB"/>
          </a:p>
        </p:txBody>
      </p:sp>
      <p:sp>
        <p:nvSpPr>
          <p:cNvPr id="5" name="Footer Placeholder 4">
            <a:extLst>
              <a:ext uri="{FF2B5EF4-FFF2-40B4-BE49-F238E27FC236}">
                <a16:creationId xmlns:a16="http://schemas.microsoft.com/office/drawing/2014/main" id="{B0AD417C-1660-4BA9-BFC6-B2FD91B2970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70CC37E-3FA0-4C0E-93D7-E59B9893198D}"/>
              </a:ext>
            </a:extLst>
          </p:cNvPr>
          <p:cNvSpPr txBox="1">
            <a:spLocks noGrp="1"/>
          </p:cNvSpPr>
          <p:nvPr>
            <p:ph type="sldNum" sz="quarter" idx="8"/>
          </p:nvPr>
        </p:nvSpPr>
        <p:spPr/>
        <p:txBody>
          <a:bodyPr/>
          <a:lstStyle>
            <a:lvl1pPr>
              <a:defRPr/>
            </a:lvl1pPr>
          </a:lstStyle>
          <a:p>
            <a:pPr lvl="0"/>
            <a:fld id="{A4D98B77-0032-40DC-ACE5-55877209CD94}" type="slidenum">
              <a:t>‹#›</a:t>
            </a:fld>
            <a:endParaRPr lang="en-GB"/>
          </a:p>
        </p:txBody>
      </p:sp>
    </p:spTree>
    <p:extLst>
      <p:ext uri="{BB962C8B-B14F-4D97-AF65-F5344CB8AC3E}">
        <p14:creationId xmlns:p14="http://schemas.microsoft.com/office/powerpoint/2010/main" val="382251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79FA2-1C46-4F63-B44F-DFF967650F7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44E12965-1AC5-411D-9B53-44CC2239D75D}"/>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A9D1CF-227C-4424-9F87-99161E930A38}"/>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416C49-CF0A-4D94-8E14-7FD5E1D7D2C1}"/>
              </a:ext>
            </a:extLst>
          </p:cNvPr>
          <p:cNvSpPr txBox="1">
            <a:spLocks noGrp="1"/>
          </p:cNvSpPr>
          <p:nvPr>
            <p:ph type="dt" sz="half" idx="7"/>
          </p:nvPr>
        </p:nvSpPr>
        <p:spPr/>
        <p:txBody>
          <a:bodyPr/>
          <a:lstStyle>
            <a:lvl1pPr>
              <a:defRPr/>
            </a:lvl1pPr>
          </a:lstStyle>
          <a:p>
            <a:pPr lvl="0"/>
            <a:fld id="{62E4A3F9-87C6-41E4-B1A1-A42E332D8E35}" type="datetime1">
              <a:rPr lang="en-GB"/>
              <a:pPr lvl="0"/>
              <a:t>11/02/2020</a:t>
            </a:fld>
            <a:endParaRPr lang="en-GB"/>
          </a:p>
        </p:txBody>
      </p:sp>
      <p:sp>
        <p:nvSpPr>
          <p:cNvPr id="6" name="Footer Placeholder 5">
            <a:extLst>
              <a:ext uri="{FF2B5EF4-FFF2-40B4-BE49-F238E27FC236}">
                <a16:creationId xmlns:a16="http://schemas.microsoft.com/office/drawing/2014/main" id="{BC4FF70A-2ECB-4767-96AA-21F1543F24A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509B3420-4997-4761-A287-E71DF990D073}"/>
              </a:ext>
            </a:extLst>
          </p:cNvPr>
          <p:cNvSpPr txBox="1">
            <a:spLocks noGrp="1"/>
          </p:cNvSpPr>
          <p:nvPr>
            <p:ph type="sldNum" sz="quarter" idx="8"/>
          </p:nvPr>
        </p:nvSpPr>
        <p:spPr/>
        <p:txBody>
          <a:bodyPr/>
          <a:lstStyle>
            <a:lvl1pPr>
              <a:defRPr/>
            </a:lvl1pPr>
          </a:lstStyle>
          <a:p>
            <a:pPr lvl="0"/>
            <a:fld id="{CA4464B6-785D-4D14-92C6-914A0B66D7DE}" type="slidenum">
              <a:t>‹#›</a:t>
            </a:fld>
            <a:endParaRPr lang="en-GB"/>
          </a:p>
        </p:txBody>
      </p:sp>
    </p:spTree>
    <p:extLst>
      <p:ext uri="{BB962C8B-B14F-4D97-AF65-F5344CB8AC3E}">
        <p14:creationId xmlns:p14="http://schemas.microsoft.com/office/powerpoint/2010/main" val="274267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ECC7-46A3-46C5-80A8-4077AD8024BC}"/>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0F29957-3B35-4D3C-B146-9ED23EF7E7C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0E9C8F92-C1F1-4E93-B969-F150198FADE6}"/>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E4C5186-B3F9-4351-8FC2-6F9AFC1B3565}"/>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EA29318B-F84B-498A-B208-369D135EC7D3}"/>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AAE7D5F-8BE8-41A6-8CFC-5D937FD47F29}"/>
              </a:ext>
            </a:extLst>
          </p:cNvPr>
          <p:cNvSpPr txBox="1">
            <a:spLocks noGrp="1"/>
          </p:cNvSpPr>
          <p:nvPr>
            <p:ph type="dt" sz="half" idx="7"/>
          </p:nvPr>
        </p:nvSpPr>
        <p:spPr/>
        <p:txBody>
          <a:bodyPr/>
          <a:lstStyle>
            <a:lvl1pPr>
              <a:defRPr/>
            </a:lvl1pPr>
          </a:lstStyle>
          <a:p>
            <a:pPr lvl="0"/>
            <a:fld id="{E65C525D-B58E-411D-8949-A5295EDC5A37}" type="datetime1">
              <a:rPr lang="en-GB"/>
              <a:pPr lvl="0"/>
              <a:t>11/02/2020</a:t>
            </a:fld>
            <a:endParaRPr lang="en-GB"/>
          </a:p>
        </p:txBody>
      </p:sp>
      <p:sp>
        <p:nvSpPr>
          <p:cNvPr id="8" name="Footer Placeholder 7">
            <a:extLst>
              <a:ext uri="{FF2B5EF4-FFF2-40B4-BE49-F238E27FC236}">
                <a16:creationId xmlns:a16="http://schemas.microsoft.com/office/drawing/2014/main" id="{81D597EB-ABB4-4623-A88E-2087665D5945}"/>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030CB8BD-0D00-43CE-A25B-7945AC84355B}"/>
              </a:ext>
            </a:extLst>
          </p:cNvPr>
          <p:cNvSpPr txBox="1">
            <a:spLocks noGrp="1"/>
          </p:cNvSpPr>
          <p:nvPr>
            <p:ph type="sldNum" sz="quarter" idx="8"/>
          </p:nvPr>
        </p:nvSpPr>
        <p:spPr/>
        <p:txBody>
          <a:bodyPr/>
          <a:lstStyle>
            <a:lvl1pPr>
              <a:defRPr/>
            </a:lvl1pPr>
          </a:lstStyle>
          <a:p>
            <a:pPr lvl="0"/>
            <a:fld id="{936890B9-3F3E-4217-BC26-4A6596D5055F}" type="slidenum">
              <a:t>‹#›</a:t>
            </a:fld>
            <a:endParaRPr lang="en-GB"/>
          </a:p>
        </p:txBody>
      </p:sp>
    </p:spTree>
    <p:extLst>
      <p:ext uri="{BB962C8B-B14F-4D97-AF65-F5344CB8AC3E}">
        <p14:creationId xmlns:p14="http://schemas.microsoft.com/office/powerpoint/2010/main" val="863398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9FDD8-C05C-4E51-AE8F-77E7A09EA95A}"/>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FECC34F2-452A-4808-B6E0-1CCEB31A6A32}"/>
              </a:ext>
            </a:extLst>
          </p:cNvPr>
          <p:cNvSpPr txBox="1">
            <a:spLocks noGrp="1"/>
          </p:cNvSpPr>
          <p:nvPr>
            <p:ph type="dt" sz="half" idx="7"/>
          </p:nvPr>
        </p:nvSpPr>
        <p:spPr/>
        <p:txBody>
          <a:bodyPr/>
          <a:lstStyle>
            <a:lvl1pPr>
              <a:defRPr/>
            </a:lvl1pPr>
          </a:lstStyle>
          <a:p>
            <a:pPr lvl="0"/>
            <a:fld id="{A8999DD4-BA87-4988-AC96-CD95B3C76A98}" type="datetime1">
              <a:rPr lang="en-GB"/>
              <a:pPr lvl="0"/>
              <a:t>11/02/2020</a:t>
            </a:fld>
            <a:endParaRPr lang="en-GB"/>
          </a:p>
        </p:txBody>
      </p:sp>
      <p:sp>
        <p:nvSpPr>
          <p:cNvPr id="4" name="Footer Placeholder 3">
            <a:extLst>
              <a:ext uri="{FF2B5EF4-FFF2-40B4-BE49-F238E27FC236}">
                <a16:creationId xmlns:a16="http://schemas.microsoft.com/office/drawing/2014/main" id="{0A1D0CD2-B3E5-4363-8E89-BEA29FFE36BC}"/>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89A1D11C-2DF0-447A-87F3-C173DEC9DCF9}"/>
              </a:ext>
            </a:extLst>
          </p:cNvPr>
          <p:cNvSpPr txBox="1">
            <a:spLocks noGrp="1"/>
          </p:cNvSpPr>
          <p:nvPr>
            <p:ph type="sldNum" sz="quarter" idx="8"/>
          </p:nvPr>
        </p:nvSpPr>
        <p:spPr/>
        <p:txBody>
          <a:bodyPr/>
          <a:lstStyle>
            <a:lvl1pPr>
              <a:defRPr/>
            </a:lvl1pPr>
          </a:lstStyle>
          <a:p>
            <a:pPr lvl="0"/>
            <a:fld id="{EC39D5AD-5D0F-4E36-9905-40D5264A70CC}" type="slidenum">
              <a:t>‹#›</a:t>
            </a:fld>
            <a:endParaRPr lang="en-GB"/>
          </a:p>
        </p:txBody>
      </p:sp>
    </p:spTree>
    <p:extLst>
      <p:ext uri="{BB962C8B-B14F-4D97-AF65-F5344CB8AC3E}">
        <p14:creationId xmlns:p14="http://schemas.microsoft.com/office/powerpoint/2010/main" val="272745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355ED4-ACF8-4D48-AC51-83EA2F5846B0}"/>
              </a:ext>
            </a:extLst>
          </p:cNvPr>
          <p:cNvSpPr txBox="1">
            <a:spLocks noGrp="1"/>
          </p:cNvSpPr>
          <p:nvPr>
            <p:ph type="dt" sz="half" idx="7"/>
          </p:nvPr>
        </p:nvSpPr>
        <p:spPr/>
        <p:txBody>
          <a:bodyPr/>
          <a:lstStyle>
            <a:lvl1pPr>
              <a:defRPr/>
            </a:lvl1pPr>
          </a:lstStyle>
          <a:p>
            <a:pPr lvl="0"/>
            <a:fld id="{6A108042-E1C4-4194-86D1-CC9352D1D591}" type="datetime1">
              <a:rPr lang="en-GB"/>
              <a:pPr lvl="0"/>
              <a:t>11/02/2020</a:t>
            </a:fld>
            <a:endParaRPr lang="en-GB"/>
          </a:p>
        </p:txBody>
      </p:sp>
      <p:sp>
        <p:nvSpPr>
          <p:cNvPr id="3" name="Footer Placeholder 2">
            <a:extLst>
              <a:ext uri="{FF2B5EF4-FFF2-40B4-BE49-F238E27FC236}">
                <a16:creationId xmlns:a16="http://schemas.microsoft.com/office/drawing/2014/main" id="{4453D969-E741-4512-B7F2-52AB94D30E2E}"/>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449DE34A-39F2-46F2-9A86-D70A528F0D73}"/>
              </a:ext>
            </a:extLst>
          </p:cNvPr>
          <p:cNvSpPr txBox="1">
            <a:spLocks noGrp="1"/>
          </p:cNvSpPr>
          <p:nvPr>
            <p:ph type="sldNum" sz="quarter" idx="8"/>
          </p:nvPr>
        </p:nvSpPr>
        <p:spPr/>
        <p:txBody>
          <a:bodyPr/>
          <a:lstStyle>
            <a:lvl1pPr>
              <a:defRPr/>
            </a:lvl1pPr>
          </a:lstStyle>
          <a:p>
            <a:pPr lvl="0"/>
            <a:fld id="{0910DE3A-3659-46C9-B2C8-2FAA7F19A839}" type="slidenum">
              <a:t>‹#›</a:t>
            </a:fld>
            <a:endParaRPr lang="en-GB"/>
          </a:p>
        </p:txBody>
      </p:sp>
    </p:spTree>
    <p:extLst>
      <p:ext uri="{BB962C8B-B14F-4D97-AF65-F5344CB8AC3E}">
        <p14:creationId xmlns:p14="http://schemas.microsoft.com/office/powerpoint/2010/main" val="82131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512E-DDB6-404E-8004-DA3C00CCDCC4}"/>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1DDBEA2-285B-4A07-B780-CB9FD9DA5320}"/>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4A60AA-1DFA-482D-9899-BCCC736F3723}"/>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9BD656E7-3B44-4DB3-B8A3-62B99BDEFECA}"/>
              </a:ext>
            </a:extLst>
          </p:cNvPr>
          <p:cNvSpPr txBox="1">
            <a:spLocks noGrp="1"/>
          </p:cNvSpPr>
          <p:nvPr>
            <p:ph type="dt" sz="half" idx="7"/>
          </p:nvPr>
        </p:nvSpPr>
        <p:spPr/>
        <p:txBody>
          <a:bodyPr/>
          <a:lstStyle>
            <a:lvl1pPr>
              <a:defRPr/>
            </a:lvl1pPr>
          </a:lstStyle>
          <a:p>
            <a:pPr lvl="0"/>
            <a:fld id="{82390F7A-DF0A-4A59-B582-E628DEDE5ACC}" type="datetime1">
              <a:rPr lang="en-GB"/>
              <a:pPr lvl="0"/>
              <a:t>11/02/2020</a:t>
            </a:fld>
            <a:endParaRPr lang="en-GB"/>
          </a:p>
        </p:txBody>
      </p:sp>
      <p:sp>
        <p:nvSpPr>
          <p:cNvPr id="6" name="Footer Placeholder 5">
            <a:extLst>
              <a:ext uri="{FF2B5EF4-FFF2-40B4-BE49-F238E27FC236}">
                <a16:creationId xmlns:a16="http://schemas.microsoft.com/office/drawing/2014/main" id="{C0A2A3CC-D5CD-4502-A8C9-FD1093593744}"/>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B2D1D831-07D4-44EB-B8A3-BB50E37C8E1A}"/>
              </a:ext>
            </a:extLst>
          </p:cNvPr>
          <p:cNvSpPr txBox="1">
            <a:spLocks noGrp="1"/>
          </p:cNvSpPr>
          <p:nvPr>
            <p:ph type="sldNum" sz="quarter" idx="8"/>
          </p:nvPr>
        </p:nvSpPr>
        <p:spPr/>
        <p:txBody>
          <a:bodyPr/>
          <a:lstStyle>
            <a:lvl1pPr>
              <a:defRPr/>
            </a:lvl1pPr>
          </a:lstStyle>
          <a:p>
            <a:pPr lvl="0"/>
            <a:fld id="{AE885279-DA2E-4238-B312-B0BAAC0FA8CA}" type="slidenum">
              <a:t>‹#›</a:t>
            </a:fld>
            <a:endParaRPr lang="en-GB"/>
          </a:p>
        </p:txBody>
      </p:sp>
    </p:spTree>
    <p:extLst>
      <p:ext uri="{BB962C8B-B14F-4D97-AF65-F5344CB8AC3E}">
        <p14:creationId xmlns:p14="http://schemas.microsoft.com/office/powerpoint/2010/main" val="149375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200C7-C40F-43BF-994D-32F3A00C7939}"/>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838A6F8F-7C22-4947-8868-D879D670CD7E}"/>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42C70EB9-01C3-47D4-8385-908E864422D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8AE13B4-E47F-4B1B-BF9D-D9AE0BC0CF56}"/>
              </a:ext>
            </a:extLst>
          </p:cNvPr>
          <p:cNvSpPr txBox="1">
            <a:spLocks noGrp="1"/>
          </p:cNvSpPr>
          <p:nvPr>
            <p:ph type="dt" sz="half" idx="7"/>
          </p:nvPr>
        </p:nvSpPr>
        <p:spPr/>
        <p:txBody>
          <a:bodyPr/>
          <a:lstStyle>
            <a:lvl1pPr>
              <a:defRPr/>
            </a:lvl1pPr>
          </a:lstStyle>
          <a:p>
            <a:pPr lvl="0"/>
            <a:fld id="{C74EB8FD-B1A9-4750-9386-35C8B1301C18}" type="datetime1">
              <a:rPr lang="en-GB"/>
              <a:pPr lvl="0"/>
              <a:t>11/02/2020</a:t>
            </a:fld>
            <a:endParaRPr lang="en-GB"/>
          </a:p>
        </p:txBody>
      </p:sp>
      <p:sp>
        <p:nvSpPr>
          <p:cNvPr id="6" name="Footer Placeholder 5">
            <a:extLst>
              <a:ext uri="{FF2B5EF4-FFF2-40B4-BE49-F238E27FC236}">
                <a16:creationId xmlns:a16="http://schemas.microsoft.com/office/drawing/2014/main" id="{BE979060-A77D-43C2-9EFE-20B8135663C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B88CF62A-8D4B-4928-9D51-AE6F62A33E30}"/>
              </a:ext>
            </a:extLst>
          </p:cNvPr>
          <p:cNvSpPr txBox="1">
            <a:spLocks noGrp="1"/>
          </p:cNvSpPr>
          <p:nvPr>
            <p:ph type="sldNum" sz="quarter" idx="8"/>
          </p:nvPr>
        </p:nvSpPr>
        <p:spPr/>
        <p:txBody>
          <a:bodyPr/>
          <a:lstStyle>
            <a:lvl1pPr>
              <a:defRPr/>
            </a:lvl1pPr>
          </a:lstStyle>
          <a:p>
            <a:pPr lvl="0"/>
            <a:fld id="{5BD75100-0EBA-41FC-B01D-B56233A22237}" type="slidenum">
              <a:t>‹#›</a:t>
            </a:fld>
            <a:endParaRPr lang="en-GB"/>
          </a:p>
        </p:txBody>
      </p:sp>
    </p:spTree>
    <p:extLst>
      <p:ext uri="{BB962C8B-B14F-4D97-AF65-F5344CB8AC3E}">
        <p14:creationId xmlns:p14="http://schemas.microsoft.com/office/powerpoint/2010/main" val="3389997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7CE8D-F2B2-4DF1-99DA-264DECB012B3}"/>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A9DB3C1E-AAD3-48C0-8B60-1759069EFE63}"/>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9BE0DD-1693-4687-B0E0-A2CE7693E482}"/>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22070FC-7B06-45CF-AC02-E5FFB928A7C5}" type="datetime1">
              <a:rPr lang="en-GB"/>
              <a:pPr lvl="0"/>
              <a:t>11/02/2020</a:t>
            </a:fld>
            <a:endParaRPr lang="en-GB"/>
          </a:p>
        </p:txBody>
      </p:sp>
      <p:sp>
        <p:nvSpPr>
          <p:cNvPr id="5" name="Footer Placeholder 4">
            <a:extLst>
              <a:ext uri="{FF2B5EF4-FFF2-40B4-BE49-F238E27FC236}">
                <a16:creationId xmlns:a16="http://schemas.microsoft.com/office/drawing/2014/main" id="{E1FDE141-04E8-4065-A0FE-E5F344F8B96E}"/>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AAC1481C-8567-497F-9DA8-407CE4D44E7B}"/>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E81763B7-8AB8-4B43-BD0E-3B99A415C060}"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jrcenter.org/2012/12/10/its-human-rights-day-get-an-i-am-a-human-with-rights-t-shirt-make-twice-the-impact/"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otukdeals.com/deals/primark.co.uk" TargetMode="External"/><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5pillarsuk.com/2016/12/21/muslim-hands-officials-deported-from-israel-en-route-to-israeli-charity-event/" TargetMode="External"/><Relationship Id="rId7" Type="http://schemas.openxmlformats.org/officeDocument/2006/relationships/hyperlink" Target="http://www.afid.org.uk/countries/Africa/Lesotho/Send+A+Cow+Lesotho"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hyperlink" Target="http://ia-bc.com/index.php" TargetMode="External"/><Relationship Id="rId4" Type="http://schemas.openxmlformats.org/officeDocument/2006/relationships/image" Target="../media/image13.jpg"/><Relationship Id="rId9" Type="http://schemas.openxmlformats.org/officeDocument/2006/relationships/hyperlink" Target="http://en.wikipedia.org/wiki/File:Muslim_Aid_logo.sv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beingbess.blogspot.com/2013_04_01_archive.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Defend_equality_poster_cropped.png" TargetMode="External"/><Relationship Id="rId7" Type="http://schemas.openxmlformats.org/officeDocument/2006/relationships/hyperlink" Target="http://raptureorwrath.net/to-jew-and-gentile/"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hyperlink" Target="http://www.cartoonmovement.com/cartoon/2861" TargetMode="Externa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fematrailer.blogspot.com/2010_01_01_archive.html" TargetMode="External"/><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hyperlink" Target="https://en.wikipedia.org/wiki/Show_Racism_the_Red_Card"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onservationbytes.com/2017/09/18/a-gender-diverse-lab-is-a-good-lab/" TargetMode="External"/><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hyperlink" Target="http://skepchick.org/2014/09/sexism-transphobia-and-arguments-from-biology/" TargetMode="Externa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hyperlink" Target="http://raptureorwrath.net/to-jew-and-gentile/" TargetMode="External"/><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hyperlink" Target="https://en.wikipedia.org/wiki/International_Symbol_of_Access" TargetMode="Externa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C43EF354-3E86-48F0-BD95-A1848E192A75}"/>
              </a:ext>
            </a:extLst>
          </p:cNvPr>
          <p:cNvSpPr txBox="1"/>
          <p:nvPr/>
        </p:nvSpPr>
        <p:spPr>
          <a:xfrm>
            <a:off x="1956578" y="963027"/>
            <a:ext cx="8755923" cy="769441"/>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400" b="1" i="0" u="sng" strike="noStrike" kern="1200" cap="none" spc="0" baseline="0" dirty="0">
                <a:solidFill>
                  <a:srgbClr val="000000"/>
                </a:solidFill>
                <a:uFillTx/>
                <a:latin typeface="Comic Sans MS" pitchFamily="66"/>
              </a:rPr>
              <a:t>The Study of Religion: Paper 2</a:t>
            </a:r>
          </a:p>
        </p:txBody>
      </p:sp>
      <p:sp>
        <p:nvSpPr>
          <p:cNvPr id="3" name="TextBox 4">
            <a:extLst>
              <a:ext uri="{FF2B5EF4-FFF2-40B4-BE49-F238E27FC236}">
                <a16:creationId xmlns:a16="http://schemas.microsoft.com/office/drawing/2014/main" id="{9223C78F-D2D9-4E72-9C2B-6D66F1781BEB}"/>
              </a:ext>
            </a:extLst>
          </p:cNvPr>
          <p:cNvSpPr txBox="1"/>
          <p:nvPr/>
        </p:nvSpPr>
        <p:spPr>
          <a:xfrm>
            <a:off x="2751762" y="1838762"/>
            <a:ext cx="6219518" cy="2123658"/>
          </a:xfrm>
          <a:prstGeom prst="rect">
            <a:avLst/>
          </a:prstGeom>
          <a:noFill/>
          <a:ln cap="flat">
            <a:noFill/>
          </a:ln>
        </p:spPr>
        <p:txBody>
          <a:bodyPr vert="horz" wrap="square" lIns="91440" tIns="45720" rIns="91440" bIns="45720" anchor="t" anchorCtr="0"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400" b="1" i="0" u="sng" strike="noStrike" kern="1200" cap="none" spc="0" baseline="0" dirty="0">
                <a:solidFill>
                  <a:srgbClr val="EC90DA"/>
                </a:solidFill>
                <a:uFillTx/>
                <a:latin typeface="Comic Sans MS" pitchFamily="66"/>
              </a:rPr>
              <a:t>Theme F: Human Rights and Social Justice</a:t>
            </a:r>
          </a:p>
        </p:txBody>
      </p:sp>
      <p:sp>
        <p:nvSpPr>
          <p:cNvPr id="4" name="TextBox 5">
            <a:extLst>
              <a:ext uri="{FF2B5EF4-FFF2-40B4-BE49-F238E27FC236}">
                <a16:creationId xmlns:a16="http://schemas.microsoft.com/office/drawing/2014/main" id="{5B8CD87E-07C5-4FCF-B865-E95A17EF7450}"/>
              </a:ext>
            </a:extLst>
          </p:cNvPr>
          <p:cNvSpPr txBox="1"/>
          <p:nvPr/>
        </p:nvSpPr>
        <p:spPr>
          <a:xfrm>
            <a:off x="4015072" y="4075371"/>
            <a:ext cx="3978975" cy="769440"/>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400" b="0" i="0" u="sng" strike="noStrike" kern="1200" cap="none" spc="0" baseline="0" dirty="0">
                <a:solidFill>
                  <a:srgbClr val="000000"/>
                </a:solidFill>
                <a:uFillTx/>
                <a:latin typeface="Comic Sans MS" pitchFamily="66"/>
              </a:rPr>
              <a:t>Revision Cards</a:t>
            </a:r>
          </a:p>
        </p:txBody>
      </p:sp>
      <p:pic>
        <p:nvPicPr>
          <p:cNvPr id="6" name="Picture 5" descr="A close up of a logo&#10;&#10;Description automatically generated">
            <a:extLst>
              <a:ext uri="{FF2B5EF4-FFF2-40B4-BE49-F238E27FC236}">
                <a16:creationId xmlns:a16="http://schemas.microsoft.com/office/drawing/2014/main" id="{3A52D73D-D6FB-4F23-9C87-06F89EA26E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60680" y="2068008"/>
            <a:ext cx="3053080" cy="4083495"/>
          </a:xfrm>
          <a:prstGeom prst="rect">
            <a:avLst/>
          </a:prstGeom>
        </p:spPr>
      </p:pic>
      <p:pic>
        <p:nvPicPr>
          <p:cNvPr id="8" name="Picture 7" descr="A close up of a logo&#10;&#10;Description automatically generated">
            <a:extLst>
              <a:ext uri="{FF2B5EF4-FFF2-40B4-BE49-F238E27FC236}">
                <a16:creationId xmlns:a16="http://schemas.microsoft.com/office/drawing/2014/main" id="{1766EEDA-F06C-4576-8E54-00D51671F82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801102" y="2068007"/>
            <a:ext cx="3053080" cy="408349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E11F91C-91FF-4C68-8CD3-22BC5BA41F99}"/>
              </a:ext>
            </a:extLst>
          </p:cNvPr>
          <p:cNvGraphicFramePr>
            <a:graphicFrameLocks noGrp="1"/>
          </p:cNvGraphicFramePr>
          <p:nvPr>
            <p:ph idx="1"/>
            <p:extLst>
              <p:ext uri="{D42A27DB-BD31-4B8C-83A1-F6EECF244321}">
                <p14:modId xmlns:p14="http://schemas.microsoft.com/office/powerpoint/2010/main" val="172415706"/>
              </p:ext>
            </p:extLst>
          </p:nvPr>
        </p:nvGraphicFramePr>
        <p:xfrm>
          <a:off x="122319" y="566630"/>
          <a:ext cx="7513723" cy="1088051"/>
        </p:xfrm>
        <a:graphic>
          <a:graphicData uri="http://schemas.openxmlformats.org/drawingml/2006/table">
            <a:tbl>
              <a:tblPr firstRow="1" bandRow="1">
                <a:tableStyleId>{5C22544A-7EE6-4342-B048-85BDC9FD1C3A}</a:tableStyleId>
              </a:tblPr>
              <a:tblGrid>
                <a:gridCol w="1041631">
                  <a:extLst>
                    <a:ext uri="{9D8B030D-6E8A-4147-A177-3AD203B41FA5}">
                      <a16:colId xmlns:a16="http://schemas.microsoft.com/office/drawing/2014/main" val="1719629685"/>
                    </a:ext>
                  </a:extLst>
                </a:gridCol>
                <a:gridCol w="6472092">
                  <a:extLst>
                    <a:ext uri="{9D8B030D-6E8A-4147-A177-3AD203B41FA5}">
                      <a16:colId xmlns:a16="http://schemas.microsoft.com/office/drawing/2014/main" val="4070515447"/>
                    </a:ext>
                  </a:extLst>
                </a:gridCol>
              </a:tblGrid>
              <a:tr h="233043">
                <a:tc>
                  <a:txBody>
                    <a:bodyPr/>
                    <a:lstStyle/>
                    <a:p>
                      <a:r>
                        <a:rPr lang="en-GB" sz="1200" dirty="0">
                          <a:solidFill>
                            <a:schemeClr val="tx1"/>
                          </a:solidFill>
                          <a:latin typeface="Comic Sans MS" panose="030F0702030302020204" pitchFamily="66" charset="0"/>
                        </a:rPr>
                        <a:t>Usury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A7A0"/>
                    </a:solidFill>
                  </a:tcPr>
                </a:tc>
                <a:tc>
                  <a:txBody>
                    <a:bodyPr/>
                    <a:lstStyle/>
                    <a:p>
                      <a:r>
                        <a:rPr lang="en-GB" sz="1200" b="0" dirty="0">
                          <a:solidFill>
                            <a:schemeClr val="tx1"/>
                          </a:solidFill>
                          <a:latin typeface="Comic Sans MS" panose="030F0702030302020204" pitchFamily="66" charset="0"/>
                        </a:rPr>
                        <a:t>The act of loaning money with interest. (Islam)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8996809"/>
                  </a:ext>
                </a:extLst>
              </a:tr>
              <a:tr h="233043">
                <a:tc>
                  <a:txBody>
                    <a:bodyPr/>
                    <a:lstStyle/>
                    <a:p>
                      <a:r>
                        <a:rPr lang="en-GB" sz="1200" dirty="0">
                          <a:solidFill>
                            <a:schemeClr val="tx1"/>
                          </a:solidFill>
                          <a:latin typeface="Comic Sans MS" panose="030F0702030302020204" pitchFamily="66" charset="0"/>
                        </a:rPr>
                        <a:t>Exploitation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A7A0"/>
                    </a:solidFill>
                  </a:tcPr>
                </a:tc>
                <a:tc>
                  <a:txBody>
                    <a:bodyPr/>
                    <a:lstStyle/>
                    <a:p>
                      <a:r>
                        <a:rPr lang="en-GB" sz="1200" b="0" dirty="0">
                          <a:solidFill>
                            <a:schemeClr val="tx1"/>
                          </a:solidFill>
                          <a:latin typeface="Comic Sans MS" panose="030F0702030302020204" pitchFamily="66" charset="0"/>
                        </a:rPr>
                        <a:t>Misuse of power or money to get other to do things for little or unfair reward.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663835"/>
                  </a:ext>
                </a:extLst>
              </a:tr>
              <a:tr h="539411">
                <a:tc>
                  <a:txBody>
                    <a:bodyPr/>
                    <a:lstStyle/>
                    <a:p>
                      <a:r>
                        <a:rPr lang="en-GB" sz="1200" dirty="0">
                          <a:solidFill>
                            <a:schemeClr val="tx1"/>
                          </a:solidFill>
                          <a:latin typeface="Comic Sans MS" panose="030F0702030302020204" pitchFamily="66" charset="0"/>
                        </a:rPr>
                        <a:t>Human trafficking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A7A0"/>
                    </a:solidFill>
                  </a:tcPr>
                </a:tc>
                <a:tc>
                  <a:txBody>
                    <a:bodyPr/>
                    <a:lstStyle/>
                    <a:p>
                      <a:r>
                        <a:rPr lang="en-GB" sz="1200" b="0" dirty="0">
                          <a:solidFill>
                            <a:schemeClr val="tx1"/>
                          </a:solidFill>
                          <a:latin typeface="Comic Sans MS" panose="030F0702030302020204" pitchFamily="66" charset="0"/>
                        </a:rPr>
                        <a:t>The illegal movement of people, typically for the purposes of forced labour or commercial sexual exploitation.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9432394"/>
                  </a:ext>
                </a:extLst>
              </a:tr>
            </a:tbl>
          </a:graphicData>
        </a:graphic>
      </p:graphicFrame>
      <p:sp>
        <p:nvSpPr>
          <p:cNvPr id="4" name="TextBox 3">
            <a:extLst>
              <a:ext uri="{FF2B5EF4-FFF2-40B4-BE49-F238E27FC236}">
                <a16:creationId xmlns:a16="http://schemas.microsoft.com/office/drawing/2014/main" id="{C145990B-A64F-4AED-9AC6-A629257BFD61}"/>
              </a:ext>
            </a:extLst>
          </p:cNvPr>
          <p:cNvSpPr txBox="1"/>
          <p:nvPr/>
        </p:nvSpPr>
        <p:spPr>
          <a:xfrm>
            <a:off x="0" y="0"/>
            <a:ext cx="12191996" cy="461665"/>
          </a:xfrm>
          <a:prstGeom prst="rect">
            <a:avLst/>
          </a:prstGeom>
          <a:solidFill>
            <a:srgbClr val="FFEBAB"/>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Exploitation</a:t>
            </a:r>
          </a:p>
        </p:txBody>
      </p:sp>
      <p:graphicFrame>
        <p:nvGraphicFramePr>
          <p:cNvPr id="6" name="Table 6">
            <a:extLst>
              <a:ext uri="{FF2B5EF4-FFF2-40B4-BE49-F238E27FC236}">
                <a16:creationId xmlns:a16="http://schemas.microsoft.com/office/drawing/2014/main" id="{96D1A923-A912-4EC7-897C-D63D8AD0A166}"/>
              </a:ext>
            </a:extLst>
          </p:cNvPr>
          <p:cNvGraphicFramePr>
            <a:graphicFrameLocks noGrp="1"/>
          </p:cNvGraphicFramePr>
          <p:nvPr>
            <p:extLst>
              <p:ext uri="{D42A27DB-BD31-4B8C-83A1-F6EECF244321}">
                <p14:modId xmlns:p14="http://schemas.microsoft.com/office/powerpoint/2010/main" val="3499254084"/>
              </p:ext>
            </p:extLst>
          </p:nvPr>
        </p:nvGraphicFramePr>
        <p:xfrm>
          <a:off x="122319" y="1719832"/>
          <a:ext cx="9599197" cy="5014879"/>
        </p:xfrm>
        <a:graphic>
          <a:graphicData uri="http://schemas.openxmlformats.org/drawingml/2006/table">
            <a:tbl>
              <a:tblPr firstRow="1" bandRow="1">
                <a:tableStyleId>{5C22544A-7EE6-4342-B048-85BDC9FD1C3A}</a:tableStyleId>
              </a:tblPr>
              <a:tblGrid>
                <a:gridCol w="1092018">
                  <a:extLst>
                    <a:ext uri="{9D8B030D-6E8A-4147-A177-3AD203B41FA5}">
                      <a16:colId xmlns:a16="http://schemas.microsoft.com/office/drawing/2014/main" val="3164520222"/>
                    </a:ext>
                  </a:extLst>
                </a:gridCol>
                <a:gridCol w="2467236">
                  <a:extLst>
                    <a:ext uri="{9D8B030D-6E8A-4147-A177-3AD203B41FA5}">
                      <a16:colId xmlns:a16="http://schemas.microsoft.com/office/drawing/2014/main" val="2386264911"/>
                    </a:ext>
                  </a:extLst>
                </a:gridCol>
                <a:gridCol w="1667200">
                  <a:extLst>
                    <a:ext uri="{9D8B030D-6E8A-4147-A177-3AD203B41FA5}">
                      <a16:colId xmlns:a16="http://schemas.microsoft.com/office/drawing/2014/main" val="373146739"/>
                    </a:ext>
                  </a:extLst>
                </a:gridCol>
                <a:gridCol w="4372743">
                  <a:extLst>
                    <a:ext uri="{9D8B030D-6E8A-4147-A177-3AD203B41FA5}">
                      <a16:colId xmlns:a16="http://schemas.microsoft.com/office/drawing/2014/main" val="1901295777"/>
                    </a:ext>
                  </a:extLst>
                </a:gridCol>
              </a:tblGrid>
              <a:tr h="288780">
                <a:tc>
                  <a:txBody>
                    <a:bodyPr/>
                    <a:lstStyle/>
                    <a:p>
                      <a:endParaRPr lang="en-GB" sz="1200" dirty="0">
                        <a:solidFill>
                          <a:schemeClr val="bg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u="none" dirty="0">
                          <a:solidFill>
                            <a:schemeClr val="tx1"/>
                          </a:solidFill>
                          <a:latin typeface="Comic Sans MS" panose="030F0702030302020204" pitchFamily="66" charset="0"/>
                        </a:rPr>
                        <a:t>What is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200" b="0" u="none" dirty="0">
                          <a:solidFill>
                            <a:schemeClr val="tx1"/>
                          </a:solidFill>
                          <a:latin typeface="Comic Sans MS" panose="030F0702030302020204" pitchFamily="66" charset="0"/>
                        </a:rPr>
                        <a:t>Christian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200" b="0" u="sng" dirty="0">
                          <a:solidFill>
                            <a:schemeClr val="tx1"/>
                          </a:solidFill>
                          <a:latin typeface="Comic Sans MS" panose="030F0702030302020204" pitchFamily="66" charset="0"/>
                        </a:rPr>
                        <a:t>Muslim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13830488"/>
                  </a:ext>
                </a:extLst>
              </a:tr>
              <a:tr h="1968905">
                <a:tc>
                  <a:txBody>
                    <a:bodyPr/>
                    <a:lstStyle/>
                    <a:p>
                      <a:endParaRPr lang="en-GB" sz="1200" dirty="0">
                        <a:solidFill>
                          <a:schemeClr val="bg1"/>
                        </a:solidFill>
                        <a:latin typeface="Comic Sans MS" panose="030F0702030302020204" pitchFamily="66" charset="0"/>
                      </a:endParaRPr>
                    </a:p>
                    <a:p>
                      <a:endParaRPr lang="en-GB" sz="1200" dirty="0">
                        <a:solidFill>
                          <a:schemeClr val="bg1"/>
                        </a:solidFill>
                        <a:latin typeface="Comic Sans MS" panose="030F0702030302020204" pitchFamily="66" charset="0"/>
                      </a:endParaRPr>
                    </a:p>
                    <a:p>
                      <a:r>
                        <a:rPr lang="en-GB" sz="1200" dirty="0">
                          <a:solidFill>
                            <a:schemeClr val="bg1"/>
                          </a:solidFill>
                          <a:latin typeface="Comic Sans MS" panose="030F0702030302020204" pitchFamily="66" charset="0"/>
                        </a:rPr>
                        <a:t>Fair pay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Many companies in LEDC pay tiny wages to make big profits.</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Many are forced into labour- £1 a day for 16 hours</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Working conditions are poor.</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In the UK we have a national minimum wage to stop exploitation.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Christians support fair pay for fair work.</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Christians agree with the national minimum wage in the UK.</a:t>
                      </a:r>
                    </a:p>
                    <a:p>
                      <a:pPr marL="285750" indent="-285750" algn="l">
                        <a:buFont typeface="Arial" panose="020B0604020202020204" pitchFamily="34" charset="0"/>
                        <a:buChar char="•"/>
                      </a:pPr>
                      <a:endParaRPr lang="en-GB"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Employers and Employees are a brotherhood, they have responsibilities to one another.</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If they work hard they should get fair pay.</a:t>
                      </a:r>
                    </a:p>
                    <a:p>
                      <a:pPr marL="285750" indent="-285750" algn="l">
                        <a:buFont typeface="Arial" panose="020B0604020202020204" pitchFamily="34" charset="0"/>
                        <a:buChar char="•"/>
                      </a:pPr>
                      <a:r>
                        <a:rPr lang="en-GB" sz="1200" dirty="0" err="1">
                          <a:solidFill>
                            <a:schemeClr val="tx1"/>
                          </a:solidFill>
                          <a:latin typeface="Comic Sans MS" panose="030F0702030302020204" pitchFamily="66" charset="0"/>
                        </a:rPr>
                        <a:t>Shari’ah</a:t>
                      </a:r>
                      <a:r>
                        <a:rPr lang="en-GB" sz="1200" dirty="0">
                          <a:solidFill>
                            <a:schemeClr val="tx1"/>
                          </a:solidFill>
                          <a:latin typeface="Comic Sans MS" panose="030F0702030302020204" pitchFamily="66" charset="0"/>
                        </a:rPr>
                        <a:t> law protects workers of different faiths</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The organisation of Islamic conference- does not discriminate against males and females and all should get paid fairly.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2409040"/>
                  </a:ext>
                </a:extLst>
              </a:tr>
              <a:tr h="1251379">
                <a:tc>
                  <a:txBody>
                    <a:bodyPr/>
                    <a:lstStyle/>
                    <a:p>
                      <a:endParaRPr lang="en-GB" sz="1200" dirty="0">
                        <a:solidFill>
                          <a:schemeClr val="bg1"/>
                        </a:solidFill>
                        <a:latin typeface="Comic Sans MS" panose="030F0702030302020204" pitchFamily="66" charset="0"/>
                      </a:endParaRPr>
                    </a:p>
                    <a:p>
                      <a:r>
                        <a:rPr lang="en-GB" sz="1200" dirty="0">
                          <a:solidFill>
                            <a:schemeClr val="bg1"/>
                          </a:solidFill>
                          <a:latin typeface="Comic Sans MS" panose="030F0702030302020204" pitchFamily="66" charset="0"/>
                        </a:rPr>
                        <a:t>Excessive interest on loans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Those who are poor and vulnerable get stuck with moneylenders.</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Unable to then pay them back with the high rates.</a:t>
                      </a:r>
                    </a:p>
                    <a:p>
                      <a:pPr marL="285750" indent="-285750" algn="l">
                        <a:buFont typeface="Arial" panose="020B0604020202020204" pitchFamily="34" charset="0"/>
                        <a:buChar char="•"/>
                      </a:pPr>
                      <a:endParaRPr lang="en-GB"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Wrong- Help to poor not exploit them.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Forbidden in Islam- given the term </a:t>
                      </a:r>
                      <a:r>
                        <a:rPr lang="en-GB" sz="1200" dirty="0" err="1">
                          <a:solidFill>
                            <a:schemeClr val="tx1"/>
                          </a:solidFill>
                          <a:latin typeface="Comic Sans MS" panose="030F0702030302020204" pitchFamily="66" charset="0"/>
                        </a:rPr>
                        <a:t>riba</a:t>
                      </a:r>
                      <a:r>
                        <a:rPr lang="en-GB" sz="1200" dirty="0">
                          <a:solidFill>
                            <a:schemeClr val="tx1"/>
                          </a:solidFill>
                          <a:latin typeface="Comic Sans MS" panose="030F0702030302020204" pitchFamily="66" charset="0"/>
                        </a:rPr>
                        <a:t>.</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Changing interest is an injustice and exploits those in poverty.</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It is a sin- “God blights usury.”</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“Do not charge your brother interest whether on money or food or anything else that.”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5054228"/>
                  </a:ext>
                </a:extLst>
              </a:tr>
              <a:tr h="1356680">
                <a:tc>
                  <a:txBody>
                    <a:bodyPr/>
                    <a:lstStyle/>
                    <a:p>
                      <a:endParaRPr lang="en-GB" sz="1200" dirty="0">
                        <a:solidFill>
                          <a:schemeClr val="bg1"/>
                        </a:solidFill>
                        <a:latin typeface="Comic Sans MS" panose="030F0702030302020204" pitchFamily="66" charset="0"/>
                      </a:endParaRPr>
                    </a:p>
                    <a:p>
                      <a:r>
                        <a:rPr lang="en-GB" sz="1200" dirty="0">
                          <a:solidFill>
                            <a:schemeClr val="bg1"/>
                          </a:solidFill>
                          <a:latin typeface="Comic Sans MS" panose="030F0702030302020204" pitchFamily="66" charset="0"/>
                        </a:rPr>
                        <a:t>People trafficking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Criminals profit from the control and exploitation of others. </a:t>
                      </a:r>
                    </a:p>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This could be refugees/ migrants, sex trafficking and slave labour.</a:t>
                      </a:r>
                    </a:p>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Often ran by criminal gangs.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Against exportation of the vulnerable.</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All equal in the eyes of God.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“Liberate those from bondage.” </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Islam does not support people trafficking and considered it as something which need to be eradicated (stopped completely)</a:t>
                      </a:r>
                    </a:p>
                    <a:p>
                      <a:pPr marL="285750" indent="-285750" algn="l">
                        <a:buFont typeface="Arial" panose="020B0604020202020204" pitchFamily="34" charset="0"/>
                        <a:buChar char="•"/>
                      </a:pPr>
                      <a:r>
                        <a:rPr lang="en-GB" sz="1200" dirty="0">
                          <a:solidFill>
                            <a:schemeClr val="tx1"/>
                          </a:solidFill>
                          <a:latin typeface="Comic Sans MS" panose="030F0702030302020204" pitchFamily="66" charset="0"/>
                        </a:rPr>
                        <a:t>It is wrong because it exploits the vulnerable, which is contractor to Islamic teachings.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8031027"/>
                  </a:ext>
                </a:extLst>
              </a:tr>
            </a:tbl>
          </a:graphicData>
        </a:graphic>
      </p:graphicFrame>
      <p:pic>
        <p:nvPicPr>
          <p:cNvPr id="9" name="Picture 8" descr="A close up of a logo&#10;&#10;Description automatically generated">
            <a:extLst>
              <a:ext uri="{FF2B5EF4-FFF2-40B4-BE49-F238E27FC236}">
                <a16:creationId xmlns:a16="http://schemas.microsoft.com/office/drawing/2014/main" id="{48DD8B11-D526-4AC2-8BE1-9D7775174EE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830" t="42474" r="9064" b="43392"/>
          <a:stretch/>
        </p:blipFill>
        <p:spPr>
          <a:xfrm>
            <a:off x="8037094" y="602067"/>
            <a:ext cx="3957591" cy="681301"/>
          </a:xfrm>
          <a:prstGeom prst="rect">
            <a:avLst/>
          </a:prstGeom>
        </p:spPr>
      </p:pic>
      <p:sp>
        <p:nvSpPr>
          <p:cNvPr id="10" name="Rectangle: Rounded Corners 15">
            <a:extLst>
              <a:ext uri="{FF2B5EF4-FFF2-40B4-BE49-F238E27FC236}">
                <a16:creationId xmlns:a16="http://schemas.microsoft.com/office/drawing/2014/main" id="{E6CC482E-B44F-4298-AF02-ED51ECA96279}"/>
              </a:ext>
            </a:extLst>
          </p:cNvPr>
          <p:cNvSpPr/>
          <p:nvPr/>
        </p:nvSpPr>
        <p:spPr>
          <a:xfrm>
            <a:off x="9920038" y="1423770"/>
            <a:ext cx="2149643" cy="2346619"/>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chemeClr val="accent2">
              <a:lumMod val="20000"/>
              <a:lumOff val="80000"/>
            </a:schemeClr>
          </a:solidFill>
          <a:ln w="38103" cap="flat">
            <a:solidFill>
              <a:schemeClr val="tx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u="sng" dirty="0">
                <a:latin typeface="Comic Sans MS" pitchFamily="66"/>
              </a:rPr>
              <a:t>Example- Primark</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Some of Primark’s clothes were being made by children (ages 11 and under) and many were refugees. They were employed in poor conditions to sew sequins and beads onto T-shirts by candlelight.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They worked long hours for around 60p a day.</a:t>
            </a:r>
          </a:p>
        </p:txBody>
      </p:sp>
      <p:sp>
        <p:nvSpPr>
          <p:cNvPr id="11" name="Rectangle: Rounded Corners 15">
            <a:extLst>
              <a:ext uri="{FF2B5EF4-FFF2-40B4-BE49-F238E27FC236}">
                <a16:creationId xmlns:a16="http://schemas.microsoft.com/office/drawing/2014/main" id="{FFBD5D24-DA13-4B89-B6DB-EE16E2F62C41}"/>
              </a:ext>
            </a:extLst>
          </p:cNvPr>
          <p:cNvSpPr/>
          <p:nvPr/>
        </p:nvSpPr>
        <p:spPr>
          <a:xfrm>
            <a:off x="9920038" y="3923350"/>
            <a:ext cx="2149643" cy="2811361"/>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chemeClr val="accent6">
              <a:lumMod val="40000"/>
              <a:lumOff val="60000"/>
            </a:schemeClr>
          </a:solidFill>
          <a:ln w="38103" cap="flat">
            <a:solidFill>
              <a:schemeClr val="tx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u="sng" dirty="0">
                <a:latin typeface="Comic Sans MS" pitchFamily="66"/>
              </a:rPr>
              <a:t>Example- Rana Plaza Disaster</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dirty="0">
                <a:latin typeface="Comic Sans MS" pitchFamily="66"/>
              </a:rPr>
              <a:t> In 2013, in Bangladesh over 1100 workers lost their loved and over 2000 were injured when a factory collapsed.</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dirty="0">
                <a:latin typeface="Comic Sans MS" pitchFamily="66"/>
              </a:rPr>
              <a:t>It did not have planning permission and was unstable. It could not take the machinery. Severe punishments were given to the owner and  new laws came into place giving better and safer working conditions for workers.</a:t>
            </a:r>
          </a:p>
        </p:txBody>
      </p:sp>
    </p:spTree>
    <p:extLst>
      <p:ext uri="{BB962C8B-B14F-4D97-AF65-F5344CB8AC3E}">
        <p14:creationId xmlns:p14="http://schemas.microsoft.com/office/powerpoint/2010/main" val="2857594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C328A2-E345-4F1D-BBD9-81CA817B1DBF}"/>
              </a:ext>
            </a:extLst>
          </p:cNvPr>
          <p:cNvSpPr txBox="1"/>
          <p:nvPr/>
        </p:nvSpPr>
        <p:spPr>
          <a:xfrm>
            <a:off x="0" y="0"/>
            <a:ext cx="12191996" cy="523219"/>
          </a:xfrm>
          <a:prstGeom prst="rect">
            <a:avLst/>
          </a:prstGeom>
          <a:solidFill>
            <a:srgbClr val="44F248"/>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1" i="0" u="sng" strike="noStrike" kern="1200" cap="none" spc="0" baseline="0" dirty="0">
                <a:solidFill>
                  <a:srgbClr val="000000"/>
                </a:solidFill>
                <a:uFillTx/>
                <a:latin typeface="Comic Sans MS" pitchFamily="66"/>
              </a:rPr>
              <a:t>Poverty</a:t>
            </a:r>
          </a:p>
        </p:txBody>
      </p:sp>
      <p:sp>
        <p:nvSpPr>
          <p:cNvPr id="5" name="TextBox 40">
            <a:extLst>
              <a:ext uri="{FF2B5EF4-FFF2-40B4-BE49-F238E27FC236}">
                <a16:creationId xmlns:a16="http://schemas.microsoft.com/office/drawing/2014/main" id="{59ECC7D5-7A6E-4CA6-835D-C7D870389460}"/>
              </a:ext>
            </a:extLst>
          </p:cNvPr>
          <p:cNvSpPr txBox="1"/>
          <p:nvPr/>
        </p:nvSpPr>
        <p:spPr>
          <a:xfrm>
            <a:off x="177161" y="650295"/>
            <a:ext cx="2646249" cy="8002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b="0" i="0" u="none" strike="noStrike" kern="1200" cap="none" spc="0" baseline="0" dirty="0">
                <a:solidFill>
                  <a:srgbClr val="00B050"/>
                </a:solidFill>
                <a:uFillTx/>
                <a:latin typeface="Comic Sans MS" pitchFamily="66"/>
              </a:rPr>
              <a:t>Poverty</a:t>
            </a:r>
            <a:r>
              <a:rPr lang="en-GB" b="0" i="0" u="none" strike="noStrike" kern="1200" cap="none" spc="0" baseline="0" dirty="0">
                <a:solidFill>
                  <a:srgbClr val="8FAADC"/>
                </a:solidFill>
                <a:uFillTx/>
                <a:latin typeface="Comic Sans MS" pitchFamily="66"/>
              </a:rPr>
              <a:t>- </a:t>
            </a:r>
            <a:r>
              <a:rPr lang="en-GB" sz="1400" b="0" i="0" u="none" strike="noStrike" kern="1200" cap="none" spc="0" baseline="0" dirty="0">
                <a:solidFill>
                  <a:srgbClr val="000000"/>
                </a:solidFill>
                <a:uFillTx/>
                <a:latin typeface="Comic Sans MS" pitchFamily="66"/>
              </a:rPr>
              <a:t>being without money, food or other basic needs of life (being poor).</a:t>
            </a:r>
          </a:p>
        </p:txBody>
      </p:sp>
      <p:sp>
        <p:nvSpPr>
          <p:cNvPr id="6" name="Rectangle: Rounded Corners 15">
            <a:extLst>
              <a:ext uri="{FF2B5EF4-FFF2-40B4-BE49-F238E27FC236}">
                <a16:creationId xmlns:a16="http://schemas.microsoft.com/office/drawing/2014/main" id="{ED0B4CF0-7BED-40B6-8F64-7ABAF2938930}"/>
              </a:ext>
            </a:extLst>
          </p:cNvPr>
          <p:cNvSpPr/>
          <p:nvPr/>
        </p:nvSpPr>
        <p:spPr>
          <a:xfrm>
            <a:off x="72537" y="1546060"/>
            <a:ext cx="2951747" cy="5176127"/>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70C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sng" strike="noStrike" kern="1200" cap="none" spc="0" baseline="0" dirty="0">
                <a:solidFill>
                  <a:srgbClr val="0070C0"/>
                </a:solidFill>
                <a:uFillTx/>
                <a:latin typeface="Comic Sans MS" pitchFamily="66"/>
              </a:rPr>
              <a:t>Problem of poverty</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400" b="0" i="0" u="none" strike="noStrike" kern="1200" cap="none" spc="0" baseline="0" dirty="0">
                <a:solidFill>
                  <a:srgbClr val="0070C0"/>
                </a:solidFill>
                <a:uFillTx/>
                <a:latin typeface="Comic Sans MS" pitchFamily="66"/>
              </a:rPr>
              <a:t>Everyone has the same basic needs; food, water, shelter, clothing, health care, education and employment.</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400" dirty="0">
                <a:solidFill>
                  <a:srgbClr val="0070C0"/>
                </a:solidFill>
                <a:latin typeface="Comic Sans MS" pitchFamily="66"/>
              </a:rPr>
              <a:t>800 million people in the world suffer from chronic hunger and undernourishment.</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400" b="0" i="0" u="none" strike="noStrike" kern="1200" cap="none" spc="0" baseline="0" dirty="0">
                <a:solidFill>
                  <a:srgbClr val="0070C0"/>
                </a:solidFill>
                <a:uFillTx/>
                <a:latin typeface="Comic Sans MS" pitchFamily="66"/>
              </a:rPr>
              <a:t>Around 100 million are homeless</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400" dirty="0">
                <a:solidFill>
                  <a:srgbClr val="0070C0"/>
                </a:solidFill>
                <a:latin typeface="Comic Sans MS" pitchFamily="66"/>
              </a:rPr>
              <a:t>750 million lack safe drinking water and over 2000 die a day because of the diseases caused from it.</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400" dirty="0">
                <a:solidFill>
                  <a:srgbClr val="0070C0"/>
                </a:solidFill>
                <a:latin typeface="Comic Sans MS" pitchFamily="66"/>
              </a:rPr>
              <a:t>Most of those who are in extreme poverty live in LEDC’s.</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400" dirty="0">
                <a:solidFill>
                  <a:srgbClr val="0070C0"/>
                </a:solidFill>
                <a:latin typeface="Comic Sans MS" pitchFamily="66"/>
              </a:rPr>
              <a:t>In the UK, welfare benefits try to help provide basic necessities.  </a:t>
            </a:r>
          </a:p>
        </p:txBody>
      </p:sp>
      <p:sp>
        <p:nvSpPr>
          <p:cNvPr id="7" name="Rectangle: Rounded Corners 11">
            <a:extLst>
              <a:ext uri="{FF2B5EF4-FFF2-40B4-BE49-F238E27FC236}">
                <a16:creationId xmlns:a16="http://schemas.microsoft.com/office/drawing/2014/main" id="{B3EF03F3-8939-40C5-9CDF-0C0F4618D865}"/>
              </a:ext>
            </a:extLst>
          </p:cNvPr>
          <p:cNvSpPr/>
          <p:nvPr/>
        </p:nvSpPr>
        <p:spPr>
          <a:xfrm>
            <a:off x="6878811" y="5757944"/>
            <a:ext cx="1841875" cy="90417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0000"/>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FFFFFF"/>
                </a:solidFill>
                <a:latin typeface="Comic Sans MS" pitchFamily="66"/>
              </a:rPr>
              <a:t>Causes of large scale poverty</a:t>
            </a:r>
            <a:endParaRPr lang="en-GB" sz="1400" b="0" i="0" u="none" strike="noStrike" kern="1200" cap="none" spc="0" baseline="0" dirty="0">
              <a:solidFill>
                <a:srgbClr val="FFFFFF"/>
              </a:solidFill>
              <a:uFillTx/>
              <a:latin typeface="Comic Sans MS" pitchFamily="66"/>
            </a:endParaRPr>
          </a:p>
        </p:txBody>
      </p:sp>
      <p:sp>
        <p:nvSpPr>
          <p:cNvPr id="8" name="Rectangle: Rounded Corners 12">
            <a:extLst>
              <a:ext uri="{FF2B5EF4-FFF2-40B4-BE49-F238E27FC236}">
                <a16:creationId xmlns:a16="http://schemas.microsoft.com/office/drawing/2014/main" id="{8A788E6A-CF63-41CA-85B7-2212935064DB}"/>
              </a:ext>
            </a:extLst>
          </p:cNvPr>
          <p:cNvSpPr/>
          <p:nvPr/>
        </p:nvSpPr>
        <p:spPr>
          <a:xfrm>
            <a:off x="4400440" y="6018630"/>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7030A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Debt</a:t>
            </a:r>
          </a:p>
        </p:txBody>
      </p:sp>
      <p:sp>
        <p:nvSpPr>
          <p:cNvPr id="9" name="Rectangle: Rounded Corners 13">
            <a:extLst>
              <a:ext uri="{FF2B5EF4-FFF2-40B4-BE49-F238E27FC236}">
                <a16:creationId xmlns:a16="http://schemas.microsoft.com/office/drawing/2014/main" id="{2FF40B74-3EE7-4B4D-A96D-E7D44569B8C1}"/>
              </a:ext>
            </a:extLst>
          </p:cNvPr>
          <p:cNvSpPr/>
          <p:nvPr/>
        </p:nvSpPr>
        <p:spPr>
          <a:xfrm>
            <a:off x="4676616" y="4780579"/>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Unfair trade</a:t>
            </a:r>
          </a:p>
        </p:txBody>
      </p:sp>
      <p:sp>
        <p:nvSpPr>
          <p:cNvPr id="10" name="Rectangle: Rounded Corners 14">
            <a:extLst>
              <a:ext uri="{FF2B5EF4-FFF2-40B4-BE49-F238E27FC236}">
                <a16:creationId xmlns:a16="http://schemas.microsoft.com/office/drawing/2014/main" id="{775D1D3C-09E1-46E6-9E77-A3A8C2CA6C75}"/>
              </a:ext>
            </a:extLst>
          </p:cNvPr>
          <p:cNvSpPr/>
          <p:nvPr/>
        </p:nvSpPr>
        <p:spPr>
          <a:xfrm>
            <a:off x="9281809" y="4780579"/>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B05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Unemployment </a:t>
            </a:r>
          </a:p>
        </p:txBody>
      </p:sp>
      <p:sp>
        <p:nvSpPr>
          <p:cNvPr id="11" name="Rectangle: Rounded Corners 15">
            <a:extLst>
              <a:ext uri="{FF2B5EF4-FFF2-40B4-BE49-F238E27FC236}">
                <a16:creationId xmlns:a16="http://schemas.microsoft.com/office/drawing/2014/main" id="{494812CC-7B71-4233-BCF2-FB6082E86FD0}"/>
              </a:ext>
            </a:extLst>
          </p:cNvPr>
          <p:cNvSpPr/>
          <p:nvPr/>
        </p:nvSpPr>
        <p:spPr>
          <a:xfrm>
            <a:off x="9448037" y="5996282"/>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70C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Corrupt leaders </a:t>
            </a:r>
          </a:p>
        </p:txBody>
      </p:sp>
      <p:sp>
        <p:nvSpPr>
          <p:cNvPr id="12" name="Rectangle: Rounded Corners 16">
            <a:extLst>
              <a:ext uri="{FF2B5EF4-FFF2-40B4-BE49-F238E27FC236}">
                <a16:creationId xmlns:a16="http://schemas.microsoft.com/office/drawing/2014/main" id="{00B5456B-5724-40B6-AAD8-12005F40D648}"/>
              </a:ext>
            </a:extLst>
          </p:cNvPr>
          <p:cNvSpPr/>
          <p:nvPr/>
        </p:nvSpPr>
        <p:spPr>
          <a:xfrm>
            <a:off x="6949321" y="4664011"/>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FF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HIV/ Aids</a:t>
            </a:r>
          </a:p>
        </p:txBody>
      </p:sp>
      <p:cxnSp>
        <p:nvCxnSpPr>
          <p:cNvPr id="13" name="Straight Connector 18">
            <a:extLst>
              <a:ext uri="{FF2B5EF4-FFF2-40B4-BE49-F238E27FC236}">
                <a16:creationId xmlns:a16="http://schemas.microsoft.com/office/drawing/2014/main" id="{5C90DD14-99F0-41C5-88D6-20386F1200B5}"/>
              </a:ext>
            </a:extLst>
          </p:cNvPr>
          <p:cNvCxnSpPr>
            <a:cxnSpLocks/>
            <a:stCxn id="7" idx="0"/>
            <a:endCxn id="12" idx="2"/>
          </p:cNvCxnSpPr>
          <p:nvPr/>
        </p:nvCxnSpPr>
        <p:spPr>
          <a:xfrm flipV="1">
            <a:off x="7799749" y="5340282"/>
            <a:ext cx="25087" cy="417662"/>
          </a:xfrm>
          <a:prstGeom prst="straightConnector1">
            <a:avLst/>
          </a:prstGeom>
          <a:noFill/>
          <a:ln w="38103" cap="flat">
            <a:solidFill>
              <a:srgbClr val="000000"/>
            </a:solidFill>
            <a:prstDash val="solid"/>
            <a:miter/>
          </a:ln>
        </p:spPr>
      </p:cxnSp>
      <p:cxnSp>
        <p:nvCxnSpPr>
          <p:cNvPr id="14" name="Straight Connector 21">
            <a:extLst>
              <a:ext uri="{FF2B5EF4-FFF2-40B4-BE49-F238E27FC236}">
                <a16:creationId xmlns:a16="http://schemas.microsoft.com/office/drawing/2014/main" id="{9C65A369-4DD6-4F0B-8ABC-52D71FC91DAB}"/>
              </a:ext>
            </a:extLst>
          </p:cNvPr>
          <p:cNvCxnSpPr/>
          <p:nvPr/>
        </p:nvCxnSpPr>
        <p:spPr>
          <a:xfrm flipV="1">
            <a:off x="8705746" y="5438316"/>
            <a:ext cx="591004" cy="415302"/>
          </a:xfrm>
          <a:prstGeom prst="straightConnector1">
            <a:avLst/>
          </a:prstGeom>
          <a:noFill/>
          <a:ln w="38103" cap="flat">
            <a:solidFill>
              <a:srgbClr val="000000"/>
            </a:solidFill>
            <a:prstDash val="solid"/>
            <a:miter/>
          </a:ln>
        </p:spPr>
      </p:cxnSp>
      <p:cxnSp>
        <p:nvCxnSpPr>
          <p:cNvPr id="15" name="Straight Connector 23">
            <a:extLst>
              <a:ext uri="{FF2B5EF4-FFF2-40B4-BE49-F238E27FC236}">
                <a16:creationId xmlns:a16="http://schemas.microsoft.com/office/drawing/2014/main" id="{057B150C-0F7E-4D41-ADE4-775864AC0505}"/>
              </a:ext>
            </a:extLst>
          </p:cNvPr>
          <p:cNvCxnSpPr>
            <a:endCxn id="11" idx="3"/>
          </p:cNvCxnSpPr>
          <p:nvPr/>
        </p:nvCxnSpPr>
        <p:spPr>
          <a:xfrm>
            <a:off x="8705746" y="6332928"/>
            <a:ext cx="742291" cy="1490"/>
          </a:xfrm>
          <a:prstGeom prst="straightConnector1">
            <a:avLst/>
          </a:prstGeom>
          <a:noFill/>
          <a:ln w="38103" cap="flat">
            <a:solidFill>
              <a:srgbClr val="000000"/>
            </a:solidFill>
            <a:prstDash val="solid"/>
            <a:miter/>
          </a:ln>
        </p:spPr>
      </p:cxnSp>
      <p:cxnSp>
        <p:nvCxnSpPr>
          <p:cNvPr id="16" name="Straight Connector 25">
            <a:extLst>
              <a:ext uri="{FF2B5EF4-FFF2-40B4-BE49-F238E27FC236}">
                <a16:creationId xmlns:a16="http://schemas.microsoft.com/office/drawing/2014/main" id="{E680A50F-7A03-421E-8873-179BEE03FD0E}"/>
              </a:ext>
            </a:extLst>
          </p:cNvPr>
          <p:cNvCxnSpPr/>
          <p:nvPr/>
        </p:nvCxnSpPr>
        <p:spPr>
          <a:xfrm>
            <a:off x="6155548" y="6332928"/>
            <a:ext cx="742283" cy="1490"/>
          </a:xfrm>
          <a:prstGeom prst="straightConnector1">
            <a:avLst/>
          </a:prstGeom>
          <a:noFill/>
          <a:ln w="38103" cap="flat">
            <a:solidFill>
              <a:srgbClr val="000000"/>
            </a:solidFill>
            <a:prstDash val="solid"/>
            <a:miter/>
          </a:ln>
        </p:spPr>
      </p:cxnSp>
      <p:cxnSp>
        <p:nvCxnSpPr>
          <p:cNvPr id="17" name="Straight Connector 26">
            <a:extLst>
              <a:ext uri="{FF2B5EF4-FFF2-40B4-BE49-F238E27FC236}">
                <a16:creationId xmlns:a16="http://schemas.microsoft.com/office/drawing/2014/main" id="{FC5594CE-727D-4BB0-BCD8-F177F387DDA3}"/>
              </a:ext>
            </a:extLst>
          </p:cNvPr>
          <p:cNvCxnSpPr/>
          <p:nvPr/>
        </p:nvCxnSpPr>
        <p:spPr>
          <a:xfrm>
            <a:off x="6393594" y="5422112"/>
            <a:ext cx="574902" cy="393567"/>
          </a:xfrm>
          <a:prstGeom prst="straightConnector1">
            <a:avLst/>
          </a:prstGeom>
          <a:noFill/>
          <a:ln w="38103" cap="flat">
            <a:solidFill>
              <a:srgbClr val="000000"/>
            </a:solidFill>
            <a:prstDash val="solid"/>
            <a:miter/>
          </a:ln>
        </p:spPr>
      </p:cxnSp>
      <p:cxnSp>
        <p:nvCxnSpPr>
          <p:cNvPr id="18" name="Straight Connector 26">
            <a:extLst>
              <a:ext uri="{FF2B5EF4-FFF2-40B4-BE49-F238E27FC236}">
                <a16:creationId xmlns:a16="http://schemas.microsoft.com/office/drawing/2014/main" id="{C9FF6D75-9982-4322-99A9-F996C92FB01D}"/>
              </a:ext>
            </a:extLst>
          </p:cNvPr>
          <p:cNvCxnSpPr>
            <a:cxnSpLocks/>
          </p:cNvCxnSpPr>
          <p:nvPr/>
        </p:nvCxnSpPr>
        <p:spPr>
          <a:xfrm>
            <a:off x="4240738" y="5456850"/>
            <a:ext cx="2676940" cy="641533"/>
          </a:xfrm>
          <a:prstGeom prst="straightConnector1">
            <a:avLst/>
          </a:prstGeom>
          <a:noFill/>
          <a:ln w="38103" cap="flat">
            <a:solidFill>
              <a:srgbClr val="000000"/>
            </a:solidFill>
            <a:prstDash val="solid"/>
            <a:miter/>
          </a:ln>
        </p:spPr>
      </p:cxnSp>
      <p:sp>
        <p:nvSpPr>
          <p:cNvPr id="20" name="Rectangle: Rounded Corners 12">
            <a:extLst>
              <a:ext uri="{FF2B5EF4-FFF2-40B4-BE49-F238E27FC236}">
                <a16:creationId xmlns:a16="http://schemas.microsoft.com/office/drawing/2014/main" id="{78720091-F1B1-4409-8E50-C17286BE823B}"/>
              </a:ext>
            </a:extLst>
          </p:cNvPr>
          <p:cNvSpPr/>
          <p:nvPr/>
        </p:nvSpPr>
        <p:spPr>
          <a:xfrm>
            <a:off x="3154921" y="4872841"/>
            <a:ext cx="1181958" cy="1003337"/>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chemeClr val="accent2">
                <a:lumMod val="75000"/>
              </a:schemeClr>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Lack of education</a:t>
            </a:r>
          </a:p>
        </p:txBody>
      </p:sp>
      <p:cxnSp>
        <p:nvCxnSpPr>
          <p:cNvPr id="21" name="Straight Connector 26">
            <a:extLst>
              <a:ext uri="{FF2B5EF4-FFF2-40B4-BE49-F238E27FC236}">
                <a16:creationId xmlns:a16="http://schemas.microsoft.com/office/drawing/2014/main" id="{E32A5D1C-8218-4BDF-B236-6DB5C3B4D528}"/>
              </a:ext>
            </a:extLst>
          </p:cNvPr>
          <p:cNvCxnSpPr>
            <a:cxnSpLocks/>
          </p:cNvCxnSpPr>
          <p:nvPr/>
        </p:nvCxnSpPr>
        <p:spPr>
          <a:xfrm>
            <a:off x="6489735" y="4381307"/>
            <a:ext cx="631161" cy="1586772"/>
          </a:xfrm>
          <a:prstGeom prst="straightConnector1">
            <a:avLst/>
          </a:prstGeom>
          <a:noFill/>
          <a:ln w="38103" cap="flat">
            <a:solidFill>
              <a:srgbClr val="000000"/>
            </a:solidFill>
            <a:prstDash val="solid"/>
            <a:miter/>
          </a:ln>
        </p:spPr>
      </p:cxnSp>
      <p:sp>
        <p:nvSpPr>
          <p:cNvPr id="23" name="Rectangle: Rounded Corners 12">
            <a:extLst>
              <a:ext uri="{FF2B5EF4-FFF2-40B4-BE49-F238E27FC236}">
                <a16:creationId xmlns:a16="http://schemas.microsoft.com/office/drawing/2014/main" id="{C9C5359A-BDB6-4934-9972-15A687DD4E10}"/>
              </a:ext>
            </a:extLst>
          </p:cNvPr>
          <p:cNvSpPr/>
          <p:nvPr/>
        </p:nvSpPr>
        <p:spPr>
          <a:xfrm>
            <a:off x="5744436" y="3567772"/>
            <a:ext cx="1298316" cy="885102"/>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chemeClr val="accent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Natural disasters</a:t>
            </a:r>
          </a:p>
        </p:txBody>
      </p:sp>
      <p:cxnSp>
        <p:nvCxnSpPr>
          <p:cNvPr id="24" name="Straight Connector 18">
            <a:extLst>
              <a:ext uri="{FF2B5EF4-FFF2-40B4-BE49-F238E27FC236}">
                <a16:creationId xmlns:a16="http://schemas.microsoft.com/office/drawing/2014/main" id="{D994190A-E2E8-401D-B5EE-BE66A2F345DA}"/>
              </a:ext>
            </a:extLst>
          </p:cNvPr>
          <p:cNvCxnSpPr>
            <a:cxnSpLocks/>
          </p:cNvCxnSpPr>
          <p:nvPr/>
        </p:nvCxnSpPr>
        <p:spPr>
          <a:xfrm flipV="1">
            <a:off x="8528235" y="4565977"/>
            <a:ext cx="617665" cy="1310202"/>
          </a:xfrm>
          <a:prstGeom prst="straightConnector1">
            <a:avLst/>
          </a:prstGeom>
          <a:noFill/>
          <a:ln w="38103" cap="flat">
            <a:solidFill>
              <a:srgbClr val="000000"/>
            </a:solidFill>
            <a:prstDash val="solid"/>
            <a:miter/>
          </a:ln>
        </p:spPr>
      </p:cxnSp>
      <p:sp>
        <p:nvSpPr>
          <p:cNvPr id="26" name="Rectangle: Rounded Corners 12">
            <a:extLst>
              <a:ext uri="{FF2B5EF4-FFF2-40B4-BE49-F238E27FC236}">
                <a16:creationId xmlns:a16="http://schemas.microsoft.com/office/drawing/2014/main" id="{FED89A5E-AB73-4B4D-A3AE-B1B05E7033DF}"/>
              </a:ext>
            </a:extLst>
          </p:cNvPr>
          <p:cNvSpPr/>
          <p:nvPr/>
        </p:nvSpPr>
        <p:spPr>
          <a:xfrm>
            <a:off x="8642591" y="3698892"/>
            <a:ext cx="1298316" cy="885102"/>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EC90DA"/>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Lack of healthcare</a:t>
            </a:r>
          </a:p>
        </p:txBody>
      </p:sp>
      <p:cxnSp>
        <p:nvCxnSpPr>
          <p:cNvPr id="27" name="Straight Connector 26">
            <a:extLst>
              <a:ext uri="{FF2B5EF4-FFF2-40B4-BE49-F238E27FC236}">
                <a16:creationId xmlns:a16="http://schemas.microsoft.com/office/drawing/2014/main" id="{4A8B9AAC-30B3-4A16-B403-C1E786B2F8EF}"/>
              </a:ext>
            </a:extLst>
          </p:cNvPr>
          <p:cNvCxnSpPr>
            <a:cxnSpLocks/>
          </p:cNvCxnSpPr>
          <p:nvPr/>
        </p:nvCxnSpPr>
        <p:spPr>
          <a:xfrm flipV="1">
            <a:off x="8522127" y="5641376"/>
            <a:ext cx="2676940" cy="352075"/>
          </a:xfrm>
          <a:prstGeom prst="straightConnector1">
            <a:avLst/>
          </a:prstGeom>
          <a:noFill/>
          <a:ln w="38103" cap="flat">
            <a:solidFill>
              <a:srgbClr val="000000"/>
            </a:solidFill>
            <a:prstDash val="solid"/>
            <a:miter/>
          </a:ln>
        </p:spPr>
      </p:cxnSp>
      <p:sp>
        <p:nvSpPr>
          <p:cNvPr id="29" name="Rectangle: Rounded Corners 12">
            <a:extLst>
              <a:ext uri="{FF2B5EF4-FFF2-40B4-BE49-F238E27FC236}">
                <a16:creationId xmlns:a16="http://schemas.microsoft.com/office/drawing/2014/main" id="{6B4ED549-8219-444C-B15E-225C2B9E0E07}"/>
              </a:ext>
            </a:extLst>
          </p:cNvPr>
          <p:cNvSpPr/>
          <p:nvPr/>
        </p:nvSpPr>
        <p:spPr>
          <a:xfrm>
            <a:off x="11166983" y="5306956"/>
            <a:ext cx="882354" cy="52322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chemeClr val="accent2">
                <a:lumMod val="75000"/>
              </a:schemeClr>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000000"/>
                </a:solidFill>
                <a:latin typeface="Comic Sans MS" pitchFamily="66"/>
              </a:rPr>
              <a:t>War</a:t>
            </a:r>
            <a:endParaRPr lang="en-GB" sz="1400" b="0" i="0" u="none" strike="noStrike" kern="1200" cap="none" spc="0" baseline="0" dirty="0">
              <a:solidFill>
                <a:srgbClr val="000000"/>
              </a:solidFill>
              <a:uFillTx/>
              <a:latin typeface="Comic Sans MS" pitchFamily="66"/>
            </a:endParaRPr>
          </a:p>
        </p:txBody>
      </p:sp>
      <p:graphicFrame>
        <p:nvGraphicFramePr>
          <p:cNvPr id="30" name="Table 29">
            <a:extLst>
              <a:ext uri="{FF2B5EF4-FFF2-40B4-BE49-F238E27FC236}">
                <a16:creationId xmlns:a16="http://schemas.microsoft.com/office/drawing/2014/main" id="{EB7BACD8-AF16-47E6-8878-C51650ADD521}"/>
              </a:ext>
            </a:extLst>
          </p:cNvPr>
          <p:cNvGraphicFramePr>
            <a:graphicFrameLocks noGrp="1"/>
          </p:cNvGraphicFramePr>
          <p:nvPr>
            <p:extLst>
              <p:ext uri="{D42A27DB-BD31-4B8C-83A1-F6EECF244321}">
                <p14:modId xmlns:p14="http://schemas.microsoft.com/office/powerpoint/2010/main" val="1210406857"/>
              </p:ext>
            </p:extLst>
          </p:nvPr>
        </p:nvGraphicFramePr>
        <p:xfrm>
          <a:off x="3447848" y="794709"/>
          <a:ext cx="8311016" cy="2486521"/>
        </p:xfrm>
        <a:graphic>
          <a:graphicData uri="http://schemas.openxmlformats.org/drawingml/2006/table">
            <a:tbl>
              <a:tblPr firstRow="1" bandRow="1">
                <a:tableStyleId>{5C22544A-7EE6-4342-B048-85BDC9FD1C3A}</a:tableStyleId>
              </a:tblPr>
              <a:tblGrid>
                <a:gridCol w="4155508">
                  <a:extLst>
                    <a:ext uri="{9D8B030D-6E8A-4147-A177-3AD203B41FA5}">
                      <a16:colId xmlns:a16="http://schemas.microsoft.com/office/drawing/2014/main" val="4084621652"/>
                    </a:ext>
                  </a:extLst>
                </a:gridCol>
                <a:gridCol w="4155508">
                  <a:extLst>
                    <a:ext uri="{9D8B030D-6E8A-4147-A177-3AD203B41FA5}">
                      <a16:colId xmlns:a16="http://schemas.microsoft.com/office/drawing/2014/main" val="1469334645"/>
                    </a:ext>
                  </a:extLst>
                </a:gridCol>
              </a:tblGrid>
              <a:tr h="286732">
                <a:tc gridSpan="2">
                  <a:txBody>
                    <a:bodyPr/>
                    <a:lstStyle/>
                    <a:p>
                      <a:pPr algn="ctr"/>
                      <a:r>
                        <a:rPr lang="en-GB" sz="1200" dirty="0">
                          <a:solidFill>
                            <a:schemeClr val="bg1"/>
                          </a:solidFill>
                          <a:latin typeface="Comic Sans MS" panose="030F0702030302020204" pitchFamily="66" charset="0"/>
                        </a:rPr>
                        <a:t>Responsibilities of those living in poverty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GB" sz="1400" dirty="0">
                        <a:solidFill>
                          <a:schemeClr val="bg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6261121"/>
                  </a:ext>
                </a:extLst>
              </a:tr>
              <a:tr h="277980">
                <a:tc>
                  <a:txBody>
                    <a:bodyPr/>
                    <a:lstStyle/>
                    <a:p>
                      <a:pPr algn="ctr"/>
                      <a:r>
                        <a:rPr lang="en-GB" sz="1200" dirty="0">
                          <a:solidFill>
                            <a:schemeClr val="tx1"/>
                          </a:solidFill>
                          <a:latin typeface="Comic Sans MS" panose="030F0702030302020204" pitchFamily="66" charset="0"/>
                        </a:rPr>
                        <a:t>Christians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90DA"/>
                    </a:solidFill>
                  </a:tcPr>
                </a:tc>
                <a:tc>
                  <a:txBody>
                    <a:bodyPr/>
                    <a:lstStyle/>
                    <a:p>
                      <a:pPr algn="ctr"/>
                      <a:r>
                        <a:rPr lang="en-GB" sz="1200" dirty="0">
                          <a:solidFill>
                            <a:schemeClr val="tx1"/>
                          </a:solidFill>
                          <a:latin typeface="Comic Sans MS" panose="030F0702030302020204" pitchFamily="66" charset="0"/>
                        </a:rPr>
                        <a:t>Muslims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F248"/>
                    </a:solidFill>
                  </a:tcPr>
                </a:tc>
                <a:extLst>
                  <a:ext uri="{0D108BD9-81ED-4DB2-BD59-A6C34878D82A}">
                    <a16:rowId xmlns:a16="http://schemas.microsoft.com/office/drawing/2014/main" val="2353539097"/>
                  </a:ext>
                </a:extLst>
              </a:tr>
              <a:tr h="1921809">
                <a:tc>
                  <a:txBody>
                    <a:bodyPr/>
                    <a:lstStyle/>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Encourage the poor to attempt to break out of poverty if they are able.</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Many will take part in training courses.</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Some do voluntary work to give them experiences and references.</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Important to help those who need assistance.</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“The one who is unwilling to work shall not eat.”</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Christians encourage those who are addicts to seek her to stop them being in poverty. “For drunken and gluttons become poor.”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Muslims are told to give generously to help the poor and needy through </a:t>
                      </a:r>
                      <a:r>
                        <a:rPr lang="en-GB" sz="1200" dirty="0" err="1">
                          <a:solidFill>
                            <a:schemeClr val="tx1"/>
                          </a:solidFill>
                          <a:latin typeface="Comic Sans MS" panose="030F0702030302020204" pitchFamily="66" charset="0"/>
                        </a:rPr>
                        <a:t>Zakah</a:t>
                      </a:r>
                      <a:r>
                        <a:rPr lang="en-GB" sz="1200" dirty="0">
                          <a:solidFill>
                            <a:schemeClr val="tx1"/>
                          </a:solidFill>
                          <a:latin typeface="Comic Sans MS" panose="030F0702030302020204" pitchFamily="66" charset="0"/>
                        </a:rPr>
                        <a:t> and </a:t>
                      </a:r>
                      <a:r>
                        <a:rPr lang="en-GB" sz="1200" dirty="0" err="1">
                          <a:solidFill>
                            <a:schemeClr val="tx1"/>
                          </a:solidFill>
                          <a:latin typeface="Comic Sans MS" panose="030F0702030302020204" pitchFamily="66" charset="0"/>
                        </a:rPr>
                        <a:t>Sadqah</a:t>
                      </a:r>
                      <a:endParaRPr lang="en-GB" sz="1200" dirty="0">
                        <a:solidFill>
                          <a:schemeClr val="tx1"/>
                        </a:solidFill>
                        <a:latin typeface="Comic Sans MS" panose="030F0702030302020204" pitchFamily="66" charset="0"/>
                      </a:endParaRPr>
                    </a:p>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“Cure poverty with charity and giving generously.”</a:t>
                      </a:r>
                    </a:p>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Islam encourages people to work, if possible, so that they do not have to rely on others.</a:t>
                      </a:r>
                    </a:p>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“I guarantee that those who economise will never fall poor.”</a:t>
                      </a:r>
                    </a:p>
                    <a:p>
                      <a:pPr marL="171450" indent="-171450" algn="l">
                        <a:buFont typeface="Arial" panose="020B0604020202020204" pitchFamily="34" charset="0"/>
                        <a:buChar char="•"/>
                      </a:pPr>
                      <a:r>
                        <a:rPr lang="en-GB" sz="1200" dirty="0">
                          <a:solidFill>
                            <a:schemeClr val="tx1"/>
                          </a:solidFill>
                          <a:latin typeface="Comic Sans MS" panose="030F0702030302020204" pitchFamily="66" charset="0"/>
                        </a:rPr>
                        <a:t>Islam also encourages careful budgeting to avoid poverty.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4408501"/>
                  </a:ext>
                </a:extLst>
              </a:tr>
            </a:tbl>
          </a:graphicData>
        </a:graphic>
      </p:graphicFrame>
    </p:spTree>
    <p:extLst>
      <p:ext uri="{BB962C8B-B14F-4D97-AF65-F5344CB8AC3E}">
        <p14:creationId xmlns:p14="http://schemas.microsoft.com/office/powerpoint/2010/main" val="328482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30E937A-6107-4A31-AC20-2EC1BA90FDF6}"/>
              </a:ext>
            </a:extLst>
          </p:cNvPr>
          <p:cNvSpPr txBox="1"/>
          <p:nvPr/>
        </p:nvSpPr>
        <p:spPr>
          <a:xfrm>
            <a:off x="0" y="0"/>
            <a:ext cx="12191996" cy="523219"/>
          </a:xfrm>
          <a:prstGeom prst="rect">
            <a:avLst/>
          </a:prstGeom>
          <a:solidFill>
            <a:schemeClr val="accent3">
              <a:lumMod val="60000"/>
              <a:lumOff val="40000"/>
            </a:schemeClr>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1" i="0" u="sng" strike="noStrike" kern="1200" cap="none" spc="0" baseline="0" dirty="0">
                <a:solidFill>
                  <a:srgbClr val="000000"/>
                </a:solidFill>
                <a:uFillTx/>
                <a:latin typeface="Comic Sans MS" pitchFamily="66"/>
              </a:rPr>
              <a:t>Giving money to the poor</a:t>
            </a:r>
          </a:p>
        </p:txBody>
      </p:sp>
      <p:graphicFrame>
        <p:nvGraphicFramePr>
          <p:cNvPr id="6" name="Table 5">
            <a:extLst>
              <a:ext uri="{FF2B5EF4-FFF2-40B4-BE49-F238E27FC236}">
                <a16:creationId xmlns:a16="http://schemas.microsoft.com/office/drawing/2014/main" id="{AFF5557C-C70D-444C-A411-ABEB4EE8F199}"/>
              </a:ext>
            </a:extLst>
          </p:cNvPr>
          <p:cNvGraphicFramePr>
            <a:graphicFrameLocks noGrp="1"/>
          </p:cNvGraphicFramePr>
          <p:nvPr>
            <p:extLst>
              <p:ext uri="{D42A27DB-BD31-4B8C-83A1-F6EECF244321}">
                <p14:modId xmlns:p14="http://schemas.microsoft.com/office/powerpoint/2010/main" val="2516830188"/>
              </p:ext>
            </p:extLst>
          </p:nvPr>
        </p:nvGraphicFramePr>
        <p:xfrm>
          <a:off x="196517" y="702677"/>
          <a:ext cx="1552072" cy="5890628"/>
        </p:xfrm>
        <a:graphic>
          <a:graphicData uri="http://schemas.openxmlformats.org/drawingml/2006/table">
            <a:tbl>
              <a:tblPr firstRow="1" bandRow="1">
                <a:tableStyleId>{5C22544A-7EE6-4342-B048-85BDC9FD1C3A}</a:tableStyleId>
              </a:tblPr>
              <a:tblGrid>
                <a:gridCol w="1552072">
                  <a:extLst>
                    <a:ext uri="{9D8B030D-6E8A-4147-A177-3AD203B41FA5}">
                      <a16:colId xmlns:a16="http://schemas.microsoft.com/office/drawing/2014/main" val="893883735"/>
                    </a:ext>
                  </a:extLst>
                </a:gridCol>
              </a:tblGrid>
              <a:tr h="2810561">
                <a:tc>
                  <a:txBody>
                    <a:bodyPr/>
                    <a:lstStyle/>
                    <a:p>
                      <a:pPr marL="0" indent="0" algn="ctr">
                        <a:buFont typeface="Arial" panose="020B0604020202020204" pitchFamily="34" charset="0"/>
                        <a:buNone/>
                      </a:pPr>
                      <a:r>
                        <a:rPr lang="en-GB" sz="1400" b="0" u="sng" dirty="0">
                          <a:solidFill>
                            <a:schemeClr val="tx1"/>
                          </a:solidFill>
                          <a:latin typeface="Comic Sans MS" panose="030F0702030302020204" pitchFamily="66" charset="0"/>
                        </a:rPr>
                        <a:t>Long term aid</a:t>
                      </a:r>
                    </a:p>
                    <a:p>
                      <a:pPr marL="0" indent="0" algn="ctr">
                        <a:buFont typeface="Arial" panose="020B0604020202020204" pitchFamily="34" charset="0"/>
                        <a:buNone/>
                      </a:pPr>
                      <a:r>
                        <a:rPr lang="en-GB" sz="1400" b="0" dirty="0">
                          <a:solidFill>
                            <a:schemeClr val="tx1"/>
                          </a:solidFill>
                          <a:latin typeface="Comic Sans MS" panose="030F0702030302020204" pitchFamily="66" charset="0"/>
                        </a:rPr>
                        <a:t>These aim to provide a long term solution to poverty- such as education and training with tools and skills.  This is to help people get out of poverty themselves.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30676937"/>
                  </a:ext>
                </a:extLst>
              </a:tr>
              <a:tr h="3080067">
                <a:tc>
                  <a:txBody>
                    <a:bodyPr/>
                    <a:lstStyle/>
                    <a:p>
                      <a:pPr marL="0" indent="0" algn="ctr">
                        <a:buFont typeface="Arial" panose="020B0604020202020204" pitchFamily="34" charset="0"/>
                        <a:buNone/>
                      </a:pPr>
                      <a:r>
                        <a:rPr lang="en-GB" sz="1400" u="sng" dirty="0">
                          <a:solidFill>
                            <a:schemeClr val="tx1"/>
                          </a:solidFill>
                          <a:latin typeface="Comic Sans MS" panose="030F0702030302020204" pitchFamily="66" charset="0"/>
                        </a:rPr>
                        <a:t>Emergency Aid (Short term)</a:t>
                      </a:r>
                    </a:p>
                    <a:p>
                      <a:pPr marL="0" indent="0" algn="ctr">
                        <a:buFont typeface="Arial" panose="020B0604020202020204" pitchFamily="34" charset="0"/>
                        <a:buNone/>
                      </a:pPr>
                      <a:r>
                        <a:rPr lang="en-GB" sz="1400" dirty="0">
                          <a:solidFill>
                            <a:schemeClr val="tx1"/>
                          </a:solidFill>
                          <a:latin typeface="Comic Sans MS" panose="030F0702030302020204" pitchFamily="66" charset="0"/>
                        </a:rPr>
                        <a:t>Is usually needed after a disaster such as an earthquake or flood and charities give temporary shelter supplies of food and water and emergency healthcare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A7A0"/>
                    </a:solidFill>
                  </a:tcPr>
                </a:tc>
                <a:extLst>
                  <a:ext uri="{0D108BD9-81ED-4DB2-BD59-A6C34878D82A}">
                    <a16:rowId xmlns:a16="http://schemas.microsoft.com/office/drawing/2014/main" val="2845719534"/>
                  </a:ext>
                </a:extLst>
              </a:tr>
            </a:tbl>
          </a:graphicData>
        </a:graphic>
      </p:graphicFrame>
      <p:graphicFrame>
        <p:nvGraphicFramePr>
          <p:cNvPr id="7" name="Table 6">
            <a:extLst>
              <a:ext uri="{FF2B5EF4-FFF2-40B4-BE49-F238E27FC236}">
                <a16:creationId xmlns:a16="http://schemas.microsoft.com/office/drawing/2014/main" id="{9FB1DE00-88D3-482F-AC27-0E58A2644E9C}"/>
              </a:ext>
            </a:extLst>
          </p:cNvPr>
          <p:cNvGraphicFramePr>
            <a:graphicFrameLocks noGrp="1"/>
          </p:cNvGraphicFramePr>
          <p:nvPr>
            <p:extLst>
              <p:ext uri="{D42A27DB-BD31-4B8C-83A1-F6EECF244321}">
                <p14:modId xmlns:p14="http://schemas.microsoft.com/office/powerpoint/2010/main" val="2618071983"/>
              </p:ext>
            </p:extLst>
          </p:nvPr>
        </p:nvGraphicFramePr>
        <p:xfrm>
          <a:off x="1892364" y="702676"/>
          <a:ext cx="3016519" cy="3532439"/>
        </p:xfrm>
        <a:graphic>
          <a:graphicData uri="http://schemas.openxmlformats.org/drawingml/2006/table">
            <a:tbl>
              <a:tblPr firstRow="1" bandRow="1">
                <a:tableStyleId>{5C22544A-7EE6-4342-B048-85BDC9FD1C3A}</a:tableStyleId>
              </a:tblPr>
              <a:tblGrid>
                <a:gridCol w="3016519">
                  <a:extLst>
                    <a:ext uri="{9D8B030D-6E8A-4147-A177-3AD203B41FA5}">
                      <a16:colId xmlns:a16="http://schemas.microsoft.com/office/drawing/2014/main" val="1284128208"/>
                    </a:ext>
                  </a:extLst>
                </a:gridCol>
              </a:tblGrid>
              <a:tr h="294370">
                <a:tc>
                  <a:txBody>
                    <a:bodyPr/>
                    <a:lstStyle/>
                    <a:p>
                      <a:pPr algn="ctr"/>
                      <a:r>
                        <a:rPr lang="en-GB" sz="1200" dirty="0">
                          <a:solidFill>
                            <a:schemeClr val="tx1"/>
                          </a:solidFill>
                          <a:latin typeface="Comic Sans MS" panose="030F0702030302020204" pitchFamily="66" charset="0"/>
                        </a:rPr>
                        <a:t>Christian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90DA"/>
                    </a:solidFill>
                  </a:tcPr>
                </a:tc>
                <a:extLst>
                  <a:ext uri="{0D108BD9-81ED-4DB2-BD59-A6C34878D82A}">
                    <a16:rowId xmlns:a16="http://schemas.microsoft.com/office/drawing/2014/main" val="3413855229"/>
                  </a:ext>
                </a:extLst>
              </a:tr>
              <a:tr h="3238069">
                <a:tc>
                  <a:txBody>
                    <a:bodyPr/>
                    <a:lstStyle/>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Guided by the concept of justice.</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Will buy Fairtrade to help promote fairness.</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Responsibility of looking after the world and those in it (stewardship)</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They have a  duty to demonstrate compassion because Jesus taught ‘ Love thy neighbour as yourself.”</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Many Christians support soup kitchens, food banks and charities that provide help for those in poverty.</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Christianity encourages people to use their gifts and talents to get out of poverty- The parable of the talents.</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They support campaigns that promote equality.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5567018"/>
                  </a:ext>
                </a:extLst>
              </a:tr>
            </a:tbl>
          </a:graphicData>
        </a:graphic>
      </p:graphicFrame>
      <p:graphicFrame>
        <p:nvGraphicFramePr>
          <p:cNvPr id="8" name="Table 7">
            <a:extLst>
              <a:ext uri="{FF2B5EF4-FFF2-40B4-BE49-F238E27FC236}">
                <a16:creationId xmlns:a16="http://schemas.microsoft.com/office/drawing/2014/main" id="{FFDBE983-B27F-4510-8B44-5EFBF53F7F58}"/>
              </a:ext>
            </a:extLst>
          </p:cNvPr>
          <p:cNvGraphicFramePr>
            <a:graphicFrameLocks noGrp="1"/>
          </p:cNvGraphicFramePr>
          <p:nvPr>
            <p:extLst>
              <p:ext uri="{D42A27DB-BD31-4B8C-83A1-F6EECF244321}">
                <p14:modId xmlns:p14="http://schemas.microsoft.com/office/powerpoint/2010/main" val="4264500459"/>
              </p:ext>
            </p:extLst>
          </p:nvPr>
        </p:nvGraphicFramePr>
        <p:xfrm>
          <a:off x="1892364" y="4443662"/>
          <a:ext cx="3016519" cy="2152504"/>
        </p:xfrm>
        <a:graphic>
          <a:graphicData uri="http://schemas.openxmlformats.org/drawingml/2006/table">
            <a:tbl>
              <a:tblPr firstRow="1" bandRow="1">
                <a:tableStyleId>{5C22544A-7EE6-4342-B048-85BDC9FD1C3A}</a:tableStyleId>
              </a:tblPr>
              <a:tblGrid>
                <a:gridCol w="3016519">
                  <a:extLst>
                    <a:ext uri="{9D8B030D-6E8A-4147-A177-3AD203B41FA5}">
                      <a16:colId xmlns:a16="http://schemas.microsoft.com/office/drawing/2014/main" val="1284128208"/>
                    </a:ext>
                  </a:extLst>
                </a:gridCol>
              </a:tblGrid>
              <a:tr h="271459">
                <a:tc>
                  <a:txBody>
                    <a:bodyPr/>
                    <a:lstStyle/>
                    <a:p>
                      <a:pPr algn="ctr"/>
                      <a:r>
                        <a:rPr lang="en-GB" sz="1200" dirty="0">
                          <a:solidFill>
                            <a:schemeClr val="tx1"/>
                          </a:solidFill>
                          <a:latin typeface="Comic Sans MS" panose="030F0702030302020204" pitchFamily="66" charset="0"/>
                        </a:rPr>
                        <a:t>Muslims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F248"/>
                    </a:solidFill>
                  </a:tcPr>
                </a:tc>
                <a:extLst>
                  <a:ext uri="{0D108BD9-81ED-4DB2-BD59-A6C34878D82A}">
                    <a16:rowId xmlns:a16="http://schemas.microsoft.com/office/drawing/2014/main" val="3413855229"/>
                  </a:ext>
                </a:extLst>
              </a:tr>
              <a:tr h="1878184">
                <a:tc>
                  <a:txBody>
                    <a:bodyPr/>
                    <a:lstStyle/>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Muslims believe they have a duty to help the needy wherever they are.</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“Be good to your parents, to relatives, to orphans, to the needy”,</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There are many Muslim charities that work to help underprivileged people in the UK and abroad.</a:t>
                      </a:r>
                    </a:p>
                    <a:p>
                      <a:pPr marL="171450" indent="-171450" algn="l">
                        <a:buFont typeface="Arial" panose="020B0604020202020204" pitchFamily="34" charset="0"/>
                        <a:buChar char="•"/>
                      </a:pPr>
                      <a:r>
                        <a:rPr lang="en-GB" sz="1200" b="0" dirty="0">
                          <a:solidFill>
                            <a:schemeClr val="tx1"/>
                          </a:solidFill>
                          <a:latin typeface="Comic Sans MS" panose="030F0702030302020204" pitchFamily="66" charset="0"/>
                        </a:rPr>
                        <a:t>“If anyone saves a life it is as if he saves the lives of all mankind.”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5567018"/>
                  </a:ext>
                </a:extLst>
              </a:tr>
            </a:tbl>
          </a:graphicData>
        </a:graphic>
      </p:graphicFrame>
      <p:pic>
        <p:nvPicPr>
          <p:cNvPr id="9" name="Picture 8" descr="A picture containing building, drawing&#10;&#10;Description automatically generated">
            <a:extLst>
              <a:ext uri="{FF2B5EF4-FFF2-40B4-BE49-F238E27FC236}">
                <a16:creationId xmlns:a16="http://schemas.microsoft.com/office/drawing/2014/main" id="{40959220-4297-4AC9-965C-EB8E2BA1FBCE}"/>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615860" y="5220922"/>
            <a:ext cx="1379621" cy="1379621"/>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D279E52F-8863-49BE-B0D1-8256CC03EA69}"/>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5041171" y="3439414"/>
            <a:ext cx="962593" cy="1604322"/>
          </a:xfrm>
          <a:prstGeom prst="rect">
            <a:avLst/>
          </a:prstGeom>
        </p:spPr>
      </p:pic>
      <p:pic>
        <p:nvPicPr>
          <p:cNvPr id="12" name="Picture 11" descr="A picture containing drawing&#10;&#10;Description automatically generated">
            <a:extLst>
              <a:ext uri="{FF2B5EF4-FFF2-40B4-BE49-F238E27FC236}">
                <a16:creationId xmlns:a16="http://schemas.microsoft.com/office/drawing/2014/main" id="{36AF5D46-E608-47DF-99F6-DE8FF4090B85}"/>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a:off x="5052659" y="681530"/>
            <a:ext cx="1187118" cy="1286829"/>
          </a:xfrm>
          <a:prstGeom prst="rect">
            <a:avLst/>
          </a:prstGeom>
        </p:spPr>
      </p:pic>
      <p:sp>
        <p:nvSpPr>
          <p:cNvPr id="13" name="Rectangle: Rounded Corners 12">
            <a:extLst>
              <a:ext uri="{FF2B5EF4-FFF2-40B4-BE49-F238E27FC236}">
                <a16:creationId xmlns:a16="http://schemas.microsoft.com/office/drawing/2014/main" id="{71436DBD-C97C-4837-84B3-67685DFA4F69}"/>
              </a:ext>
            </a:extLst>
          </p:cNvPr>
          <p:cNvSpPr/>
          <p:nvPr/>
        </p:nvSpPr>
        <p:spPr>
          <a:xfrm>
            <a:off x="5052657" y="2145545"/>
            <a:ext cx="6942824" cy="1160718"/>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7030A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50" b="0" i="0" u="none" strike="noStrike" kern="1200" cap="none" spc="0" baseline="0" dirty="0">
                <a:solidFill>
                  <a:srgbClr val="7030A0"/>
                </a:solidFill>
                <a:uFillTx/>
                <a:latin typeface="Comic Sans MS" pitchFamily="66"/>
              </a:rPr>
              <a:t>Muslim Aid</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50" dirty="0">
                <a:solidFill>
                  <a:srgbClr val="7030A0"/>
                </a:solidFill>
                <a:latin typeface="Comic Sans MS" pitchFamily="66"/>
              </a:rPr>
              <a:t>Works in over 70 countries.</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50" dirty="0">
                <a:solidFill>
                  <a:srgbClr val="7030A0"/>
                </a:solidFill>
                <a:latin typeface="Comic Sans MS" pitchFamily="66"/>
              </a:rPr>
              <a:t>It responds to emergency situations by providing immediate aid following a disaster.</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50" dirty="0">
                <a:solidFill>
                  <a:srgbClr val="7030A0"/>
                </a:solidFill>
                <a:latin typeface="Comic Sans MS" pitchFamily="66"/>
              </a:rPr>
              <a:t>Also provide education and assistance to those who are suffering from poverty.</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50" dirty="0">
                <a:solidFill>
                  <a:srgbClr val="7030A0"/>
                </a:solidFill>
                <a:latin typeface="Comic Sans MS" pitchFamily="66"/>
              </a:rPr>
              <a:t>It hopes that people will become self-reliant</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50" dirty="0">
                <a:solidFill>
                  <a:srgbClr val="7030A0"/>
                </a:solidFill>
                <a:latin typeface="Comic Sans MS" pitchFamily="66"/>
              </a:rPr>
              <a:t>Provides education, skills training, clean water, healthcare and income generation</a:t>
            </a:r>
            <a:r>
              <a:rPr lang="en-GB" sz="1050" dirty="0">
                <a:solidFill>
                  <a:srgbClr val="7030A0"/>
                </a:solidFill>
                <a:latin typeface="Comic Sans MS" pitchFamily="66"/>
              </a:rPr>
              <a:t>. </a:t>
            </a:r>
          </a:p>
        </p:txBody>
      </p:sp>
      <p:pic>
        <p:nvPicPr>
          <p:cNvPr id="11" name="Picture 10" descr="A picture containing flower&#10;&#10;Description automatically generated">
            <a:extLst>
              <a:ext uri="{FF2B5EF4-FFF2-40B4-BE49-F238E27FC236}">
                <a16:creationId xmlns:a16="http://schemas.microsoft.com/office/drawing/2014/main" id="{93039516-7A32-4C00-84BA-95DC2F488880}"/>
              </a:ext>
            </a:extLst>
          </p:cNvPr>
          <p:cNvPicPr>
            <a:picLocks noChangeAspect="1"/>
          </p:cNvPicPr>
          <p:nvPr/>
        </p:nvPicPr>
        <p:blipFill>
          <a:blip r:embed="rId8">
            <a:extLst>
              <a:ext uri="{837473B0-CC2E-450A-ABE3-18F120FF3D39}">
                <a1611:picAttrSrcUrl xmlns:a1611="http://schemas.microsoft.com/office/drawing/2016/11/main" r:id="rId9"/>
              </a:ext>
            </a:extLst>
          </a:blip>
          <a:stretch>
            <a:fillRect/>
          </a:stretch>
        </p:blipFill>
        <p:spPr>
          <a:xfrm>
            <a:off x="9732360" y="1900001"/>
            <a:ext cx="1958411" cy="622713"/>
          </a:xfrm>
          <a:prstGeom prst="rect">
            <a:avLst/>
          </a:prstGeom>
          <a:solidFill>
            <a:schemeClr val="bg1"/>
          </a:solidFill>
        </p:spPr>
      </p:pic>
      <p:sp>
        <p:nvSpPr>
          <p:cNvPr id="14" name="Rectangle: Rounded Corners 13">
            <a:extLst>
              <a:ext uri="{FF2B5EF4-FFF2-40B4-BE49-F238E27FC236}">
                <a16:creationId xmlns:a16="http://schemas.microsoft.com/office/drawing/2014/main" id="{96C0AAD9-95EE-420D-BFF1-C6DBC551FFD4}"/>
              </a:ext>
            </a:extLst>
          </p:cNvPr>
          <p:cNvSpPr/>
          <p:nvPr/>
        </p:nvSpPr>
        <p:spPr>
          <a:xfrm>
            <a:off x="6239777" y="681531"/>
            <a:ext cx="5827975" cy="1327458"/>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FF0000"/>
                </a:solidFill>
                <a:uFillTx/>
                <a:latin typeface="Comic Sans MS" pitchFamily="66"/>
              </a:rPr>
              <a:t>Send a Cow-</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b="0" i="0" u="none" strike="noStrike" kern="1200" cap="none" spc="0" baseline="0" dirty="0">
                <a:solidFill>
                  <a:srgbClr val="FF0000"/>
                </a:solidFill>
                <a:uFillTx/>
                <a:latin typeface="Comic Sans MS" pitchFamily="66"/>
              </a:rPr>
              <a:t>Started by British Christian diary famers to help Uganda after a long civil war.</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rgbClr val="FF0000"/>
                </a:solidFill>
                <a:latin typeface="Comic Sans MS" pitchFamily="66"/>
              </a:rPr>
              <a:t>The cow would be sent to a family that needed help as it provides milk and income from selling milk.</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rgbClr val="FF0000"/>
                </a:solidFill>
                <a:latin typeface="Comic Sans MS" pitchFamily="66"/>
              </a:rPr>
              <a:t>The charity provides training, tools and seeds, along with other livestock.</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rgbClr val="FF0000"/>
                </a:solidFill>
                <a:latin typeface="Comic Sans MS" pitchFamily="66"/>
              </a:rPr>
              <a:t>Focus is long-term aid.</a:t>
            </a:r>
          </a:p>
        </p:txBody>
      </p:sp>
      <p:sp>
        <p:nvSpPr>
          <p:cNvPr id="15" name="Rectangle: Rounded Corners 14">
            <a:extLst>
              <a:ext uri="{FF2B5EF4-FFF2-40B4-BE49-F238E27FC236}">
                <a16:creationId xmlns:a16="http://schemas.microsoft.com/office/drawing/2014/main" id="{7D18E5BE-F34D-49BA-9B98-DDDDAC76C3BD}"/>
              </a:ext>
            </a:extLst>
          </p:cNvPr>
          <p:cNvSpPr/>
          <p:nvPr/>
        </p:nvSpPr>
        <p:spPr>
          <a:xfrm>
            <a:off x="6096001" y="3480044"/>
            <a:ext cx="5971751" cy="1604322"/>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B05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chemeClr val="accent6"/>
                </a:solidFill>
                <a:uFillTx/>
                <a:latin typeface="Comic Sans MS" pitchFamily="66"/>
              </a:rPr>
              <a:t>Islamic relief</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accent6"/>
                </a:solidFill>
                <a:latin typeface="Comic Sans MS" pitchFamily="66"/>
              </a:rPr>
              <a:t>Provide aid to those living in poverty.</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accent6"/>
                </a:solidFill>
                <a:latin typeface="Comic Sans MS" pitchFamily="66"/>
              </a:rPr>
              <a:t>Includes emergency aid when there had been a disaster. </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accent6"/>
                </a:solidFill>
                <a:latin typeface="Comic Sans MS" pitchFamily="66"/>
              </a:rPr>
              <a:t>Islamic relief also provides long-term aid. </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accent6"/>
                </a:solidFill>
                <a:latin typeface="Comic Sans MS" pitchFamily="66"/>
              </a:rPr>
              <a:t>Work with local communities to promote sustainable economic and social development so that communities support themselves.</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accent6"/>
                </a:solidFill>
                <a:latin typeface="Comic Sans MS" pitchFamily="66"/>
              </a:rPr>
              <a:t>Aim to enable people to break out of poverty and secure their own future without the need for charity.</a:t>
            </a:r>
          </a:p>
        </p:txBody>
      </p:sp>
      <p:sp>
        <p:nvSpPr>
          <p:cNvPr id="17" name="Rectangle: Rounded Corners 12">
            <a:extLst>
              <a:ext uri="{FF2B5EF4-FFF2-40B4-BE49-F238E27FC236}">
                <a16:creationId xmlns:a16="http://schemas.microsoft.com/office/drawing/2014/main" id="{80B468CB-15E7-4DCE-AA02-33940D5D0B40}"/>
              </a:ext>
            </a:extLst>
          </p:cNvPr>
          <p:cNvSpPr/>
          <p:nvPr/>
        </p:nvSpPr>
        <p:spPr>
          <a:xfrm>
            <a:off x="5041171" y="5220922"/>
            <a:ext cx="5563202" cy="1372383"/>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EC90DA"/>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EC90DA"/>
                </a:solidFill>
                <a:latin typeface="Comic Sans MS" pitchFamily="66"/>
              </a:rPr>
              <a:t>Muslim hands</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b="0" i="0" u="none" strike="noStrike" kern="1200" cap="none" spc="0" baseline="0" dirty="0">
                <a:solidFill>
                  <a:srgbClr val="EC90DA"/>
                </a:solidFill>
                <a:uFillTx/>
                <a:latin typeface="Comic Sans MS" pitchFamily="66"/>
              </a:rPr>
              <a:t>Helps British Muslims who are facing difficulties.</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dirty="0">
                <a:solidFill>
                  <a:srgbClr val="EC90DA"/>
                </a:solidFill>
                <a:latin typeface="Comic Sans MS" pitchFamily="66"/>
              </a:rPr>
              <a:t>Aim to enable under-achieving communities to love a life free from poverty, exploitation and exclusion.</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200" b="0" i="0" u="none" strike="noStrike" kern="1200" cap="none" spc="0" baseline="0" dirty="0">
                <a:solidFill>
                  <a:srgbClr val="EC90DA"/>
                </a:solidFill>
                <a:uFillTx/>
                <a:latin typeface="Comic Sans MS" pitchFamily="66"/>
              </a:rPr>
              <a:t>It works to get people o</a:t>
            </a:r>
            <a:r>
              <a:rPr lang="en-GB" sz="1200" dirty="0">
                <a:solidFill>
                  <a:srgbClr val="EC90DA"/>
                </a:solidFill>
                <a:latin typeface="Comic Sans MS" pitchFamily="66"/>
              </a:rPr>
              <a:t>ut of poverty, support prisoners, assist marginalised women and works with vulnerable young people, the elderly and drug abusers.</a:t>
            </a:r>
            <a:endParaRPr lang="en-GB" sz="1200" b="0" i="0" u="none" strike="noStrike" kern="1200" cap="none" spc="0" baseline="0" dirty="0">
              <a:solidFill>
                <a:srgbClr val="EC90DA"/>
              </a:solidFill>
              <a:uFillTx/>
              <a:latin typeface="Comic Sans MS" pitchFamily="66"/>
            </a:endParaRPr>
          </a:p>
        </p:txBody>
      </p:sp>
    </p:spTree>
    <p:extLst>
      <p:ext uri="{BB962C8B-B14F-4D97-AF65-F5344CB8AC3E}">
        <p14:creationId xmlns:p14="http://schemas.microsoft.com/office/powerpoint/2010/main" val="331232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81B626AA-4B5E-4623-891B-6ACB4F16B426}"/>
              </a:ext>
            </a:extLst>
          </p:cNvPr>
          <p:cNvSpPr txBox="1"/>
          <p:nvPr/>
        </p:nvSpPr>
        <p:spPr>
          <a:xfrm>
            <a:off x="0" y="0"/>
            <a:ext cx="12191996" cy="461665"/>
          </a:xfrm>
          <a:prstGeom prst="rect">
            <a:avLst/>
          </a:prstGeom>
          <a:solidFill>
            <a:srgbClr val="FFF2CC"/>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u="sng" dirty="0">
                <a:solidFill>
                  <a:srgbClr val="000000"/>
                </a:solidFill>
                <a:latin typeface="Comic Sans MS" pitchFamily="66"/>
              </a:rPr>
              <a:t>Human Rights &amp; Social Justice </a:t>
            </a:r>
            <a:endParaRPr lang="en-GB" sz="2400" b="1" i="0" u="sng" strike="noStrike" kern="1200" cap="none" spc="0" baseline="0" dirty="0">
              <a:solidFill>
                <a:srgbClr val="000000"/>
              </a:solidFill>
              <a:uFillTx/>
              <a:latin typeface="Comic Sans MS" pitchFamily="66"/>
            </a:endParaRPr>
          </a:p>
        </p:txBody>
      </p:sp>
      <p:sp>
        <p:nvSpPr>
          <p:cNvPr id="3" name="Rectangle 6">
            <a:extLst>
              <a:ext uri="{FF2B5EF4-FFF2-40B4-BE49-F238E27FC236}">
                <a16:creationId xmlns:a16="http://schemas.microsoft.com/office/drawing/2014/main" id="{225111AB-DDEE-4A8B-ADD3-0F9EC6893E75}"/>
              </a:ext>
            </a:extLst>
          </p:cNvPr>
          <p:cNvSpPr/>
          <p:nvPr/>
        </p:nvSpPr>
        <p:spPr>
          <a:xfrm>
            <a:off x="62059" y="526982"/>
            <a:ext cx="2550512" cy="6167734"/>
          </a:xfrm>
          <a:prstGeom prst="rect">
            <a:avLst/>
          </a:prstGeom>
          <a:solidFill>
            <a:srgbClr val="C5E0B4"/>
          </a:solidFill>
          <a:ln w="12701" cap="flat">
            <a:solidFill>
              <a:srgbClr val="000000"/>
            </a:solidFill>
            <a:prstDash val="solid"/>
            <a:miter/>
          </a:ln>
        </p:spPr>
        <p:txBody>
          <a:bodyPr vert="horz" wrap="square" lIns="91440" tIns="45720" rIns="91440" bIns="45720" anchor="ctr" anchorCtr="0" compatLnSpc="1">
            <a:noAutofit/>
          </a:bodyPr>
          <a:lstStyle/>
          <a:p>
            <a:pPr marR="0" lvl="0" algn="l" defTabSz="914400" rtl="0" fontAlgn="auto" hangingPunct="1">
              <a:lnSpc>
                <a:spcPct val="100000"/>
              </a:lnSpc>
              <a:spcBef>
                <a:spcPts val="0"/>
              </a:spcBef>
              <a:spcAft>
                <a:spcPts val="0"/>
              </a:spcAft>
              <a:tabLst/>
              <a:defRPr sz="1800" b="0" i="0" u="none" strike="noStrike" kern="0" cap="none" spc="0" baseline="0">
                <a:solidFill>
                  <a:srgbClr val="000000"/>
                </a:solidFill>
                <a:uFillTx/>
              </a:defRPr>
            </a:pPr>
            <a:r>
              <a:rPr lang="en-GB" sz="1300" i="0" u="none" strike="noStrike" kern="1200" cap="none" spc="0" baseline="0" dirty="0">
                <a:solidFill>
                  <a:srgbClr val="000000"/>
                </a:solidFill>
                <a:uFillTx/>
                <a:latin typeface="Comic Sans MS" pitchFamily="66"/>
              </a:rPr>
              <a:t>Human Rights</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u="none" strike="noStrike" kern="1200" cap="none" spc="0" baseline="0" dirty="0">
                <a:solidFill>
                  <a:srgbClr val="000000"/>
                </a:solidFill>
                <a:uFillTx/>
                <a:latin typeface="Comic Sans MS" pitchFamily="66"/>
              </a:rPr>
              <a:t>In </a:t>
            </a:r>
            <a:r>
              <a:rPr lang="en-GB" sz="1300" b="1" i="0" u="none" strike="noStrike" kern="1200" cap="none" spc="0" baseline="0" dirty="0">
                <a:solidFill>
                  <a:srgbClr val="000000"/>
                </a:solidFill>
                <a:uFillTx/>
                <a:latin typeface="Comic Sans MS" pitchFamily="66"/>
              </a:rPr>
              <a:t>1948</a:t>
            </a:r>
            <a:r>
              <a:rPr lang="en-GB" sz="1300" i="0" u="none" strike="noStrike" kern="1200" cap="none" spc="0" baseline="0" dirty="0">
                <a:solidFill>
                  <a:srgbClr val="000000"/>
                </a:solidFill>
                <a:uFillTx/>
                <a:latin typeface="Comic Sans MS" pitchFamily="66"/>
              </a:rPr>
              <a:t> the United Nations adopted the universal declaration of Human rights. </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u="none" strike="noStrike" kern="1200" cap="none" spc="0" baseline="0" dirty="0">
                <a:solidFill>
                  <a:srgbClr val="000000"/>
                </a:solidFill>
                <a:uFillTx/>
                <a:latin typeface="Comic Sans MS" pitchFamily="66"/>
              </a:rPr>
              <a:t>It gives </a:t>
            </a:r>
            <a:r>
              <a:rPr lang="en-GB" sz="1300" b="1" i="0" u="none" strike="noStrike" kern="1200" cap="none" spc="0" baseline="0" dirty="0">
                <a:solidFill>
                  <a:srgbClr val="000000"/>
                </a:solidFill>
                <a:uFillTx/>
                <a:latin typeface="Comic Sans MS" pitchFamily="66"/>
              </a:rPr>
              <a:t>basic human rights </a:t>
            </a:r>
            <a:r>
              <a:rPr lang="en-GB" sz="1300" i="0" u="none" strike="noStrike" kern="1200" cap="none" spc="0" baseline="0" dirty="0">
                <a:solidFill>
                  <a:srgbClr val="000000"/>
                </a:solidFill>
                <a:uFillTx/>
                <a:latin typeface="Comic Sans MS" pitchFamily="66"/>
              </a:rPr>
              <a:t>that </a:t>
            </a:r>
            <a:r>
              <a:rPr lang="en-GB" sz="1300" b="1" i="0" u="none" strike="noStrike" kern="1200" cap="none" spc="0" baseline="0" dirty="0">
                <a:solidFill>
                  <a:srgbClr val="000000"/>
                </a:solidFill>
                <a:uFillTx/>
                <a:latin typeface="Comic Sans MS" pitchFamily="66"/>
              </a:rPr>
              <a:t>everyone is entitled to</a:t>
            </a:r>
            <a:r>
              <a:rPr lang="en-GB" sz="1300" i="0" u="none" strike="noStrike" kern="1200" cap="none" spc="0" baseline="0" dirty="0">
                <a:solidFill>
                  <a:srgbClr val="000000"/>
                </a:solidFill>
                <a:uFillTx/>
                <a:latin typeface="Comic Sans MS" pitchFamily="66"/>
              </a:rPr>
              <a:t>, regardless of gender, nationality, religion or race. </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000000"/>
                </a:solidFill>
                <a:latin typeface="Comic Sans MS" pitchFamily="66"/>
              </a:rPr>
              <a:t>It sets out </a:t>
            </a:r>
            <a:r>
              <a:rPr lang="en-GB" sz="1300" b="1" dirty="0">
                <a:solidFill>
                  <a:srgbClr val="000000"/>
                </a:solidFill>
                <a:latin typeface="Comic Sans MS" pitchFamily="66"/>
              </a:rPr>
              <a:t>what should be the minimum rights for human beings to enjoy freedom, justice and peace. </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u="none" strike="noStrike" kern="1200" cap="none" spc="0" baseline="0" dirty="0">
                <a:solidFill>
                  <a:srgbClr val="000000"/>
                </a:solidFill>
                <a:uFillTx/>
                <a:latin typeface="Comic Sans MS" pitchFamily="66"/>
              </a:rPr>
              <a:t>The </a:t>
            </a:r>
            <a:r>
              <a:rPr lang="en-GB" sz="1300" b="1" i="0" u="none" strike="noStrike" kern="1200" cap="none" spc="0" baseline="0" dirty="0">
                <a:solidFill>
                  <a:srgbClr val="000000"/>
                </a:solidFill>
                <a:uFillTx/>
                <a:latin typeface="Comic Sans MS" pitchFamily="66"/>
              </a:rPr>
              <a:t>UK passed the Human Rights act in 1998. </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000000"/>
                </a:solidFill>
                <a:latin typeface="Comic Sans MS" pitchFamily="66"/>
              </a:rPr>
              <a:t>These human rights stopped slavery and allowed the right to life, election, education and a fair trial. </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000000"/>
                </a:solidFill>
                <a:latin typeface="Comic Sans MS" pitchFamily="66"/>
              </a:rPr>
              <a:t>Having </a:t>
            </a:r>
            <a:r>
              <a:rPr lang="en-GB" sz="1300" b="1" dirty="0">
                <a:solidFill>
                  <a:srgbClr val="000000"/>
                </a:solidFill>
                <a:latin typeface="Comic Sans MS" pitchFamily="66"/>
              </a:rPr>
              <a:t>rights also means we have to respects other’s rights.</a:t>
            </a:r>
          </a:p>
          <a:p>
            <a:pPr marL="285750" marR="0" lvl="0" indent="-2857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000000"/>
                </a:solidFill>
                <a:latin typeface="Comic Sans MS" pitchFamily="66"/>
              </a:rPr>
              <a:t>It is a </a:t>
            </a:r>
            <a:r>
              <a:rPr lang="en-GB" sz="1300" b="1" dirty="0">
                <a:solidFill>
                  <a:srgbClr val="000000"/>
                </a:solidFill>
                <a:latin typeface="Comic Sans MS" pitchFamily="66"/>
              </a:rPr>
              <a:t>moral responsibility </a:t>
            </a:r>
            <a:r>
              <a:rPr lang="en-GB" sz="1300" dirty="0">
                <a:solidFill>
                  <a:srgbClr val="000000"/>
                </a:solidFill>
                <a:latin typeface="Comic Sans MS" pitchFamily="66"/>
              </a:rPr>
              <a:t>to listen and respect all, even if they have different views.</a:t>
            </a:r>
          </a:p>
        </p:txBody>
      </p:sp>
      <p:graphicFrame>
        <p:nvGraphicFramePr>
          <p:cNvPr id="4" name="Table 7">
            <a:extLst>
              <a:ext uri="{FF2B5EF4-FFF2-40B4-BE49-F238E27FC236}">
                <a16:creationId xmlns:a16="http://schemas.microsoft.com/office/drawing/2014/main" id="{CBA22988-8B0F-4933-9072-D0F3C886AA99}"/>
              </a:ext>
            </a:extLst>
          </p:cNvPr>
          <p:cNvGraphicFramePr>
            <a:graphicFrameLocks noGrp="1"/>
          </p:cNvGraphicFramePr>
          <p:nvPr>
            <p:extLst>
              <p:ext uri="{D42A27DB-BD31-4B8C-83A1-F6EECF244321}">
                <p14:modId xmlns:p14="http://schemas.microsoft.com/office/powerpoint/2010/main" val="578505387"/>
              </p:ext>
            </p:extLst>
          </p:nvPr>
        </p:nvGraphicFramePr>
        <p:xfrm>
          <a:off x="2759941" y="1084657"/>
          <a:ext cx="9208902" cy="1966068"/>
        </p:xfrm>
        <a:graphic>
          <a:graphicData uri="http://schemas.openxmlformats.org/drawingml/2006/table">
            <a:tbl>
              <a:tblPr firstRow="1" bandRow="1">
                <a:effectLst/>
                <a:tableStyleId>{5C22544A-7EE6-4342-B048-85BDC9FD1C3A}</a:tableStyleId>
              </a:tblPr>
              <a:tblGrid>
                <a:gridCol w="9208902">
                  <a:extLst>
                    <a:ext uri="{9D8B030D-6E8A-4147-A177-3AD203B41FA5}">
                      <a16:colId xmlns:a16="http://schemas.microsoft.com/office/drawing/2014/main" val="2448864422"/>
                    </a:ext>
                  </a:extLst>
                </a:gridCol>
              </a:tblGrid>
              <a:tr h="258973">
                <a:tc>
                  <a:txBody>
                    <a:bodyPr/>
                    <a:lstStyle/>
                    <a:p>
                      <a:pPr lvl="0" algn="ctr"/>
                      <a:r>
                        <a:rPr lang="en-GB" sz="1300" b="0" dirty="0">
                          <a:solidFill>
                            <a:srgbClr val="000000"/>
                          </a:solidFill>
                          <a:latin typeface="Comic Sans MS" pitchFamily="66"/>
                        </a:rPr>
                        <a:t>Christian Responses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FDAF5"/>
                    </a:solidFill>
                  </a:tcPr>
                </a:tc>
                <a:extLst>
                  <a:ext uri="{0D108BD9-81ED-4DB2-BD59-A6C34878D82A}">
                    <a16:rowId xmlns:a16="http://schemas.microsoft.com/office/drawing/2014/main" val="545943806"/>
                  </a:ext>
                </a:extLst>
              </a:tr>
              <a:tr h="1676508">
                <a:tc>
                  <a:txBody>
                    <a:bodyPr/>
                    <a:lstStyle/>
                    <a:p>
                      <a:pPr marL="285750" lvl="0" indent="-285750" algn="l">
                        <a:buSzPct val="100000"/>
                        <a:buFont typeface="Arial" pitchFamily="34"/>
                        <a:buChar char="•"/>
                      </a:pPr>
                      <a:r>
                        <a:rPr lang="en-GB" sz="1300" b="0" dirty="0">
                          <a:solidFill>
                            <a:srgbClr val="000000"/>
                          </a:solidFill>
                          <a:latin typeface="Comic Sans MS" pitchFamily="66"/>
                        </a:rPr>
                        <a:t>God is the God of justice- we have a duty to be just and care for all.</a:t>
                      </a:r>
                    </a:p>
                    <a:p>
                      <a:pPr marL="285750" lvl="0" indent="-285750" algn="l">
                        <a:buSzPct val="100000"/>
                        <a:buFont typeface="Arial" pitchFamily="34"/>
                        <a:buChar char="•"/>
                      </a:pPr>
                      <a:r>
                        <a:rPr lang="en-GB" sz="1300" b="0" dirty="0">
                          <a:solidFill>
                            <a:srgbClr val="000000"/>
                          </a:solidFill>
                          <a:latin typeface="Comic Sans MS" pitchFamily="66"/>
                        </a:rPr>
                        <a:t>“Let justice role like a river, righteousness like a never falling stream.” – Prophet Amos said that God was not pleased with the way the people of Israel were treating each other.</a:t>
                      </a:r>
                    </a:p>
                    <a:p>
                      <a:pPr marL="285750" lvl="0" indent="-285750" algn="l">
                        <a:buSzPct val="100000"/>
                        <a:buFont typeface="Arial" pitchFamily="34"/>
                        <a:buChar char="•"/>
                      </a:pPr>
                      <a:r>
                        <a:rPr lang="en-GB" sz="1300" b="0" dirty="0">
                          <a:solidFill>
                            <a:srgbClr val="000000"/>
                          </a:solidFill>
                          <a:latin typeface="Comic Sans MS" pitchFamily="66"/>
                        </a:rPr>
                        <a:t>“Let everyone be subject to the governing authorities, for there is no authority except that which God has established.”- God has set the laws for us to follow. </a:t>
                      </a:r>
                    </a:p>
                    <a:p>
                      <a:pPr marL="285750" lvl="0" indent="-285750" algn="l">
                        <a:buSzPct val="100000"/>
                        <a:buFont typeface="Arial" pitchFamily="34"/>
                        <a:buChar char="•"/>
                      </a:pPr>
                      <a:r>
                        <a:rPr lang="en-GB" sz="1300" b="0" dirty="0">
                          <a:solidFill>
                            <a:srgbClr val="000000"/>
                          </a:solidFill>
                          <a:latin typeface="Comic Sans MS" pitchFamily="66"/>
                        </a:rPr>
                        <a:t>‘Love thy neighbour”- Jesus taught Christians to care for one another. </a:t>
                      </a:r>
                    </a:p>
                    <a:p>
                      <a:pPr marL="285750" lvl="0" indent="-285750" algn="l">
                        <a:buSzPct val="100000"/>
                        <a:buFont typeface="Arial" pitchFamily="34"/>
                        <a:buChar char="•"/>
                      </a:pPr>
                      <a:r>
                        <a:rPr lang="en-GB" sz="1300" b="0" dirty="0">
                          <a:solidFill>
                            <a:srgbClr val="000000"/>
                          </a:solidFill>
                          <a:latin typeface="Comic Sans MS" pitchFamily="66"/>
                        </a:rPr>
                        <a:t>The Parable of the good Samaritan and the Parable of the Sheep and Goats teach to help those who need it. </a:t>
                      </a:r>
                    </a:p>
                    <a:p>
                      <a:pPr marL="285750" lvl="0" indent="-285750" algn="l">
                        <a:buSzPct val="100000"/>
                        <a:buFont typeface="Arial" pitchFamily="34"/>
                        <a:buChar char="•"/>
                      </a:pPr>
                      <a:r>
                        <a:rPr lang="en-GB" sz="1300" b="0" dirty="0">
                          <a:solidFill>
                            <a:srgbClr val="000000"/>
                          </a:solidFill>
                          <a:latin typeface="Comic Sans MS" pitchFamily="66"/>
                        </a:rPr>
                        <a:t>“Faith without action is dead.”- Christians have a duty to promote social justice.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4033947"/>
                  </a:ext>
                </a:extLst>
              </a:tr>
            </a:tbl>
          </a:graphicData>
        </a:graphic>
      </p:graphicFrame>
      <p:sp>
        <p:nvSpPr>
          <p:cNvPr id="5" name="Rectangle 15">
            <a:extLst>
              <a:ext uri="{FF2B5EF4-FFF2-40B4-BE49-F238E27FC236}">
                <a16:creationId xmlns:a16="http://schemas.microsoft.com/office/drawing/2014/main" id="{2FC71712-C93F-4414-AAF4-8BB15A70EB6B}"/>
              </a:ext>
            </a:extLst>
          </p:cNvPr>
          <p:cNvSpPr/>
          <p:nvPr/>
        </p:nvSpPr>
        <p:spPr>
          <a:xfrm>
            <a:off x="2743612" y="3118105"/>
            <a:ext cx="4261346" cy="3576612"/>
          </a:xfrm>
          <a:prstGeom prst="rect">
            <a:avLst/>
          </a:prstGeom>
          <a:solidFill>
            <a:srgbClr val="FFE699"/>
          </a:solidFill>
          <a:ln w="12701" cap="flat">
            <a:solidFill>
              <a:srgbClr val="000000"/>
            </a:solidFill>
            <a:prstDash val="solid"/>
            <a:miter/>
          </a:ln>
        </p:spPr>
        <p:txBody>
          <a:bodyPr vert="horz" wrap="square" lIns="91440" tIns="45720" rIns="91440" bIns="45720" anchor="ctr" anchorCtr="0"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300" b="1" u="sng" dirty="0">
                <a:solidFill>
                  <a:srgbClr val="000000"/>
                </a:solidFill>
                <a:latin typeface="Comic Sans MS" pitchFamily="66"/>
              </a:rPr>
              <a:t>Cairo Declaration of Human Rights (CDHR)</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strike="noStrike" kern="1200" cap="none" spc="0" baseline="0" dirty="0">
                <a:solidFill>
                  <a:srgbClr val="000000"/>
                </a:solidFill>
                <a:uFillTx/>
                <a:latin typeface="Comic Sans MS" pitchFamily="66"/>
              </a:rPr>
              <a:t>Some Muslims countries disagree </a:t>
            </a:r>
            <a:r>
              <a:rPr lang="en-GB" sz="1300" dirty="0">
                <a:solidFill>
                  <a:srgbClr val="000000"/>
                </a:solidFill>
                <a:latin typeface="Comic Sans MS" pitchFamily="66"/>
              </a:rPr>
              <a:t>with the UDHR and have adapted their own.</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strike="noStrike" kern="1200" cap="none" spc="0" baseline="0" dirty="0">
                <a:solidFill>
                  <a:srgbClr val="000000"/>
                </a:solidFill>
                <a:uFillTx/>
                <a:latin typeface="Comic Sans MS" pitchFamily="66"/>
              </a:rPr>
              <a:t>Saudi Arabia argued that </a:t>
            </a:r>
            <a:r>
              <a:rPr lang="en-GB" sz="1300" i="0" strike="noStrike" kern="1200" cap="none" spc="0" baseline="0" dirty="0" err="1">
                <a:solidFill>
                  <a:srgbClr val="000000"/>
                </a:solidFill>
                <a:uFillTx/>
                <a:latin typeface="Comic Sans MS" pitchFamily="66"/>
              </a:rPr>
              <a:t>Shari’ah</a:t>
            </a:r>
            <a:r>
              <a:rPr lang="en-GB" sz="1300" i="0" strike="noStrike" kern="1200" cap="none" spc="0" baseline="0" dirty="0">
                <a:solidFill>
                  <a:srgbClr val="000000"/>
                </a:solidFill>
                <a:uFillTx/>
                <a:latin typeface="Comic Sans MS" pitchFamily="66"/>
              </a:rPr>
              <a:t> law already have humans rights to those living in their society so the UDHR are not needed.</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000000"/>
                </a:solidFill>
                <a:latin typeface="Comic Sans MS" pitchFamily="66"/>
              </a:rPr>
              <a:t>The Qur’an says, ‘help one another to do what is right and good.” Shows that everyone should be supported and treated fairly.</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strike="noStrike" kern="1200" cap="none" spc="0" baseline="0" dirty="0">
                <a:solidFill>
                  <a:srgbClr val="000000"/>
                </a:solidFill>
                <a:uFillTx/>
                <a:latin typeface="Comic Sans MS" pitchFamily="66"/>
              </a:rPr>
              <a:t>Some believe that they did not reflect the teaching of the Qur’an. </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strike="noStrike" kern="1200" cap="none" spc="0" baseline="0" dirty="0">
                <a:solidFill>
                  <a:srgbClr val="000000"/>
                </a:solidFill>
                <a:uFillTx/>
                <a:latin typeface="Comic Sans MS" pitchFamily="66"/>
              </a:rPr>
              <a:t>CDHR summarised the teachings of the Qur</a:t>
            </a:r>
            <a:r>
              <a:rPr lang="en-GB" sz="1300" dirty="0">
                <a:solidFill>
                  <a:srgbClr val="000000"/>
                </a:solidFill>
                <a:latin typeface="Comic Sans MS" pitchFamily="66"/>
              </a:rPr>
              <a:t>’an, the Sunnah and the Islamic legal tradition.</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strike="noStrike" kern="1200" cap="none" spc="0" baseline="0" dirty="0">
                <a:solidFill>
                  <a:srgbClr val="000000"/>
                </a:solidFill>
                <a:uFillTx/>
                <a:latin typeface="Comic Sans MS" pitchFamily="66"/>
              </a:rPr>
              <a:t>All rights are subject to </a:t>
            </a:r>
            <a:r>
              <a:rPr lang="en-GB" sz="1300" i="0" strike="noStrike" kern="1200" cap="none" spc="0" baseline="0" dirty="0" err="1">
                <a:solidFill>
                  <a:srgbClr val="000000"/>
                </a:solidFill>
                <a:uFillTx/>
                <a:latin typeface="Comic Sans MS" pitchFamily="66"/>
              </a:rPr>
              <a:t>Shari’ah</a:t>
            </a:r>
            <a:r>
              <a:rPr lang="en-GB" sz="1300" i="0" strike="noStrike" kern="1200" cap="none" spc="0" baseline="0" dirty="0">
                <a:solidFill>
                  <a:srgbClr val="000000"/>
                </a:solidFill>
                <a:uFillTx/>
                <a:latin typeface="Comic Sans MS" pitchFamily="66"/>
              </a:rPr>
              <a:t> law.</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000000"/>
                </a:solidFill>
                <a:latin typeface="Comic Sans MS" pitchFamily="66"/>
              </a:rPr>
              <a:t>Some people think they are not up to date enough- such as homosexuals not having equal rights.</a:t>
            </a:r>
            <a:endParaRPr lang="en-GB" sz="1300" i="0" strike="noStrike" kern="1200" cap="none" spc="0" baseline="0" dirty="0">
              <a:solidFill>
                <a:srgbClr val="000000"/>
              </a:solidFill>
              <a:uFillTx/>
              <a:latin typeface="Comic Sans MS" pitchFamily="66"/>
            </a:endParaRPr>
          </a:p>
        </p:txBody>
      </p:sp>
      <p:sp>
        <p:nvSpPr>
          <p:cNvPr id="6" name="TextBox 40">
            <a:extLst>
              <a:ext uri="{FF2B5EF4-FFF2-40B4-BE49-F238E27FC236}">
                <a16:creationId xmlns:a16="http://schemas.microsoft.com/office/drawing/2014/main" id="{F9B90969-C70E-474F-A379-C43815B7E69B}"/>
              </a:ext>
            </a:extLst>
          </p:cNvPr>
          <p:cNvSpPr txBox="1"/>
          <p:nvPr/>
        </p:nvSpPr>
        <p:spPr>
          <a:xfrm>
            <a:off x="2759940" y="512717"/>
            <a:ext cx="9432059" cy="584775"/>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b="0" i="0" u="none" strike="noStrike" kern="1200" cap="none" spc="0" baseline="0" dirty="0">
                <a:solidFill>
                  <a:srgbClr val="8FAADC"/>
                </a:solidFill>
                <a:uFillTx/>
                <a:latin typeface="Comic Sans MS" pitchFamily="66"/>
              </a:rPr>
              <a:t>Social Justice..</a:t>
            </a:r>
            <a:r>
              <a:rPr lang="en-GB" dirty="0">
                <a:solidFill>
                  <a:srgbClr val="8FAADC"/>
                </a:solidFill>
                <a:latin typeface="Comic Sans MS" pitchFamily="66"/>
              </a:rPr>
              <a:t>-</a:t>
            </a:r>
            <a:r>
              <a:rPr lang="en-GB" sz="1400" b="0" i="0" u="none" strike="noStrike" kern="1200" cap="none" spc="0" baseline="0" dirty="0">
                <a:solidFill>
                  <a:srgbClr val="000000"/>
                </a:solidFill>
                <a:uFillTx/>
                <a:latin typeface="Comic Sans MS" pitchFamily="66"/>
              </a:rPr>
              <a:t>Ensuring that society treats people fairly whether they are poor or wealthy and protects people’s human rights.</a:t>
            </a:r>
          </a:p>
        </p:txBody>
      </p:sp>
      <p:graphicFrame>
        <p:nvGraphicFramePr>
          <p:cNvPr id="7" name="Table 7">
            <a:extLst>
              <a:ext uri="{FF2B5EF4-FFF2-40B4-BE49-F238E27FC236}">
                <a16:creationId xmlns:a16="http://schemas.microsoft.com/office/drawing/2014/main" id="{1249AC41-F3D5-48D1-8DAD-CC835553F48D}"/>
              </a:ext>
            </a:extLst>
          </p:cNvPr>
          <p:cNvGraphicFramePr>
            <a:graphicFrameLocks noGrp="1"/>
          </p:cNvGraphicFramePr>
          <p:nvPr>
            <p:extLst>
              <p:ext uri="{D42A27DB-BD31-4B8C-83A1-F6EECF244321}">
                <p14:modId xmlns:p14="http://schemas.microsoft.com/office/powerpoint/2010/main" val="2637315226"/>
              </p:ext>
            </p:extLst>
          </p:nvPr>
        </p:nvGraphicFramePr>
        <p:xfrm>
          <a:off x="7170837" y="3172501"/>
          <a:ext cx="4781677" cy="3552268"/>
        </p:xfrm>
        <a:graphic>
          <a:graphicData uri="http://schemas.openxmlformats.org/drawingml/2006/table">
            <a:tbl>
              <a:tblPr firstRow="1" bandRow="1">
                <a:effectLst/>
                <a:tableStyleId>{5C22544A-7EE6-4342-B048-85BDC9FD1C3A}</a:tableStyleId>
              </a:tblPr>
              <a:tblGrid>
                <a:gridCol w="4781677">
                  <a:extLst>
                    <a:ext uri="{9D8B030D-6E8A-4147-A177-3AD203B41FA5}">
                      <a16:colId xmlns:a16="http://schemas.microsoft.com/office/drawing/2014/main" val="61415469"/>
                    </a:ext>
                  </a:extLst>
                </a:gridCol>
              </a:tblGrid>
              <a:tr h="290908">
                <a:tc>
                  <a:txBody>
                    <a:bodyPr/>
                    <a:lstStyle/>
                    <a:p>
                      <a:pPr lvl="0" algn="ctr"/>
                      <a:r>
                        <a:rPr lang="en-GB" sz="1300" b="0" dirty="0">
                          <a:solidFill>
                            <a:srgbClr val="000000"/>
                          </a:solidFill>
                          <a:latin typeface="Comic Sans MS" pitchFamily="66"/>
                        </a:rPr>
                        <a:t>Muslim beliefs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39BE1"/>
                    </a:solidFill>
                  </a:tcPr>
                </a:tc>
                <a:extLst>
                  <a:ext uri="{0D108BD9-81ED-4DB2-BD59-A6C34878D82A}">
                    <a16:rowId xmlns:a16="http://schemas.microsoft.com/office/drawing/2014/main" val="953841695"/>
                  </a:ext>
                </a:extLst>
              </a:tr>
              <a:tr h="3051690">
                <a:tc>
                  <a:txBody>
                    <a:bodyPr/>
                    <a:lstStyle/>
                    <a:p>
                      <a:pPr marL="285750" lvl="0" indent="-285750" algn="l">
                        <a:buSzPct val="100000"/>
                        <a:buFont typeface="Arial" pitchFamily="34"/>
                        <a:buChar char="•"/>
                      </a:pPr>
                      <a:r>
                        <a:rPr lang="en-GB" sz="1300" b="0" dirty="0">
                          <a:solidFill>
                            <a:srgbClr val="000000"/>
                          </a:solidFill>
                          <a:latin typeface="Comic Sans MS" pitchFamily="66"/>
                        </a:rPr>
                        <a:t>Muslims regard it as their religious and social responsibility to work for justice and just causes.</a:t>
                      </a:r>
                    </a:p>
                    <a:p>
                      <a:pPr marL="285750" lvl="0" indent="-285750" algn="l">
                        <a:buSzPct val="100000"/>
                        <a:buFont typeface="Arial" pitchFamily="34"/>
                        <a:buChar char="•"/>
                      </a:pPr>
                      <a:r>
                        <a:rPr lang="en-GB" sz="1300" b="0" dirty="0">
                          <a:solidFill>
                            <a:srgbClr val="000000"/>
                          </a:solidFill>
                          <a:latin typeface="Comic Sans MS" pitchFamily="66"/>
                        </a:rPr>
                        <a:t>Justice is a virtue.</a:t>
                      </a:r>
                    </a:p>
                    <a:p>
                      <a:pPr marL="285750" lvl="0" indent="-285750" algn="l">
                        <a:buSzPct val="100000"/>
                        <a:buFont typeface="Arial" pitchFamily="34"/>
                        <a:buChar char="•"/>
                      </a:pPr>
                      <a:r>
                        <a:rPr lang="en-GB" sz="1300" b="0" dirty="0">
                          <a:solidFill>
                            <a:srgbClr val="000000"/>
                          </a:solidFill>
                          <a:latin typeface="Comic Sans MS" pitchFamily="66"/>
                        </a:rPr>
                        <a:t>Giving money to the poor is a central part of Islam. (</a:t>
                      </a:r>
                      <a:r>
                        <a:rPr lang="en-GB" sz="1300" b="0" dirty="0" err="1">
                          <a:solidFill>
                            <a:srgbClr val="000000"/>
                          </a:solidFill>
                          <a:latin typeface="Comic Sans MS" pitchFamily="66"/>
                        </a:rPr>
                        <a:t>Zakah</a:t>
                      </a:r>
                      <a:r>
                        <a:rPr lang="en-GB" sz="1300" b="0" dirty="0">
                          <a:solidFill>
                            <a:srgbClr val="000000"/>
                          </a:solidFill>
                          <a:latin typeface="Comic Sans MS" pitchFamily="66"/>
                        </a:rPr>
                        <a:t> or alms-giving/ One of the 5 pillars)</a:t>
                      </a:r>
                    </a:p>
                    <a:p>
                      <a:pPr marL="285750" lvl="0" indent="-285750" algn="l">
                        <a:buSzPct val="100000"/>
                        <a:buFont typeface="Arial" pitchFamily="34"/>
                        <a:buChar char="•"/>
                      </a:pPr>
                      <a:r>
                        <a:rPr lang="en-GB" sz="1300" b="0" dirty="0">
                          <a:solidFill>
                            <a:srgbClr val="000000"/>
                          </a:solidFill>
                          <a:latin typeface="Comic Sans MS" pitchFamily="66"/>
                        </a:rPr>
                        <a:t>Muslims believe that it is important to be involved in social and community projects such as helping the homeless or working with young people with learning disabilities. </a:t>
                      </a:r>
                    </a:p>
                    <a:p>
                      <a:pPr marL="285750" lvl="0" indent="-285750" algn="l">
                        <a:buSzPct val="100000"/>
                        <a:buFont typeface="Arial" pitchFamily="34"/>
                        <a:buChar char="•"/>
                      </a:pPr>
                      <a:r>
                        <a:rPr lang="en-GB" sz="1300" b="0" dirty="0">
                          <a:solidFill>
                            <a:srgbClr val="000000"/>
                          </a:solidFill>
                          <a:latin typeface="Comic Sans MS" pitchFamily="66"/>
                        </a:rPr>
                        <a:t>Prophet Muhammad tried to make a difference and change social reforms.</a:t>
                      </a:r>
                    </a:p>
                    <a:p>
                      <a:pPr marL="285750" lvl="0" indent="-285750" algn="l">
                        <a:buSzPct val="100000"/>
                        <a:buFont typeface="Arial" pitchFamily="34"/>
                        <a:buChar char="•"/>
                      </a:pPr>
                      <a:r>
                        <a:rPr lang="en-GB" sz="1300" b="0" dirty="0">
                          <a:solidFill>
                            <a:srgbClr val="000000"/>
                          </a:solidFill>
                          <a:latin typeface="Comic Sans MS" pitchFamily="66"/>
                        </a:rPr>
                        <a:t>Golden rule of Islam ‘Love for humanity is what you love for yourself.”</a:t>
                      </a:r>
                    </a:p>
                    <a:p>
                      <a:pPr marL="285750" lvl="0" indent="-285750" algn="l">
                        <a:buSzPct val="100000"/>
                        <a:buFont typeface="Arial" pitchFamily="34"/>
                        <a:buChar char="•"/>
                      </a:pPr>
                      <a:r>
                        <a:rPr lang="en-GB" sz="1300" b="0" dirty="0">
                          <a:solidFill>
                            <a:srgbClr val="000000"/>
                          </a:solidFill>
                          <a:latin typeface="Comic Sans MS" pitchFamily="66"/>
                        </a:rPr>
                        <a:t>“Adhere to justice, for that is closer to awareness of God. God has promised reward for good works.”</a:t>
                      </a:r>
                    </a:p>
                    <a:p>
                      <a:pPr marL="285750" lvl="0" indent="-285750" algn="l">
                        <a:buSzPct val="100000"/>
                        <a:buFont typeface="Arial" pitchFamily="34"/>
                        <a:buChar char="•"/>
                      </a:pPr>
                      <a:r>
                        <a:rPr lang="en-GB" sz="1300" b="0" dirty="0">
                          <a:solidFill>
                            <a:srgbClr val="000000"/>
                          </a:solidFill>
                          <a:latin typeface="Comic Sans MS" pitchFamily="66"/>
                        </a:rPr>
                        <a:t>“God command justice, doing good and generosity.”</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227657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8520DFE-4B01-4170-B53E-28568480A070}"/>
              </a:ext>
            </a:extLst>
          </p:cNvPr>
          <p:cNvSpPr txBox="1"/>
          <p:nvPr/>
        </p:nvSpPr>
        <p:spPr>
          <a:xfrm>
            <a:off x="0" y="0"/>
            <a:ext cx="12191996" cy="523219"/>
          </a:xfrm>
          <a:prstGeom prst="rect">
            <a:avLst/>
          </a:prstGeom>
          <a:solidFill>
            <a:srgbClr val="14ECD2"/>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1" i="0" u="sng" strike="noStrike" kern="1200" cap="none" spc="0" baseline="0" dirty="0">
                <a:solidFill>
                  <a:srgbClr val="000000"/>
                </a:solidFill>
                <a:uFillTx/>
                <a:latin typeface="Comic Sans MS" pitchFamily="66"/>
              </a:rPr>
              <a:t>Religious Freedom</a:t>
            </a:r>
          </a:p>
        </p:txBody>
      </p:sp>
      <p:sp>
        <p:nvSpPr>
          <p:cNvPr id="5" name="Rectangle: Rounded Corners 13">
            <a:extLst>
              <a:ext uri="{FF2B5EF4-FFF2-40B4-BE49-F238E27FC236}">
                <a16:creationId xmlns:a16="http://schemas.microsoft.com/office/drawing/2014/main" id="{FAC14C6F-BEC9-49D9-8706-63EDCCC71007}"/>
              </a:ext>
            </a:extLst>
          </p:cNvPr>
          <p:cNvSpPr/>
          <p:nvPr/>
        </p:nvSpPr>
        <p:spPr>
          <a:xfrm>
            <a:off x="210729" y="702634"/>
            <a:ext cx="8035200" cy="1094213"/>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300" i="0" u="sng" strike="noStrike" kern="1200" cap="none" spc="0" baseline="0" dirty="0">
                <a:solidFill>
                  <a:srgbClr val="FF0000"/>
                </a:solidFill>
                <a:uFillTx/>
                <a:latin typeface="Comic Sans MS" pitchFamily="66"/>
              </a:rPr>
              <a:t>Religious Freedom is the right to believe or practice whatever religions one chooses.</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FF0000"/>
                </a:solidFill>
                <a:latin typeface="Comic Sans MS" pitchFamily="66"/>
              </a:rPr>
              <a:t>In Britain </a:t>
            </a:r>
            <a:r>
              <a:rPr lang="en-GB" sz="1300" dirty="0" err="1">
                <a:solidFill>
                  <a:srgbClr val="FF0000"/>
                </a:solidFill>
                <a:latin typeface="Comic Sans MS" pitchFamily="66"/>
              </a:rPr>
              <a:t>toda</a:t>
            </a:r>
            <a:r>
              <a:rPr lang="en-GB" sz="1300" dirty="0">
                <a:solidFill>
                  <a:srgbClr val="FF0000"/>
                </a:solidFill>
                <a:latin typeface="Comic Sans MS" pitchFamily="66"/>
              </a:rPr>
              <a:t>, the official state religion is Christianity (The Church of England) </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i="0" strike="noStrike" kern="1200" cap="none" spc="0" baseline="0" dirty="0">
                <a:solidFill>
                  <a:srgbClr val="FF0000"/>
                </a:solidFill>
                <a:uFillTx/>
                <a:latin typeface="Comic Sans MS" pitchFamily="66"/>
              </a:rPr>
              <a:t>The government protects freedom of reli</a:t>
            </a:r>
            <a:r>
              <a:rPr lang="en-GB" sz="1300" dirty="0">
                <a:solidFill>
                  <a:srgbClr val="FF0000"/>
                </a:solidFill>
                <a:latin typeface="Comic Sans MS" pitchFamily="66"/>
              </a:rPr>
              <a:t>gious expression.- this is right to worship in whatever way they choose or not. </a:t>
            </a:r>
          </a:p>
          <a:p>
            <a:pPr marL="285750" marR="0" lvl="0" indent="-2857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FF0000"/>
                </a:solidFill>
                <a:latin typeface="Comic Sans MS" pitchFamily="66"/>
              </a:rPr>
              <a:t>Nobody can be forced into a faith or to join the church.</a:t>
            </a:r>
          </a:p>
        </p:txBody>
      </p:sp>
      <p:pic>
        <p:nvPicPr>
          <p:cNvPr id="8" name="Picture 7" descr="A group of people posing for a photo&#10;&#10;Description automatically generated">
            <a:extLst>
              <a:ext uri="{FF2B5EF4-FFF2-40B4-BE49-F238E27FC236}">
                <a16:creationId xmlns:a16="http://schemas.microsoft.com/office/drawing/2014/main" id="{42852E16-7F69-4A5C-921C-F1743BCA281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4065" y="1976262"/>
            <a:ext cx="2875371" cy="1533959"/>
          </a:xfrm>
          <a:prstGeom prst="rect">
            <a:avLst/>
          </a:prstGeom>
        </p:spPr>
      </p:pic>
      <p:sp>
        <p:nvSpPr>
          <p:cNvPr id="10" name="Rectangle: Rounded Corners 15">
            <a:extLst>
              <a:ext uri="{FF2B5EF4-FFF2-40B4-BE49-F238E27FC236}">
                <a16:creationId xmlns:a16="http://schemas.microsoft.com/office/drawing/2014/main" id="{B2736628-6C27-4DA5-888E-C019057D05C0}"/>
              </a:ext>
            </a:extLst>
          </p:cNvPr>
          <p:cNvSpPr/>
          <p:nvPr/>
        </p:nvSpPr>
        <p:spPr>
          <a:xfrm>
            <a:off x="96008" y="3607991"/>
            <a:ext cx="4802564" cy="3168364"/>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70C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chemeClr val="accent1"/>
                </a:solidFill>
                <a:uFillTx/>
                <a:latin typeface="Comic Sans MS" pitchFamily="66"/>
              </a:rPr>
              <a:t>Historically, Britain has not always been as tolerant as it is now.</a:t>
            </a:r>
            <a:endParaRPr lang="en-GB" sz="1200" dirty="0">
              <a:solidFill>
                <a:schemeClr val="accent1"/>
              </a:solidFill>
              <a:latin typeface="Comic Sans MS" pitchFamily="66"/>
            </a:endParaRPr>
          </a:p>
          <a:p>
            <a:pPr marL="285750" marR="0" lvl="0" indent="-285750" defTabSz="914400" rtl="0" fontAlgn="auto" hangingPunct="1">
              <a:lnSpc>
                <a:spcPct val="100000"/>
              </a:lnSpc>
              <a:spcBef>
                <a:spcPts val="0"/>
              </a:spcBef>
              <a:spcAft>
                <a:spcPts val="0"/>
              </a:spcAft>
              <a:buFont typeface="Wingdings" panose="05000000000000000000" pitchFamily="2" charset="2"/>
              <a:buChar char="Ø"/>
              <a:tabLst/>
              <a:defRPr sz="1800" b="0" i="0" u="none" strike="noStrike" kern="0" cap="none" spc="0" baseline="0">
                <a:solidFill>
                  <a:srgbClr val="000000"/>
                </a:solidFill>
                <a:uFillTx/>
              </a:defRPr>
            </a:pPr>
            <a:r>
              <a:rPr lang="en-GB" sz="1200" b="0" i="0" u="none" strike="noStrike" kern="1200" cap="none" spc="0" baseline="0" dirty="0">
                <a:solidFill>
                  <a:schemeClr val="accent1"/>
                </a:solidFill>
                <a:uFillTx/>
                <a:latin typeface="Comic Sans MS" pitchFamily="66"/>
              </a:rPr>
              <a:t>Henry VIII- wanted to break with the Catholic Church (for a divorce) and created the Church of England. Henry looted the Churches and killed Catholics who opposed him,</a:t>
            </a:r>
          </a:p>
          <a:p>
            <a:pPr marL="285750" marR="0" lvl="0" indent="-285750" defTabSz="914400" rtl="0" fontAlgn="auto" hangingPunct="1">
              <a:lnSpc>
                <a:spcPct val="100000"/>
              </a:lnSpc>
              <a:spcBef>
                <a:spcPts val="0"/>
              </a:spcBef>
              <a:spcAft>
                <a:spcPts val="0"/>
              </a:spcAft>
              <a:buFont typeface="Wingdings" panose="05000000000000000000" pitchFamily="2" charset="2"/>
              <a:buChar char="Ø"/>
              <a:tabLst/>
              <a:defRPr sz="1800" b="0" i="0" u="none" strike="noStrike" kern="0" cap="none" spc="0" baseline="0">
                <a:solidFill>
                  <a:srgbClr val="000000"/>
                </a:solidFill>
                <a:uFillTx/>
              </a:defRPr>
            </a:pPr>
            <a:r>
              <a:rPr lang="en-GB" sz="1200" dirty="0">
                <a:solidFill>
                  <a:schemeClr val="accent1"/>
                </a:solidFill>
                <a:latin typeface="Comic Sans MS" pitchFamily="66"/>
              </a:rPr>
              <a:t>Mary I- (Bloody Mary) Changed the religion back to Catholicism and killed anyone who objected. Here burned 280 heretics. </a:t>
            </a:r>
          </a:p>
          <a:p>
            <a:pPr marL="285750" marR="0" lvl="0" indent="-285750" defTabSz="914400" rtl="0" fontAlgn="auto" hangingPunct="1">
              <a:lnSpc>
                <a:spcPct val="100000"/>
              </a:lnSpc>
              <a:spcBef>
                <a:spcPts val="0"/>
              </a:spcBef>
              <a:spcAft>
                <a:spcPts val="0"/>
              </a:spcAft>
              <a:buFont typeface="Wingdings" panose="05000000000000000000" pitchFamily="2" charset="2"/>
              <a:buChar char="Ø"/>
              <a:tabLst/>
              <a:defRPr sz="1800" b="0" i="0" u="none" strike="noStrike" kern="0" cap="none" spc="0" baseline="0">
                <a:solidFill>
                  <a:srgbClr val="000000"/>
                </a:solidFill>
                <a:uFillTx/>
              </a:defRPr>
            </a:pPr>
            <a:r>
              <a:rPr lang="en-GB" sz="1200" b="0" i="0" u="none" strike="noStrike" kern="1200" cap="none" spc="0" baseline="0" dirty="0">
                <a:solidFill>
                  <a:schemeClr val="accent1"/>
                </a:solidFill>
                <a:uFillTx/>
                <a:latin typeface="Comic Sans MS" pitchFamily="66"/>
              </a:rPr>
              <a:t>Elizabeth </a:t>
            </a:r>
            <a:r>
              <a:rPr lang="en-GB" sz="1200" dirty="0">
                <a:solidFill>
                  <a:schemeClr val="accent1"/>
                </a:solidFill>
                <a:latin typeface="Comic Sans MS" pitchFamily="66"/>
              </a:rPr>
              <a:t>I- Broke with the Catholic Church again and people who did not go to Church were fined and risked having their property being taken away of being put into prison.  Those who supported the Pope risked persecution. </a:t>
            </a:r>
          </a:p>
          <a:p>
            <a:pPr marL="285750" marR="0" lvl="0" indent="-285750" defTabSz="914400" rtl="0" fontAlgn="auto" hangingPunct="1">
              <a:lnSpc>
                <a:spcPct val="100000"/>
              </a:lnSpc>
              <a:spcBef>
                <a:spcPts val="0"/>
              </a:spcBef>
              <a:spcAft>
                <a:spcPts val="0"/>
              </a:spcAft>
              <a:buFont typeface="Wingdings" panose="05000000000000000000" pitchFamily="2" charset="2"/>
              <a:buChar char="Ø"/>
              <a:tabLst/>
              <a:defRPr sz="1800" b="0" i="0" u="none" strike="noStrike" kern="0" cap="none" spc="0" baseline="0">
                <a:solidFill>
                  <a:srgbClr val="000000"/>
                </a:solidFill>
                <a:uFillTx/>
              </a:defRPr>
            </a:pPr>
            <a:r>
              <a:rPr lang="en-GB" sz="1200" dirty="0">
                <a:solidFill>
                  <a:schemeClr val="accent1"/>
                </a:solidFill>
                <a:latin typeface="Comic Sans MS" pitchFamily="66"/>
              </a:rPr>
              <a:t>In the Middles ages- The crusades organised by Christian kings wanted to recapture the city of Jerusalem from Muslims.</a:t>
            </a:r>
          </a:p>
          <a:p>
            <a:pPr marL="285750" marR="0" lvl="0" indent="-285750" defTabSz="914400" rtl="0" fontAlgn="auto" hangingPunct="1">
              <a:lnSpc>
                <a:spcPct val="100000"/>
              </a:lnSpc>
              <a:spcBef>
                <a:spcPts val="0"/>
              </a:spcBef>
              <a:spcAft>
                <a:spcPts val="0"/>
              </a:spcAft>
              <a:buFont typeface="Wingdings" panose="05000000000000000000" pitchFamily="2" charset="2"/>
              <a:buChar char="Ø"/>
              <a:tabLst/>
              <a:defRPr sz="1800" b="0" i="0" u="none" strike="noStrike" kern="0" cap="none" spc="0" baseline="0">
                <a:solidFill>
                  <a:srgbClr val="000000"/>
                </a:solidFill>
                <a:uFillTx/>
              </a:defRPr>
            </a:pPr>
            <a:r>
              <a:rPr lang="en-GB" sz="1200" dirty="0">
                <a:solidFill>
                  <a:schemeClr val="accent1"/>
                </a:solidFill>
                <a:latin typeface="Comic Sans MS" pitchFamily="66"/>
              </a:rPr>
              <a:t>Christians still face persecution in countries where they are the minority, for example, the middle east and Pakistan.</a:t>
            </a:r>
          </a:p>
        </p:txBody>
      </p:sp>
      <p:graphicFrame>
        <p:nvGraphicFramePr>
          <p:cNvPr id="11" name="Table 7">
            <a:extLst>
              <a:ext uri="{FF2B5EF4-FFF2-40B4-BE49-F238E27FC236}">
                <a16:creationId xmlns:a16="http://schemas.microsoft.com/office/drawing/2014/main" id="{5A9D511A-01AD-4BA9-B713-7985AE82230D}"/>
              </a:ext>
            </a:extLst>
          </p:cNvPr>
          <p:cNvGraphicFramePr>
            <a:graphicFrameLocks noGrp="1"/>
          </p:cNvGraphicFramePr>
          <p:nvPr>
            <p:extLst>
              <p:ext uri="{D42A27DB-BD31-4B8C-83A1-F6EECF244321}">
                <p14:modId xmlns:p14="http://schemas.microsoft.com/office/powerpoint/2010/main" val="3591588166"/>
              </p:ext>
            </p:extLst>
          </p:nvPr>
        </p:nvGraphicFramePr>
        <p:xfrm>
          <a:off x="5109452" y="2088556"/>
          <a:ext cx="3060700" cy="4380786"/>
        </p:xfrm>
        <a:graphic>
          <a:graphicData uri="http://schemas.openxmlformats.org/drawingml/2006/table">
            <a:tbl>
              <a:tblPr firstRow="1" bandRow="1">
                <a:effectLst/>
                <a:tableStyleId>{5C22544A-7EE6-4342-B048-85BDC9FD1C3A}</a:tableStyleId>
              </a:tblPr>
              <a:tblGrid>
                <a:gridCol w="3060700">
                  <a:extLst>
                    <a:ext uri="{9D8B030D-6E8A-4147-A177-3AD203B41FA5}">
                      <a16:colId xmlns:a16="http://schemas.microsoft.com/office/drawing/2014/main" val="751652262"/>
                    </a:ext>
                  </a:extLst>
                </a:gridCol>
              </a:tblGrid>
              <a:tr h="282533">
                <a:tc>
                  <a:txBody>
                    <a:bodyPr/>
                    <a:lstStyle/>
                    <a:p>
                      <a:pPr lvl="0" algn="ctr"/>
                      <a:r>
                        <a:rPr lang="en-GB" sz="1400" b="0"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429611"/>
                  </a:ext>
                </a:extLst>
              </a:tr>
              <a:tr h="4075986">
                <a:tc>
                  <a:txBody>
                    <a:bodyPr/>
                    <a:lstStyle/>
                    <a:p>
                      <a:pPr marL="285750" lvl="0" indent="-285750" algn="l">
                        <a:buSzPct val="100000"/>
                        <a:buFont typeface="Arial" pitchFamily="34"/>
                        <a:buChar char="•"/>
                      </a:pPr>
                      <a:r>
                        <a:rPr lang="en-GB" sz="1300" dirty="0">
                          <a:solidFill>
                            <a:srgbClr val="000000"/>
                          </a:solidFill>
                          <a:latin typeface="Comic Sans MS" pitchFamily="66"/>
                        </a:rPr>
                        <a:t>Christianity teachings encourage </a:t>
                      </a:r>
                      <a:r>
                        <a:rPr lang="en-GB" sz="1300" b="1" dirty="0">
                          <a:solidFill>
                            <a:srgbClr val="000000"/>
                          </a:solidFill>
                          <a:latin typeface="Comic Sans MS" pitchFamily="66"/>
                        </a:rPr>
                        <a:t>tolerance and harmony</a:t>
                      </a:r>
                      <a:r>
                        <a:rPr lang="en-GB" sz="1300" b="0" dirty="0">
                          <a:solidFill>
                            <a:srgbClr val="000000"/>
                          </a:solidFill>
                          <a:latin typeface="Comic Sans MS" pitchFamily="66"/>
                        </a:rPr>
                        <a:t>. </a:t>
                      </a:r>
                    </a:p>
                    <a:p>
                      <a:pPr marL="285750" lvl="0" indent="-285750" algn="l">
                        <a:buSzPct val="100000"/>
                        <a:buFont typeface="Arial" pitchFamily="34"/>
                        <a:buChar char="•"/>
                      </a:pPr>
                      <a:r>
                        <a:rPr lang="en-GB" sz="1300" b="0" dirty="0">
                          <a:solidFill>
                            <a:srgbClr val="000000"/>
                          </a:solidFill>
                          <a:latin typeface="Comic Sans MS" pitchFamily="66"/>
                        </a:rPr>
                        <a:t>The gospel od Mark records Jesus telling the disciples to not stop a man (who was not a Christian) driving out demons in the name of Jesus- “</a:t>
                      </a:r>
                      <a:r>
                        <a:rPr lang="en-GB" sz="1300" b="1" dirty="0">
                          <a:solidFill>
                            <a:srgbClr val="000000"/>
                          </a:solidFill>
                          <a:latin typeface="Comic Sans MS" pitchFamily="66"/>
                        </a:rPr>
                        <a:t>If they are not against us then they are for us.”</a:t>
                      </a:r>
                    </a:p>
                    <a:p>
                      <a:pPr marL="285750" lvl="0" indent="-285750" algn="l">
                        <a:buSzPct val="100000"/>
                        <a:buFont typeface="Arial" pitchFamily="34"/>
                        <a:buChar char="•"/>
                      </a:pPr>
                      <a:r>
                        <a:rPr lang="en-GB" sz="1300" b="0" dirty="0">
                          <a:solidFill>
                            <a:srgbClr val="000000"/>
                          </a:solidFill>
                          <a:latin typeface="Comic Sans MS" pitchFamily="66"/>
                        </a:rPr>
                        <a:t>When Christians fight they are not following Bible teachings “Be completely humble and gentle, be patient, bearing </a:t>
                      </a:r>
                      <a:r>
                        <a:rPr lang="en-GB" sz="1300" b="1" dirty="0">
                          <a:solidFill>
                            <a:srgbClr val="000000"/>
                          </a:solidFill>
                          <a:latin typeface="Comic Sans MS" pitchFamily="66"/>
                        </a:rPr>
                        <a:t>with one another in love.”</a:t>
                      </a:r>
                    </a:p>
                    <a:p>
                      <a:pPr marL="285750" lvl="0" indent="-285750" algn="l">
                        <a:buSzPct val="100000"/>
                        <a:buFont typeface="Arial" pitchFamily="34"/>
                        <a:buChar char="•"/>
                      </a:pPr>
                      <a:r>
                        <a:rPr lang="en-GB" sz="1300" b="1" dirty="0">
                          <a:solidFill>
                            <a:srgbClr val="000000"/>
                          </a:solidFill>
                          <a:latin typeface="Comic Sans MS" pitchFamily="66"/>
                        </a:rPr>
                        <a:t>“Live at peace with everyone.”</a:t>
                      </a:r>
                    </a:p>
                    <a:p>
                      <a:pPr marL="285750" lvl="0" indent="-285750" algn="l">
                        <a:buSzPct val="100000"/>
                        <a:buFont typeface="Arial" pitchFamily="34"/>
                        <a:buChar char="•"/>
                      </a:pPr>
                      <a:r>
                        <a:rPr lang="en-GB" sz="1300" b="0" dirty="0">
                          <a:solidFill>
                            <a:srgbClr val="000000"/>
                          </a:solidFill>
                          <a:latin typeface="Comic Sans MS" pitchFamily="66"/>
                        </a:rPr>
                        <a:t>Religious freedom is </a:t>
                      </a:r>
                      <a:r>
                        <a:rPr lang="en-GB" sz="1300" b="1" dirty="0">
                          <a:solidFill>
                            <a:srgbClr val="000000"/>
                          </a:solidFill>
                          <a:latin typeface="Comic Sans MS" pitchFamily="66"/>
                        </a:rPr>
                        <a:t>encouraged as it is a part of God’s design. </a:t>
                      </a:r>
                    </a:p>
                    <a:p>
                      <a:pPr marL="285750" lvl="0" indent="-285750" algn="l">
                        <a:buSzPct val="100000"/>
                        <a:buFont typeface="Arial" pitchFamily="34"/>
                        <a:buChar char="•"/>
                      </a:pPr>
                      <a:r>
                        <a:rPr lang="en-GB" sz="1300" b="0" dirty="0">
                          <a:solidFill>
                            <a:srgbClr val="000000"/>
                          </a:solidFill>
                          <a:latin typeface="Comic Sans MS" pitchFamily="66"/>
                        </a:rPr>
                        <a:t>Jesus taught religious freedom.</a:t>
                      </a:r>
                    </a:p>
                    <a:p>
                      <a:pPr marL="285750" lvl="0" indent="-285750" algn="l">
                        <a:buSzPct val="100000"/>
                        <a:buFont typeface="Arial" pitchFamily="34"/>
                        <a:buChar char="•"/>
                      </a:pPr>
                      <a:r>
                        <a:rPr lang="en-GB" sz="1300" b="0" dirty="0">
                          <a:solidFill>
                            <a:srgbClr val="000000"/>
                          </a:solidFill>
                          <a:latin typeface="Comic Sans MS" pitchFamily="66"/>
                        </a:rPr>
                        <a:t>Christians believe it is a </a:t>
                      </a:r>
                      <a:r>
                        <a:rPr lang="en-GB" sz="1300" b="1" dirty="0">
                          <a:solidFill>
                            <a:srgbClr val="000000"/>
                          </a:solidFill>
                          <a:latin typeface="Comic Sans MS" pitchFamily="66"/>
                        </a:rPr>
                        <a:t>fundamental human right.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3820574"/>
                  </a:ext>
                </a:extLst>
              </a:tr>
            </a:tbl>
          </a:graphicData>
        </a:graphic>
      </p:graphicFrame>
      <p:graphicFrame>
        <p:nvGraphicFramePr>
          <p:cNvPr id="12" name="Table 7">
            <a:extLst>
              <a:ext uri="{FF2B5EF4-FFF2-40B4-BE49-F238E27FC236}">
                <a16:creationId xmlns:a16="http://schemas.microsoft.com/office/drawing/2014/main" id="{A0C8AC11-BDD5-481F-81F9-15459A1775CD}"/>
              </a:ext>
            </a:extLst>
          </p:cNvPr>
          <p:cNvGraphicFramePr>
            <a:graphicFrameLocks noGrp="1"/>
          </p:cNvGraphicFramePr>
          <p:nvPr>
            <p:extLst>
              <p:ext uri="{D42A27DB-BD31-4B8C-83A1-F6EECF244321}">
                <p14:modId xmlns:p14="http://schemas.microsoft.com/office/powerpoint/2010/main" val="61957804"/>
              </p:ext>
            </p:extLst>
          </p:nvPr>
        </p:nvGraphicFramePr>
        <p:xfrm>
          <a:off x="8412028" y="640642"/>
          <a:ext cx="3584523" cy="6035040"/>
        </p:xfrm>
        <a:graphic>
          <a:graphicData uri="http://schemas.openxmlformats.org/drawingml/2006/table">
            <a:tbl>
              <a:tblPr firstRow="1" bandRow="1">
                <a:effectLst/>
                <a:tableStyleId>{5C22544A-7EE6-4342-B048-85BDC9FD1C3A}</a:tableStyleId>
              </a:tblPr>
              <a:tblGrid>
                <a:gridCol w="3584523">
                  <a:extLst>
                    <a:ext uri="{9D8B030D-6E8A-4147-A177-3AD203B41FA5}">
                      <a16:colId xmlns:a16="http://schemas.microsoft.com/office/drawing/2014/main" val="2448864422"/>
                    </a:ext>
                  </a:extLst>
                </a:gridCol>
              </a:tblGrid>
              <a:tr h="180769">
                <a:tc>
                  <a:txBody>
                    <a:bodyPr/>
                    <a:lstStyle/>
                    <a:p>
                      <a:pPr lvl="0" algn="ctr"/>
                      <a:r>
                        <a:rPr lang="en-GB" sz="1200" b="0"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FDAF5"/>
                    </a:solidFill>
                  </a:tcPr>
                </a:tc>
                <a:extLst>
                  <a:ext uri="{0D108BD9-81ED-4DB2-BD59-A6C34878D82A}">
                    <a16:rowId xmlns:a16="http://schemas.microsoft.com/office/drawing/2014/main" val="545943806"/>
                  </a:ext>
                </a:extLst>
              </a:tr>
              <a:tr h="4002444">
                <a:tc>
                  <a:txBody>
                    <a:bodyPr/>
                    <a:lstStyle/>
                    <a:p>
                      <a:pPr marL="285750" lvl="0" indent="-285750" algn="l">
                        <a:buSzPct val="100000"/>
                        <a:buFont typeface="Arial" pitchFamily="34"/>
                        <a:buChar char="•"/>
                      </a:pPr>
                      <a:r>
                        <a:rPr lang="en-GB" sz="1200" b="0" dirty="0">
                          <a:solidFill>
                            <a:srgbClr val="000000"/>
                          </a:solidFill>
                          <a:latin typeface="Comic Sans MS" pitchFamily="66"/>
                        </a:rPr>
                        <a:t>It is a choice to choose to be a Muslim.</a:t>
                      </a:r>
                    </a:p>
                    <a:p>
                      <a:pPr marL="285750" lvl="0" indent="-285750" algn="l">
                        <a:buSzPct val="100000"/>
                        <a:buFont typeface="Arial" pitchFamily="34"/>
                        <a:buChar char="•"/>
                      </a:pPr>
                      <a:r>
                        <a:rPr lang="en-GB" sz="1200" b="0" dirty="0">
                          <a:solidFill>
                            <a:srgbClr val="000000"/>
                          </a:solidFill>
                          <a:latin typeface="Comic Sans MS" pitchFamily="66"/>
                        </a:rPr>
                        <a:t>“Let those who wish to believe in it do so, and let those who wish to reject it do so.”</a:t>
                      </a:r>
                    </a:p>
                    <a:p>
                      <a:pPr marL="285750" lvl="0" indent="-285750" algn="l">
                        <a:buSzPct val="100000"/>
                        <a:buFont typeface="Arial" pitchFamily="34"/>
                        <a:buChar char="•"/>
                      </a:pPr>
                      <a:r>
                        <a:rPr lang="en-GB" sz="1200" b="0" dirty="0">
                          <a:solidFill>
                            <a:srgbClr val="000000"/>
                          </a:solidFill>
                          <a:latin typeface="Comic Sans MS" pitchFamily="66"/>
                        </a:rPr>
                        <a:t>Some Muslim countries allow Christians and Jews to worship as they are ‘People of the Book’- they are accepted because they follow the revelations of God.</a:t>
                      </a:r>
                    </a:p>
                    <a:p>
                      <a:pPr marL="285750" lvl="0" indent="-285750" algn="l">
                        <a:buSzPct val="100000"/>
                        <a:buFont typeface="Arial" pitchFamily="34"/>
                        <a:buChar char="•"/>
                      </a:pPr>
                      <a:r>
                        <a:rPr lang="en-GB" sz="1200" b="0" dirty="0">
                          <a:solidFill>
                            <a:srgbClr val="000000"/>
                          </a:solidFill>
                          <a:latin typeface="Comic Sans MS" pitchFamily="66"/>
                        </a:rPr>
                        <a:t>In some countered, like Pakistan, blasphemy laws exist to make it illegal for Muslim to </a:t>
                      </a:r>
                      <a:r>
                        <a:rPr lang="en-GB" sz="1200" b="0" dirty="0" err="1">
                          <a:solidFill>
                            <a:srgbClr val="000000"/>
                          </a:solidFill>
                          <a:latin typeface="Comic Sans MS" pitchFamily="66"/>
                        </a:rPr>
                        <a:t>critise</a:t>
                      </a:r>
                      <a:r>
                        <a:rPr lang="en-GB" sz="1200" b="0" dirty="0">
                          <a:solidFill>
                            <a:srgbClr val="000000"/>
                          </a:solidFill>
                          <a:latin typeface="Comic Sans MS" pitchFamily="66"/>
                        </a:rPr>
                        <a:t> the Qur’an or the Prophets.</a:t>
                      </a:r>
                    </a:p>
                    <a:p>
                      <a:pPr marL="285750" lvl="0" indent="-285750" algn="l">
                        <a:buSzPct val="100000"/>
                        <a:buFont typeface="Arial" pitchFamily="34"/>
                        <a:buChar char="•"/>
                      </a:pPr>
                      <a:r>
                        <a:rPr lang="en-GB" sz="1200" b="0" dirty="0">
                          <a:solidFill>
                            <a:srgbClr val="000000"/>
                          </a:solidFill>
                          <a:latin typeface="Comic Sans MS" pitchFamily="66"/>
                        </a:rPr>
                        <a:t>Islam does not teach intolerance towards one another and people should be free to practise their faith.</a:t>
                      </a:r>
                    </a:p>
                    <a:p>
                      <a:pPr marL="285750" lvl="0" indent="-285750" algn="l">
                        <a:buSzPct val="100000"/>
                        <a:buFont typeface="Arial" pitchFamily="34"/>
                        <a:buChar char="•"/>
                      </a:pPr>
                      <a:r>
                        <a:rPr lang="en-GB" sz="1200" b="0" dirty="0">
                          <a:solidFill>
                            <a:srgbClr val="000000"/>
                          </a:solidFill>
                          <a:latin typeface="Comic Sans MS" pitchFamily="66"/>
                        </a:rPr>
                        <a:t>In Saudi Arabia, there is little religious freedom of other faith.</a:t>
                      </a:r>
                    </a:p>
                    <a:p>
                      <a:pPr marL="285750" lvl="0" indent="-285750" algn="l">
                        <a:buSzPct val="100000"/>
                        <a:buFont typeface="Arial" pitchFamily="34"/>
                        <a:buChar char="•"/>
                      </a:pPr>
                      <a:r>
                        <a:rPr lang="en-GB" sz="1200" b="0" dirty="0">
                          <a:solidFill>
                            <a:srgbClr val="000000"/>
                          </a:solidFill>
                          <a:latin typeface="Comic Sans MS" pitchFamily="66"/>
                        </a:rPr>
                        <a:t>Muslims promote tolerance</a:t>
                      </a:r>
                    </a:p>
                    <a:p>
                      <a:pPr marL="285750" lvl="0" indent="-285750" algn="l">
                        <a:buSzPct val="100000"/>
                        <a:buFont typeface="Arial" pitchFamily="34"/>
                        <a:buChar char="•"/>
                      </a:pPr>
                      <a:r>
                        <a:rPr lang="en-GB" sz="1200" b="0" dirty="0">
                          <a:solidFill>
                            <a:srgbClr val="000000"/>
                          </a:solidFill>
                          <a:latin typeface="Comic Sans MS" pitchFamily="66"/>
                        </a:rPr>
                        <a:t>Changing religion or giving up the belied in Islam is seen as a sin and considered a crime. The punishment ranges from nothing to execution. </a:t>
                      </a:r>
                    </a:p>
                    <a:p>
                      <a:pPr marL="285750" lvl="0" indent="-285750" algn="l">
                        <a:buSzPct val="100000"/>
                        <a:buFont typeface="Arial" pitchFamily="34"/>
                        <a:buChar char="•"/>
                      </a:pPr>
                      <a:r>
                        <a:rPr lang="en-GB" sz="1200" b="0" dirty="0">
                          <a:solidFill>
                            <a:srgbClr val="000000"/>
                          </a:solidFill>
                          <a:latin typeface="Comic Sans MS" pitchFamily="66"/>
                        </a:rPr>
                        <a:t>Muslims believe there life is a act of religious expression and obedience to God.</a:t>
                      </a:r>
                    </a:p>
                    <a:p>
                      <a:pPr marL="285750" lvl="0" indent="-285750" algn="l">
                        <a:buSzPct val="100000"/>
                        <a:buFont typeface="Arial" pitchFamily="34"/>
                        <a:buChar char="•"/>
                      </a:pPr>
                      <a:r>
                        <a:rPr lang="en-GB" sz="1200" b="0" dirty="0">
                          <a:solidFill>
                            <a:srgbClr val="000000"/>
                          </a:solidFill>
                          <a:latin typeface="Comic Sans MS" pitchFamily="66"/>
                        </a:rPr>
                        <a:t>In the UK, Muslims are allowed to worship, build mosques, have Islamic schools and evangelise.</a:t>
                      </a:r>
                    </a:p>
                    <a:p>
                      <a:pPr marL="285750" lvl="0" indent="-285750" algn="l">
                        <a:buSzPct val="100000"/>
                        <a:buFont typeface="Arial" pitchFamily="34"/>
                        <a:buChar char="•"/>
                      </a:pPr>
                      <a:r>
                        <a:rPr lang="en-GB" sz="1200" b="0" dirty="0">
                          <a:solidFill>
                            <a:srgbClr val="000000"/>
                          </a:solidFill>
                          <a:latin typeface="Comic Sans MS" pitchFamily="66"/>
                        </a:rPr>
                        <a:t>Muslims women are taught to dress modestly and in the UK are allowed to wear a variety of clothes that show their faith- however in some places (Netherlands) the burqa is banned.</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4033947"/>
                  </a:ext>
                </a:extLst>
              </a:tr>
            </a:tbl>
          </a:graphicData>
        </a:graphic>
      </p:graphicFrame>
    </p:spTree>
    <p:extLst>
      <p:ext uri="{BB962C8B-B14F-4D97-AF65-F5344CB8AC3E}">
        <p14:creationId xmlns:p14="http://schemas.microsoft.com/office/powerpoint/2010/main" val="4234812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9EE9381-AB45-41A0-8356-72A87B240F33}"/>
              </a:ext>
            </a:extLst>
          </p:cNvPr>
          <p:cNvSpPr txBox="1"/>
          <p:nvPr/>
        </p:nvSpPr>
        <p:spPr>
          <a:xfrm>
            <a:off x="0" y="0"/>
            <a:ext cx="12191996" cy="523219"/>
          </a:xfrm>
          <a:prstGeom prst="rect">
            <a:avLst/>
          </a:prstGeom>
          <a:solidFill>
            <a:srgbClr val="EC90DA"/>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1" i="0" u="sng" strike="noStrike" kern="1200" cap="none" spc="0" baseline="0" dirty="0">
                <a:solidFill>
                  <a:srgbClr val="000000"/>
                </a:solidFill>
                <a:uFillTx/>
                <a:latin typeface="Comic Sans MS" pitchFamily="66"/>
              </a:rPr>
              <a:t>Equality</a:t>
            </a:r>
          </a:p>
        </p:txBody>
      </p:sp>
      <p:sp>
        <p:nvSpPr>
          <p:cNvPr id="5" name="TextBox 40">
            <a:extLst>
              <a:ext uri="{FF2B5EF4-FFF2-40B4-BE49-F238E27FC236}">
                <a16:creationId xmlns:a16="http://schemas.microsoft.com/office/drawing/2014/main" id="{4472DBCF-93F0-4885-8F19-E29F1E722B8F}"/>
              </a:ext>
            </a:extLst>
          </p:cNvPr>
          <p:cNvSpPr txBox="1"/>
          <p:nvPr/>
        </p:nvSpPr>
        <p:spPr>
          <a:xfrm>
            <a:off x="294325" y="715881"/>
            <a:ext cx="3722503" cy="101566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dirty="0">
                <a:solidFill>
                  <a:srgbClr val="44F248"/>
                </a:solidFill>
                <a:uFillTx/>
                <a:latin typeface="Comic Sans MS" pitchFamily="66"/>
              </a:rPr>
              <a:t>Equality...</a:t>
            </a:r>
            <a:r>
              <a:rPr lang="en-GB" b="0" i="0" u="none" strike="noStrike" kern="1200" cap="none" spc="0" baseline="0" dirty="0">
                <a:solidFill>
                  <a:srgbClr val="000000"/>
                </a:solidFill>
                <a:uFillTx/>
                <a:latin typeface="Comic Sans MS" pitchFamily="66"/>
              </a:rPr>
              <a:t>means to be equal, especially in status, rights and opportunities. </a:t>
            </a:r>
          </a:p>
        </p:txBody>
      </p:sp>
      <p:graphicFrame>
        <p:nvGraphicFramePr>
          <p:cNvPr id="6" name="Table 5">
            <a:extLst>
              <a:ext uri="{FF2B5EF4-FFF2-40B4-BE49-F238E27FC236}">
                <a16:creationId xmlns:a16="http://schemas.microsoft.com/office/drawing/2014/main" id="{EBE58143-93CE-49B0-9CCA-F45F40FEBFF7}"/>
              </a:ext>
            </a:extLst>
          </p:cNvPr>
          <p:cNvGraphicFramePr>
            <a:graphicFrameLocks noGrp="1"/>
          </p:cNvGraphicFramePr>
          <p:nvPr>
            <p:extLst>
              <p:ext uri="{D42A27DB-BD31-4B8C-83A1-F6EECF244321}">
                <p14:modId xmlns:p14="http://schemas.microsoft.com/office/powerpoint/2010/main" val="1541816536"/>
              </p:ext>
            </p:extLst>
          </p:nvPr>
        </p:nvGraphicFramePr>
        <p:xfrm>
          <a:off x="114711" y="1856319"/>
          <a:ext cx="3902117" cy="4576346"/>
        </p:xfrm>
        <a:graphic>
          <a:graphicData uri="http://schemas.openxmlformats.org/drawingml/2006/table">
            <a:tbl>
              <a:tblPr firstRow="1" bandRow="1">
                <a:effectLst/>
                <a:tableStyleId>{5C22544A-7EE6-4342-B048-85BDC9FD1C3A}</a:tableStyleId>
              </a:tblPr>
              <a:tblGrid>
                <a:gridCol w="3902117">
                  <a:extLst>
                    <a:ext uri="{9D8B030D-6E8A-4147-A177-3AD203B41FA5}">
                      <a16:colId xmlns:a16="http://schemas.microsoft.com/office/drawing/2014/main" val="2679796011"/>
                    </a:ext>
                  </a:extLst>
                </a:gridCol>
              </a:tblGrid>
              <a:tr h="420345">
                <a:tc>
                  <a:txBody>
                    <a:bodyPr/>
                    <a:lstStyle/>
                    <a:p>
                      <a:pPr lvl="0" algn="ctr"/>
                      <a:r>
                        <a:rPr lang="en-GB" sz="2000" b="0" dirty="0">
                          <a:solidFill>
                            <a:srgbClr val="000000"/>
                          </a:solidFill>
                          <a:latin typeface="Comic Sans MS" pitchFamily="66"/>
                        </a:rPr>
                        <a:t>Christianity</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935771518"/>
                  </a:ext>
                </a:extLst>
              </a:tr>
              <a:tr h="4156001">
                <a:tc>
                  <a:txBody>
                    <a:bodyPr/>
                    <a:lstStyle/>
                    <a:p>
                      <a:pPr marL="285750" lvl="0" indent="-285750" algn="l">
                        <a:buFont typeface="Arial" panose="020B0604020202020204" pitchFamily="34" charset="0"/>
                        <a:buChar char="•"/>
                      </a:pPr>
                      <a:r>
                        <a:rPr lang="en-GB" sz="1600" dirty="0">
                          <a:solidFill>
                            <a:srgbClr val="000000"/>
                          </a:solidFill>
                          <a:latin typeface="Comic Sans MS" pitchFamily="66"/>
                        </a:rPr>
                        <a:t>Christians believe humans are important and special because we have been </a:t>
                      </a:r>
                      <a:r>
                        <a:rPr lang="en-GB" sz="1600" b="1" dirty="0">
                          <a:solidFill>
                            <a:srgbClr val="000000"/>
                          </a:solidFill>
                          <a:latin typeface="Comic Sans MS" pitchFamily="66"/>
                        </a:rPr>
                        <a:t>created in God’s image</a:t>
                      </a:r>
                      <a:r>
                        <a:rPr lang="en-GB" sz="1600" dirty="0">
                          <a:solidFill>
                            <a:srgbClr val="000000"/>
                          </a:solidFill>
                          <a:latin typeface="Comic Sans MS" pitchFamily="66"/>
                        </a:rPr>
                        <a:t>.</a:t>
                      </a:r>
                    </a:p>
                    <a:p>
                      <a:pPr marL="285750" lvl="0" indent="-285750" algn="l">
                        <a:buFont typeface="Arial" panose="020B0604020202020204" pitchFamily="34" charset="0"/>
                        <a:buChar char="•"/>
                      </a:pPr>
                      <a:r>
                        <a:rPr lang="en-GB" sz="1600" dirty="0">
                          <a:solidFill>
                            <a:srgbClr val="000000"/>
                          </a:solidFill>
                          <a:latin typeface="Comic Sans MS" pitchFamily="66"/>
                        </a:rPr>
                        <a:t>People are different but are </a:t>
                      </a:r>
                      <a:r>
                        <a:rPr lang="en-GB" sz="1600" b="1" dirty="0">
                          <a:solidFill>
                            <a:srgbClr val="000000"/>
                          </a:solidFill>
                          <a:latin typeface="Comic Sans MS" pitchFamily="66"/>
                        </a:rPr>
                        <a:t>equal in value and can have a relationship with God.</a:t>
                      </a:r>
                    </a:p>
                    <a:p>
                      <a:pPr marL="285750" lvl="0" indent="-285750" algn="l">
                        <a:buFont typeface="Arial" panose="020B0604020202020204" pitchFamily="34" charset="0"/>
                        <a:buChar char="•"/>
                      </a:pPr>
                      <a:r>
                        <a:rPr lang="en-GB" sz="1600" dirty="0">
                          <a:solidFill>
                            <a:srgbClr val="000000"/>
                          </a:solidFill>
                          <a:latin typeface="Comic Sans MS" pitchFamily="66"/>
                        </a:rPr>
                        <a:t>“God does not </a:t>
                      </a:r>
                      <a:r>
                        <a:rPr lang="en-GB" sz="1600" b="1" dirty="0">
                          <a:solidFill>
                            <a:srgbClr val="000000"/>
                          </a:solidFill>
                          <a:latin typeface="Comic Sans MS" pitchFamily="66"/>
                        </a:rPr>
                        <a:t>show favouritism</a:t>
                      </a:r>
                      <a:r>
                        <a:rPr lang="en-GB" sz="1600" dirty="0">
                          <a:solidFill>
                            <a:srgbClr val="000000"/>
                          </a:solidFill>
                          <a:latin typeface="Comic Sans MS" pitchFamily="66"/>
                        </a:rPr>
                        <a:t>.”</a:t>
                      </a:r>
                    </a:p>
                    <a:p>
                      <a:pPr marL="285750" lvl="0" indent="-285750" algn="l">
                        <a:buFont typeface="Arial" panose="020B0604020202020204" pitchFamily="34" charset="0"/>
                        <a:buChar char="•"/>
                      </a:pPr>
                      <a:r>
                        <a:rPr lang="en-GB" sz="1600" dirty="0">
                          <a:solidFill>
                            <a:srgbClr val="000000"/>
                          </a:solidFill>
                          <a:latin typeface="Comic Sans MS" pitchFamily="66"/>
                        </a:rPr>
                        <a:t>“There is neither Jew nor Gentile, slave nor free, nor is there male or female, </a:t>
                      </a:r>
                      <a:r>
                        <a:rPr lang="en-GB" sz="1600" b="1" dirty="0">
                          <a:solidFill>
                            <a:srgbClr val="000000"/>
                          </a:solidFill>
                          <a:latin typeface="Comic Sans MS" pitchFamily="66"/>
                        </a:rPr>
                        <a:t>for you are all one in Christ Jesus.” </a:t>
                      </a:r>
                    </a:p>
                    <a:p>
                      <a:pPr marL="285750" lvl="0" indent="-285750" algn="l">
                        <a:buFont typeface="Arial" panose="020B0604020202020204" pitchFamily="34" charset="0"/>
                        <a:buChar char="•"/>
                      </a:pPr>
                      <a:r>
                        <a:rPr lang="en-GB" sz="1600" dirty="0">
                          <a:solidFill>
                            <a:srgbClr val="000000"/>
                          </a:solidFill>
                          <a:latin typeface="Comic Sans MS" pitchFamily="66"/>
                        </a:rPr>
                        <a:t>James </a:t>
                      </a:r>
                      <a:r>
                        <a:rPr lang="en-GB" sz="1600" b="1" dirty="0">
                          <a:solidFill>
                            <a:srgbClr val="000000"/>
                          </a:solidFill>
                          <a:latin typeface="Comic Sans MS" pitchFamily="66"/>
                        </a:rPr>
                        <a:t>warns against prejudice and discrimination</a:t>
                      </a:r>
                      <a:r>
                        <a:rPr lang="en-GB" sz="1600" dirty="0">
                          <a:solidFill>
                            <a:srgbClr val="000000"/>
                          </a:solidFill>
                          <a:latin typeface="Comic Sans MS" pitchFamily="66"/>
                        </a:rPr>
                        <a:t>.</a:t>
                      </a:r>
                    </a:p>
                    <a:p>
                      <a:pPr marL="285750" lvl="0" indent="-285750" algn="l">
                        <a:buFont typeface="Arial" panose="020B0604020202020204" pitchFamily="34" charset="0"/>
                        <a:buChar char="•"/>
                      </a:pPr>
                      <a:r>
                        <a:rPr lang="en-GB" sz="1600" dirty="0">
                          <a:solidFill>
                            <a:srgbClr val="000000"/>
                          </a:solidFill>
                          <a:latin typeface="Comic Sans MS" pitchFamily="66"/>
                        </a:rPr>
                        <a:t>“Love thy neighbour as yourself.”</a:t>
                      </a:r>
                    </a:p>
                    <a:p>
                      <a:pPr marL="285750" lvl="0" indent="-285750" algn="l">
                        <a:buFont typeface="Arial" panose="020B0604020202020204" pitchFamily="34" charset="0"/>
                        <a:buChar char="•"/>
                      </a:pPr>
                      <a:r>
                        <a:rPr lang="en-GB" sz="1600" dirty="0">
                          <a:solidFill>
                            <a:srgbClr val="000000"/>
                          </a:solidFill>
                          <a:latin typeface="Comic Sans MS" pitchFamily="66"/>
                        </a:rPr>
                        <a:t>Christians are encouraged to</a:t>
                      </a:r>
                      <a:r>
                        <a:rPr lang="en-GB" sz="1600" b="1" dirty="0">
                          <a:solidFill>
                            <a:srgbClr val="000000"/>
                          </a:solidFill>
                          <a:latin typeface="Comic Sans MS" pitchFamily="66"/>
                        </a:rPr>
                        <a:t> treat everyone as equals.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2701575"/>
                  </a:ext>
                </a:extLst>
              </a:tr>
            </a:tbl>
          </a:graphicData>
        </a:graphic>
      </p:graphicFrame>
      <p:graphicFrame>
        <p:nvGraphicFramePr>
          <p:cNvPr id="7" name="Table 7">
            <a:extLst>
              <a:ext uri="{FF2B5EF4-FFF2-40B4-BE49-F238E27FC236}">
                <a16:creationId xmlns:a16="http://schemas.microsoft.com/office/drawing/2014/main" id="{2ACDF68F-ADC1-4546-B346-5CD487B3C1B8}"/>
              </a:ext>
            </a:extLst>
          </p:cNvPr>
          <p:cNvGraphicFramePr>
            <a:graphicFrameLocks noGrp="1"/>
          </p:cNvGraphicFramePr>
          <p:nvPr>
            <p:extLst>
              <p:ext uri="{D42A27DB-BD31-4B8C-83A1-F6EECF244321}">
                <p14:modId xmlns:p14="http://schemas.microsoft.com/office/powerpoint/2010/main" val="2741057121"/>
              </p:ext>
            </p:extLst>
          </p:nvPr>
        </p:nvGraphicFramePr>
        <p:xfrm>
          <a:off x="7995558" y="715881"/>
          <a:ext cx="3902117" cy="3627120"/>
        </p:xfrm>
        <a:graphic>
          <a:graphicData uri="http://schemas.openxmlformats.org/drawingml/2006/table">
            <a:tbl>
              <a:tblPr firstRow="1" bandRow="1">
                <a:effectLst/>
                <a:tableStyleId>{5C22544A-7EE6-4342-B048-85BDC9FD1C3A}</a:tableStyleId>
              </a:tblPr>
              <a:tblGrid>
                <a:gridCol w="3902117">
                  <a:extLst>
                    <a:ext uri="{9D8B030D-6E8A-4147-A177-3AD203B41FA5}">
                      <a16:colId xmlns:a16="http://schemas.microsoft.com/office/drawing/2014/main" val="4017018059"/>
                    </a:ext>
                  </a:extLst>
                </a:gridCol>
              </a:tblGrid>
              <a:tr h="321059">
                <a:tc>
                  <a:txBody>
                    <a:bodyPr/>
                    <a:lstStyle/>
                    <a:p>
                      <a:pPr lvl="0" algn="ctr"/>
                      <a:r>
                        <a:rPr lang="en-GB" sz="1800" b="0" dirty="0">
                          <a:solidFill>
                            <a:srgbClr val="000000"/>
                          </a:solidFill>
                          <a:latin typeface="Comic Sans MS" pitchFamily="66"/>
                        </a:rPr>
                        <a:t>Islam</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162610327"/>
                  </a:ext>
                </a:extLst>
              </a:tr>
              <a:tr h="3255516">
                <a:tc>
                  <a:txBody>
                    <a:bodyPr/>
                    <a:lstStyle/>
                    <a:p>
                      <a:pPr marL="285750" lvl="0" indent="-285750" algn="l">
                        <a:buSzPct val="100000"/>
                        <a:buFont typeface="Arial" pitchFamily="34"/>
                        <a:buChar char="•"/>
                      </a:pPr>
                      <a:r>
                        <a:rPr lang="en-GB" sz="1600" b="0" dirty="0">
                          <a:solidFill>
                            <a:srgbClr val="000000"/>
                          </a:solidFill>
                          <a:latin typeface="Comic Sans MS" pitchFamily="66"/>
                        </a:rPr>
                        <a:t>Islam teaches that </a:t>
                      </a:r>
                      <a:r>
                        <a:rPr lang="en-GB" sz="1600" b="1" dirty="0">
                          <a:solidFill>
                            <a:srgbClr val="000000"/>
                          </a:solidFill>
                          <a:latin typeface="Comic Sans MS" pitchFamily="66"/>
                        </a:rPr>
                        <a:t>God created everyone </a:t>
                      </a:r>
                      <a:r>
                        <a:rPr lang="en-GB" sz="1600" b="0" dirty="0">
                          <a:solidFill>
                            <a:srgbClr val="000000"/>
                          </a:solidFill>
                          <a:latin typeface="Comic Sans MS" pitchFamily="66"/>
                        </a:rPr>
                        <a:t>and therefore are of equal value,</a:t>
                      </a:r>
                    </a:p>
                    <a:p>
                      <a:pPr marL="285750" lvl="0" indent="-285750" algn="l">
                        <a:buSzPct val="100000"/>
                        <a:buFont typeface="Arial" pitchFamily="34"/>
                        <a:buChar char="•"/>
                      </a:pPr>
                      <a:r>
                        <a:rPr lang="en-GB" sz="1600" b="0" dirty="0">
                          <a:solidFill>
                            <a:srgbClr val="000000"/>
                          </a:solidFill>
                          <a:latin typeface="Comic Sans MS" pitchFamily="66"/>
                        </a:rPr>
                        <a:t>People are different but are </a:t>
                      </a:r>
                      <a:r>
                        <a:rPr lang="en-GB" sz="1600" b="1" dirty="0">
                          <a:solidFill>
                            <a:srgbClr val="000000"/>
                          </a:solidFill>
                          <a:latin typeface="Comic Sans MS" pitchFamily="66"/>
                        </a:rPr>
                        <a:t>equal in value.</a:t>
                      </a:r>
                    </a:p>
                    <a:p>
                      <a:pPr marL="285750" lvl="0" indent="-285750" algn="l">
                        <a:buSzPct val="100000"/>
                        <a:buFont typeface="Arial" pitchFamily="34"/>
                        <a:buChar char="•"/>
                      </a:pPr>
                      <a:r>
                        <a:rPr lang="en-GB" sz="1600" b="1" dirty="0">
                          <a:solidFill>
                            <a:srgbClr val="000000"/>
                          </a:solidFill>
                          <a:latin typeface="Comic Sans MS" pitchFamily="66"/>
                        </a:rPr>
                        <a:t>Muhammad said that ‘People are as equal as teeth of a comb.” </a:t>
                      </a:r>
                    </a:p>
                    <a:p>
                      <a:pPr marL="285750" lvl="0" indent="-285750" algn="l">
                        <a:buSzPct val="100000"/>
                        <a:buFont typeface="Arial" pitchFamily="34"/>
                        <a:buChar char="•"/>
                      </a:pPr>
                      <a:r>
                        <a:rPr lang="en-GB" sz="1600" b="0" dirty="0">
                          <a:solidFill>
                            <a:srgbClr val="000000"/>
                          </a:solidFill>
                          <a:latin typeface="Comic Sans MS" pitchFamily="66"/>
                        </a:rPr>
                        <a:t>Everyone is born equal and can’t bring possessions with them, similarly to death,</a:t>
                      </a:r>
                    </a:p>
                    <a:p>
                      <a:pPr marL="285750" lvl="0" indent="-285750" algn="l">
                        <a:buSzPct val="100000"/>
                        <a:buFont typeface="Arial" pitchFamily="34"/>
                        <a:buChar char="•"/>
                      </a:pPr>
                      <a:r>
                        <a:rPr lang="en-GB" sz="1600" b="0" dirty="0">
                          <a:solidFill>
                            <a:srgbClr val="000000"/>
                          </a:solidFill>
                          <a:latin typeface="Comic Sans MS" pitchFamily="66"/>
                        </a:rPr>
                        <a:t>People are only </a:t>
                      </a:r>
                      <a:r>
                        <a:rPr lang="en-GB" sz="1600" b="1" dirty="0">
                          <a:solidFill>
                            <a:srgbClr val="000000"/>
                          </a:solidFill>
                          <a:latin typeface="Comic Sans MS" pitchFamily="66"/>
                        </a:rPr>
                        <a:t>judged on how well they live their life </a:t>
                      </a:r>
                      <a:r>
                        <a:rPr lang="en-GB" sz="1600" b="0" dirty="0">
                          <a:solidFill>
                            <a:srgbClr val="000000"/>
                          </a:solidFill>
                          <a:latin typeface="Comic Sans MS" pitchFamily="66"/>
                        </a:rPr>
                        <a:t>in obedience to God.</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74100704"/>
                  </a:ext>
                </a:extLst>
              </a:tr>
            </a:tbl>
          </a:graphicData>
        </a:graphic>
      </p:graphicFrame>
      <p:pic>
        <p:nvPicPr>
          <p:cNvPr id="9" name="Picture 8" descr="A close up of a sign&#10;&#10;Description automatically generated">
            <a:extLst>
              <a:ext uri="{FF2B5EF4-FFF2-40B4-BE49-F238E27FC236}">
                <a16:creationId xmlns:a16="http://schemas.microsoft.com/office/drawing/2014/main" id="{1B7CC982-A7D9-4500-A385-42EAD1F7AD9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956499" y="715881"/>
            <a:ext cx="2572988" cy="3243767"/>
          </a:xfrm>
          <a:prstGeom prst="rect">
            <a:avLst/>
          </a:prstGeom>
        </p:spPr>
      </p:pic>
      <p:pic>
        <p:nvPicPr>
          <p:cNvPr id="12" name="Picture 11" descr="A picture containing photo, different, display, screen&#10;&#10;Description automatically generated">
            <a:extLst>
              <a:ext uri="{FF2B5EF4-FFF2-40B4-BE49-F238E27FC236}">
                <a16:creationId xmlns:a16="http://schemas.microsoft.com/office/drawing/2014/main" id="{7E614D31-421F-4C23-A858-BD8B886701F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305801" y="4535663"/>
            <a:ext cx="3385456" cy="2132838"/>
          </a:xfrm>
          <a:prstGeom prst="rect">
            <a:avLst/>
          </a:prstGeom>
        </p:spPr>
      </p:pic>
      <p:pic>
        <p:nvPicPr>
          <p:cNvPr id="14" name="Picture 13" descr="A close up of a sign&#10;&#10;Description automatically generated">
            <a:extLst>
              <a:ext uri="{FF2B5EF4-FFF2-40B4-BE49-F238E27FC236}">
                <a16:creationId xmlns:a16="http://schemas.microsoft.com/office/drawing/2014/main" id="{DD1581AE-160B-488B-B9E5-F4D36DC7DF55}"/>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4299855" y="4247204"/>
            <a:ext cx="2913948" cy="2185461"/>
          </a:xfrm>
          <a:prstGeom prst="rect">
            <a:avLst/>
          </a:prstGeom>
        </p:spPr>
      </p:pic>
    </p:spTree>
    <p:extLst>
      <p:ext uri="{BB962C8B-B14F-4D97-AF65-F5344CB8AC3E}">
        <p14:creationId xmlns:p14="http://schemas.microsoft.com/office/powerpoint/2010/main" val="353047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91D8CE-B5D1-4F85-96BE-321093CEB0E0}"/>
              </a:ext>
            </a:extLst>
          </p:cNvPr>
          <p:cNvSpPr txBox="1"/>
          <p:nvPr/>
        </p:nvSpPr>
        <p:spPr>
          <a:xfrm>
            <a:off x="0" y="0"/>
            <a:ext cx="12191996" cy="523219"/>
          </a:xfrm>
          <a:prstGeom prst="rect">
            <a:avLst/>
          </a:prstGeom>
          <a:solidFill>
            <a:srgbClr val="FFC000"/>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1" u="sng" dirty="0">
                <a:solidFill>
                  <a:srgbClr val="000000"/>
                </a:solidFill>
                <a:latin typeface="Comic Sans MS" pitchFamily="66"/>
              </a:rPr>
              <a:t>Prejudice and Discrimination: Racism</a:t>
            </a:r>
            <a:endParaRPr lang="en-GB" sz="2800" b="1" i="0" u="sng" strike="noStrike" kern="1200" cap="none" spc="0" baseline="0" dirty="0">
              <a:solidFill>
                <a:srgbClr val="000000"/>
              </a:solidFill>
              <a:uFillTx/>
              <a:latin typeface="Comic Sans MS" pitchFamily="66"/>
            </a:endParaRPr>
          </a:p>
        </p:txBody>
      </p:sp>
      <p:graphicFrame>
        <p:nvGraphicFramePr>
          <p:cNvPr id="5" name="Table 5">
            <a:extLst>
              <a:ext uri="{FF2B5EF4-FFF2-40B4-BE49-F238E27FC236}">
                <a16:creationId xmlns:a16="http://schemas.microsoft.com/office/drawing/2014/main" id="{003ED9FB-20E6-4975-AD92-7037E0B6C00C}"/>
              </a:ext>
            </a:extLst>
          </p:cNvPr>
          <p:cNvGraphicFramePr>
            <a:graphicFrameLocks noGrp="1"/>
          </p:cNvGraphicFramePr>
          <p:nvPr>
            <p:extLst>
              <p:ext uri="{D42A27DB-BD31-4B8C-83A1-F6EECF244321}">
                <p14:modId xmlns:p14="http://schemas.microsoft.com/office/powerpoint/2010/main" val="1135300599"/>
              </p:ext>
            </p:extLst>
          </p:nvPr>
        </p:nvGraphicFramePr>
        <p:xfrm>
          <a:off x="2534654" y="706343"/>
          <a:ext cx="9455006" cy="1120051"/>
        </p:xfrm>
        <a:graphic>
          <a:graphicData uri="http://schemas.openxmlformats.org/drawingml/2006/table">
            <a:tbl>
              <a:tblPr firstRow="1" bandRow="1">
                <a:tableStyleId>{5C22544A-7EE6-4342-B048-85BDC9FD1C3A}</a:tableStyleId>
              </a:tblPr>
              <a:tblGrid>
                <a:gridCol w="1428267">
                  <a:extLst>
                    <a:ext uri="{9D8B030D-6E8A-4147-A177-3AD203B41FA5}">
                      <a16:colId xmlns:a16="http://schemas.microsoft.com/office/drawing/2014/main" val="1169569024"/>
                    </a:ext>
                  </a:extLst>
                </a:gridCol>
                <a:gridCol w="8026739">
                  <a:extLst>
                    <a:ext uri="{9D8B030D-6E8A-4147-A177-3AD203B41FA5}">
                      <a16:colId xmlns:a16="http://schemas.microsoft.com/office/drawing/2014/main" val="2873753669"/>
                    </a:ext>
                  </a:extLst>
                </a:gridCol>
              </a:tblGrid>
              <a:tr h="378371">
                <a:tc>
                  <a:txBody>
                    <a:bodyPr/>
                    <a:lstStyle/>
                    <a:p>
                      <a:r>
                        <a:rPr lang="en-GB" sz="1200" b="0" u="none" dirty="0">
                          <a:solidFill>
                            <a:schemeClr val="bg1"/>
                          </a:solidFill>
                          <a:latin typeface="Comic Sans MS" panose="030F0702030302020204" pitchFamily="66" charset="0"/>
                        </a:rPr>
                        <a:t>Prejudice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r>
                        <a:rPr lang="en-GB" sz="1200" b="0" dirty="0">
                          <a:solidFill>
                            <a:schemeClr val="tx1"/>
                          </a:solidFill>
                          <a:latin typeface="Comic Sans MS" panose="030F0702030302020204" pitchFamily="66" charset="0"/>
                        </a:rPr>
                        <a:t>Unfairly judging someone before the facts are known; holding biased opinions about an individual or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891511"/>
                  </a:ext>
                </a:extLst>
              </a:tr>
              <a:tr h="370840">
                <a:tc>
                  <a:txBody>
                    <a:bodyPr/>
                    <a:lstStyle/>
                    <a:p>
                      <a:r>
                        <a:rPr lang="en-GB" sz="1200" dirty="0">
                          <a:solidFill>
                            <a:schemeClr val="bg1"/>
                          </a:solidFill>
                          <a:latin typeface="Comic Sans MS" panose="030F0702030302020204" pitchFamily="66" charset="0"/>
                        </a:rPr>
                        <a:t>Discrimination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r>
                        <a:rPr lang="en-GB" sz="1200" b="0" dirty="0">
                          <a:solidFill>
                            <a:schemeClr val="tx1"/>
                          </a:solidFill>
                          <a:latin typeface="Comic Sans MS" panose="030F0702030302020204" pitchFamily="66" charset="0"/>
                        </a:rPr>
                        <a:t>Actions or behaviour that result from prejudice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93536"/>
                  </a:ext>
                </a:extLst>
              </a:tr>
              <a:tr h="370840">
                <a:tc>
                  <a:txBody>
                    <a:bodyPr/>
                    <a:lstStyle/>
                    <a:p>
                      <a:r>
                        <a:rPr lang="en-GB" sz="1200" dirty="0">
                          <a:solidFill>
                            <a:schemeClr val="bg1"/>
                          </a:solidFill>
                          <a:latin typeface="Comic Sans MS" panose="030F0702030302020204" pitchFamily="66" charset="0"/>
                        </a:rPr>
                        <a:t>Racism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r>
                        <a:rPr lang="en-GB" sz="1200" b="0" dirty="0">
                          <a:solidFill>
                            <a:schemeClr val="tx1"/>
                          </a:solidFill>
                          <a:latin typeface="Comic Sans MS" panose="030F0702030302020204" pitchFamily="66" charset="0"/>
                        </a:rPr>
                        <a:t>Showing prejudice against someone because of their ethnic group or nationality.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1997807"/>
                  </a:ext>
                </a:extLst>
              </a:tr>
            </a:tbl>
          </a:graphicData>
        </a:graphic>
      </p:graphicFrame>
      <p:sp>
        <p:nvSpPr>
          <p:cNvPr id="7" name="Rectangle: Rounded Corners 15">
            <a:extLst>
              <a:ext uri="{FF2B5EF4-FFF2-40B4-BE49-F238E27FC236}">
                <a16:creationId xmlns:a16="http://schemas.microsoft.com/office/drawing/2014/main" id="{5582B8A3-2886-4A3D-BB0B-A6B5AFED0160}"/>
              </a:ext>
            </a:extLst>
          </p:cNvPr>
          <p:cNvSpPr/>
          <p:nvPr/>
        </p:nvSpPr>
        <p:spPr>
          <a:xfrm>
            <a:off x="122128" y="706343"/>
            <a:ext cx="2220020" cy="5951131"/>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7030A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300" b="0" i="0" u="sng" strike="noStrike" kern="1200" cap="none" spc="0" baseline="0" dirty="0">
                <a:solidFill>
                  <a:srgbClr val="7030A0"/>
                </a:solidFill>
                <a:uFillTx/>
                <a:latin typeface="Comic Sans MS" pitchFamily="66"/>
              </a:rPr>
              <a:t>Prejudice and Discrimination in the UK</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7030A0"/>
                </a:solidFill>
                <a:latin typeface="Comic Sans MS" pitchFamily="66"/>
              </a:rPr>
              <a:t>Prejudice means thinking less of someone because of their race, colour, religion, gender or sexual orientation.</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7030A0"/>
                </a:solidFill>
                <a:latin typeface="Comic Sans MS" pitchFamily="66"/>
              </a:rPr>
              <a:t>It is an opinion which is formed without good reason.</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7030A0"/>
                </a:solidFill>
                <a:latin typeface="Comic Sans MS" pitchFamily="66"/>
              </a:rPr>
              <a:t>Prejudice can lead to discrimination. </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7030A0"/>
                </a:solidFill>
                <a:latin typeface="Comic Sans MS" pitchFamily="66"/>
              </a:rPr>
              <a:t>Usually, this is unfair and can lead to people feeling worthless, hated and very vulnerable.</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7030A0"/>
                </a:solidFill>
                <a:latin typeface="Comic Sans MS" pitchFamily="66"/>
              </a:rPr>
              <a:t>In the worse cases prejudice can lead to genocide and mass killings.</a:t>
            </a:r>
          </a:p>
          <a:p>
            <a:pPr marL="171450" marR="0" lvl="0" indent="-171450"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7030A0"/>
                </a:solidFill>
                <a:latin typeface="Comic Sans MS" pitchFamily="66"/>
              </a:rPr>
              <a:t>Sometimes  discrimination can be positive- for example- creating wheelchair ramps and lifts so those who are disabled can access things.</a:t>
            </a:r>
          </a:p>
        </p:txBody>
      </p:sp>
      <p:sp>
        <p:nvSpPr>
          <p:cNvPr id="11" name="Rectangle: Rounded Corners 15">
            <a:extLst>
              <a:ext uri="{FF2B5EF4-FFF2-40B4-BE49-F238E27FC236}">
                <a16:creationId xmlns:a16="http://schemas.microsoft.com/office/drawing/2014/main" id="{71493341-6105-42C1-9E6D-6A0FC8F8B905}"/>
              </a:ext>
            </a:extLst>
          </p:cNvPr>
          <p:cNvSpPr/>
          <p:nvPr/>
        </p:nvSpPr>
        <p:spPr>
          <a:xfrm>
            <a:off x="2534655" y="1981688"/>
            <a:ext cx="3192377" cy="1639572"/>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chemeClr val="accent2">
              <a:lumMod val="20000"/>
              <a:lumOff val="80000"/>
            </a:schemeClr>
          </a:solidFill>
          <a:ln w="38103" cap="flat">
            <a:solidFill>
              <a:schemeClr val="tx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In Britain, Acts of Parliament have ben passed to make racism illegal.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However it still happens today- For example, football where many nationalities and races play together, yet many face racist comments. “Show racism the red card” is a campaign that uses top footballers to educate against racism, </a:t>
            </a:r>
          </a:p>
        </p:txBody>
      </p:sp>
      <p:graphicFrame>
        <p:nvGraphicFramePr>
          <p:cNvPr id="12" name="Table 7">
            <a:extLst>
              <a:ext uri="{FF2B5EF4-FFF2-40B4-BE49-F238E27FC236}">
                <a16:creationId xmlns:a16="http://schemas.microsoft.com/office/drawing/2014/main" id="{62CA338D-4F83-4083-ABCE-8D42BB172263}"/>
              </a:ext>
            </a:extLst>
          </p:cNvPr>
          <p:cNvGraphicFramePr>
            <a:graphicFrameLocks noGrp="1"/>
          </p:cNvGraphicFramePr>
          <p:nvPr>
            <p:extLst>
              <p:ext uri="{D42A27DB-BD31-4B8C-83A1-F6EECF244321}">
                <p14:modId xmlns:p14="http://schemas.microsoft.com/office/powerpoint/2010/main" val="3707604219"/>
              </p:ext>
            </p:extLst>
          </p:nvPr>
        </p:nvGraphicFramePr>
        <p:xfrm>
          <a:off x="2534654" y="3776554"/>
          <a:ext cx="3818020" cy="2956560"/>
        </p:xfrm>
        <a:graphic>
          <a:graphicData uri="http://schemas.openxmlformats.org/drawingml/2006/table">
            <a:tbl>
              <a:tblPr firstRow="1" bandRow="1">
                <a:effectLst/>
                <a:tableStyleId>{5C22544A-7EE6-4342-B048-85BDC9FD1C3A}</a:tableStyleId>
              </a:tblPr>
              <a:tblGrid>
                <a:gridCol w="3818020">
                  <a:extLst>
                    <a:ext uri="{9D8B030D-6E8A-4147-A177-3AD203B41FA5}">
                      <a16:colId xmlns:a16="http://schemas.microsoft.com/office/drawing/2014/main" val="2448864422"/>
                    </a:ext>
                  </a:extLst>
                </a:gridCol>
              </a:tblGrid>
              <a:tr h="222339">
                <a:tc>
                  <a:txBody>
                    <a:bodyPr/>
                    <a:lstStyle/>
                    <a:p>
                      <a:pPr lvl="0" algn="ctr"/>
                      <a:r>
                        <a:rPr lang="en-GB" sz="1300" b="0"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FDAF5"/>
                    </a:solidFill>
                  </a:tcPr>
                </a:tc>
                <a:extLst>
                  <a:ext uri="{0D108BD9-81ED-4DB2-BD59-A6C34878D82A}">
                    <a16:rowId xmlns:a16="http://schemas.microsoft.com/office/drawing/2014/main" val="545943806"/>
                  </a:ext>
                </a:extLst>
              </a:tr>
              <a:tr h="2610454">
                <a:tc>
                  <a:txBody>
                    <a:bodyPr/>
                    <a:lstStyle/>
                    <a:p>
                      <a:pPr marL="285750" lvl="0" indent="-285750" algn="l">
                        <a:buSzPct val="100000"/>
                        <a:buFont typeface="Arial" pitchFamily="34"/>
                        <a:buChar char="•"/>
                      </a:pPr>
                      <a:r>
                        <a:rPr lang="en-GB" sz="1300" b="0" dirty="0">
                          <a:solidFill>
                            <a:srgbClr val="000000"/>
                          </a:solidFill>
                          <a:latin typeface="Comic Sans MS" pitchFamily="66"/>
                        </a:rPr>
                        <a:t>Most Christians oppose racism in all forms.</a:t>
                      </a:r>
                    </a:p>
                    <a:p>
                      <a:pPr marL="285750" lvl="0" indent="-285750" algn="l">
                        <a:buSzPct val="100000"/>
                        <a:buFont typeface="Arial" pitchFamily="34"/>
                        <a:buChar char="•"/>
                      </a:pPr>
                      <a:r>
                        <a:rPr lang="en-GB" sz="1300" b="0" dirty="0">
                          <a:solidFill>
                            <a:srgbClr val="000000"/>
                          </a:solidFill>
                          <a:latin typeface="Comic Sans MS" pitchFamily="66"/>
                        </a:rPr>
                        <a:t>However the Dutch reformed Church did support the apartheid (black slavery, segregation and white supremacy) in south Africa. (For money and power)</a:t>
                      </a:r>
                    </a:p>
                    <a:p>
                      <a:pPr marL="285750" lvl="0" indent="-285750" algn="l">
                        <a:buSzPct val="100000"/>
                        <a:buFont typeface="Arial" pitchFamily="34"/>
                        <a:buChar char="•"/>
                      </a:pPr>
                      <a:r>
                        <a:rPr lang="en-GB" sz="1300" b="0" dirty="0">
                          <a:solidFill>
                            <a:srgbClr val="000000"/>
                          </a:solidFill>
                          <a:latin typeface="Comic Sans MS" pitchFamily="66"/>
                        </a:rPr>
                        <a:t>Archbishop Desmond Tutu was one of the leaders who lead a peaceful campaign for equal civil rights and the abolition of the apartheid which ended in 1994.</a:t>
                      </a:r>
                    </a:p>
                    <a:p>
                      <a:pPr marL="285750" lvl="0" indent="-285750" algn="l">
                        <a:buSzPct val="100000"/>
                        <a:buFont typeface="Arial" pitchFamily="34"/>
                        <a:buChar char="•"/>
                      </a:pPr>
                      <a:r>
                        <a:rPr lang="en-GB" sz="1300" b="0" dirty="0">
                          <a:solidFill>
                            <a:srgbClr val="000000"/>
                          </a:solidFill>
                          <a:latin typeface="Comic Sans MS" pitchFamily="66"/>
                        </a:rPr>
                        <a:t>“There is neither Jew nor Gentile, neither slave nor free, nor is there male and female, for your are all one in Christ Jesus.”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4033947"/>
                  </a:ext>
                </a:extLst>
              </a:tr>
            </a:tbl>
          </a:graphicData>
        </a:graphic>
      </p:graphicFrame>
      <p:graphicFrame>
        <p:nvGraphicFramePr>
          <p:cNvPr id="13" name="Table 12">
            <a:extLst>
              <a:ext uri="{FF2B5EF4-FFF2-40B4-BE49-F238E27FC236}">
                <a16:creationId xmlns:a16="http://schemas.microsoft.com/office/drawing/2014/main" id="{52A1B230-CA71-4788-8DA6-687DCE62C3FE}"/>
              </a:ext>
            </a:extLst>
          </p:cNvPr>
          <p:cNvGraphicFramePr>
            <a:graphicFrameLocks noGrp="1"/>
          </p:cNvGraphicFramePr>
          <p:nvPr>
            <p:extLst>
              <p:ext uri="{D42A27DB-BD31-4B8C-83A1-F6EECF244321}">
                <p14:modId xmlns:p14="http://schemas.microsoft.com/office/powerpoint/2010/main" val="2608858028"/>
              </p:ext>
            </p:extLst>
          </p:nvPr>
        </p:nvGraphicFramePr>
        <p:xfrm>
          <a:off x="6443821" y="3789094"/>
          <a:ext cx="5445382" cy="2926080"/>
        </p:xfrm>
        <a:graphic>
          <a:graphicData uri="http://schemas.openxmlformats.org/drawingml/2006/table">
            <a:tbl>
              <a:tblPr firstRow="1" bandRow="1">
                <a:effectLst/>
                <a:tableStyleId>{5C22544A-7EE6-4342-B048-85BDC9FD1C3A}</a:tableStyleId>
              </a:tblPr>
              <a:tblGrid>
                <a:gridCol w="5445382">
                  <a:extLst>
                    <a:ext uri="{9D8B030D-6E8A-4147-A177-3AD203B41FA5}">
                      <a16:colId xmlns:a16="http://schemas.microsoft.com/office/drawing/2014/main" val="3529840498"/>
                    </a:ext>
                  </a:extLst>
                </a:gridCol>
              </a:tblGrid>
              <a:tr h="269480">
                <a:tc>
                  <a:txBody>
                    <a:bodyPr/>
                    <a:lstStyle/>
                    <a:p>
                      <a:pPr lvl="0" algn="ctr"/>
                      <a:r>
                        <a:rPr lang="en-GB" sz="1200" b="0" u="sng"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4B183"/>
                    </a:solidFill>
                  </a:tcPr>
                </a:tc>
                <a:extLst>
                  <a:ext uri="{0D108BD9-81ED-4DB2-BD59-A6C34878D82A}">
                    <a16:rowId xmlns:a16="http://schemas.microsoft.com/office/drawing/2014/main" val="343067879"/>
                  </a:ext>
                </a:extLst>
              </a:tr>
              <a:tr h="2604972">
                <a:tc>
                  <a:txBody>
                    <a:bodyPr/>
                    <a:lstStyle/>
                    <a:p>
                      <a:pPr marL="285750" lvl="0" indent="-285750">
                        <a:buSzPct val="100000"/>
                        <a:buFont typeface="Arial" pitchFamily="34"/>
                        <a:buChar char="•"/>
                      </a:pPr>
                      <a:r>
                        <a:rPr lang="en-GB" sz="1200" b="0" dirty="0">
                          <a:latin typeface="Comic Sans MS" pitchFamily="66"/>
                        </a:rPr>
                        <a:t>The Qur’an does not support racism.</a:t>
                      </a:r>
                    </a:p>
                    <a:p>
                      <a:pPr marL="285750" lvl="0" indent="-285750">
                        <a:buSzPct val="100000"/>
                        <a:buFont typeface="Arial" pitchFamily="34"/>
                        <a:buChar char="•"/>
                      </a:pPr>
                      <a:r>
                        <a:rPr lang="en-GB" sz="1200" b="0" dirty="0">
                          <a:latin typeface="Comic Sans MS" pitchFamily="66"/>
                        </a:rPr>
                        <a:t>The Qur’an teaches equality and that differences in people show the wonderful creativity of God’s creation, “We created you all from a single man and a single women and made you into races and tribes.” </a:t>
                      </a:r>
                    </a:p>
                    <a:p>
                      <a:pPr marL="285750" lvl="0" indent="-285750">
                        <a:buSzPct val="100000"/>
                        <a:buFont typeface="Arial" pitchFamily="34"/>
                        <a:buChar char="•"/>
                      </a:pPr>
                      <a:r>
                        <a:rPr lang="en-GB" sz="1200" b="0" dirty="0">
                          <a:latin typeface="Comic Sans MS" pitchFamily="66"/>
                        </a:rPr>
                        <a:t>Muhammad said ‘An Arch is not better than a non-Arab and a white person is not better than a black”</a:t>
                      </a:r>
                    </a:p>
                    <a:p>
                      <a:pPr marL="285750" lvl="0" indent="-285750">
                        <a:buSzPct val="100000"/>
                        <a:buFont typeface="Arial" pitchFamily="34"/>
                        <a:buChar char="•"/>
                      </a:pPr>
                      <a:r>
                        <a:rPr lang="en-GB" sz="1200" b="0" dirty="0">
                          <a:latin typeface="Comic Sans MS" pitchFamily="66"/>
                        </a:rPr>
                        <a:t>Islam is a brotherhood (ummah)- no distinction between people of different races.</a:t>
                      </a:r>
                    </a:p>
                    <a:p>
                      <a:pPr marL="285750" lvl="0" indent="-285750">
                        <a:buSzPct val="100000"/>
                        <a:buFont typeface="Arial" pitchFamily="34"/>
                        <a:buChar char="•"/>
                      </a:pPr>
                      <a:r>
                        <a:rPr lang="en-GB" sz="1200" b="0" dirty="0">
                          <a:latin typeface="Comic Sans MS" pitchFamily="66"/>
                        </a:rPr>
                        <a:t> People are judged on their actions not their race.</a:t>
                      </a:r>
                    </a:p>
                    <a:p>
                      <a:pPr marL="285750" lvl="0" indent="-285750">
                        <a:buSzPct val="100000"/>
                        <a:buFont typeface="Arial" pitchFamily="34"/>
                        <a:buChar char="•"/>
                      </a:pPr>
                      <a:r>
                        <a:rPr lang="en-GB" sz="1200" b="0" dirty="0">
                          <a:latin typeface="Comic Sans MS" pitchFamily="66"/>
                        </a:rPr>
                        <a:t>While on Hajj all Muslims wear white to show equality in the eyes of God.</a:t>
                      </a:r>
                    </a:p>
                    <a:p>
                      <a:pPr marL="285750" lvl="0" indent="-285750">
                        <a:buSzPct val="100000"/>
                        <a:buFont typeface="Arial" pitchFamily="34"/>
                        <a:buChar char="•"/>
                      </a:pPr>
                      <a:r>
                        <a:rPr lang="en-GB" sz="1200" b="0" dirty="0">
                          <a:latin typeface="Comic Sans MS" pitchFamily="66"/>
                        </a:rPr>
                        <a:t>Some Muslim extremists have been against westerners but usually for their disagreement for the way they live their lives or their atheism.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4640415"/>
                  </a:ext>
                </a:extLst>
              </a:tr>
            </a:tbl>
          </a:graphicData>
        </a:graphic>
      </p:graphicFrame>
      <p:graphicFrame>
        <p:nvGraphicFramePr>
          <p:cNvPr id="14" name="Table 13">
            <a:extLst>
              <a:ext uri="{FF2B5EF4-FFF2-40B4-BE49-F238E27FC236}">
                <a16:creationId xmlns:a16="http://schemas.microsoft.com/office/drawing/2014/main" id="{2F803819-F070-4376-98A4-0FFA7A753897}"/>
              </a:ext>
            </a:extLst>
          </p:cNvPr>
          <p:cNvGraphicFramePr>
            <a:graphicFrameLocks noGrp="1"/>
          </p:cNvGraphicFramePr>
          <p:nvPr>
            <p:extLst>
              <p:ext uri="{D42A27DB-BD31-4B8C-83A1-F6EECF244321}">
                <p14:modId xmlns:p14="http://schemas.microsoft.com/office/powerpoint/2010/main" val="1498039001"/>
              </p:ext>
            </p:extLst>
          </p:nvPr>
        </p:nvGraphicFramePr>
        <p:xfrm>
          <a:off x="5919539" y="2013133"/>
          <a:ext cx="6070121" cy="1737360"/>
        </p:xfrm>
        <a:graphic>
          <a:graphicData uri="http://schemas.openxmlformats.org/drawingml/2006/table">
            <a:tbl>
              <a:tblPr firstRow="1" bandRow="1">
                <a:effectLst/>
                <a:tableStyleId>{5C22544A-7EE6-4342-B048-85BDC9FD1C3A}</a:tableStyleId>
              </a:tblPr>
              <a:tblGrid>
                <a:gridCol w="4106777">
                  <a:extLst>
                    <a:ext uri="{9D8B030D-6E8A-4147-A177-3AD203B41FA5}">
                      <a16:colId xmlns:a16="http://schemas.microsoft.com/office/drawing/2014/main" val="3091036162"/>
                    </a:ext>
                  </a:extLst>
                </a:gridCol>
                <a:gridCol w="1963344">
                  <a:extLst>
                    <a:ext uri="{9D8B030D-6E8A-4147-A177-3AD203B41FA5}">
                      <a16:colId xmlns:a16="http://schemas.microsoft.com/office/drawing/2014/main" val="4185232719"/>
                    </a:ext>
                  </a:extLst>
                </a:gridCol>
              </a:tblGrid>
              <a:tr h="1604116">
                <a:tc>
                  <a:txBody>
                    <a:bodyPr/>
                    <a:lstStyle/>
                    <a:p>
                      <a:pPr lvl="0" algn="ctr"/>
                      <a:r>
                        <a:rPr lang="en-GB" sz="1200" b="0" dirty="0">
                          <a:solidFill>
                            <a:schemeClr val="bg1"/>
                          </a:solidFill>
                          <a:latin typeface="Comic Sans MS" pitchFamily="66"/>
                        </a:rPr>
                        <a:t>Martin Luther King</a:t>
                      </a:r>
                    </a:p>
                    <a:p>
                      <a:pPr marL="171450" lvl="0" indent="-171450" algn="l">
                        <a:buFont typeface="Arial" panose="020B0604020202020204" pitchFamily="34" charset="0"/>
                        <a:buChar char="•"/>
                      </a:pPr>
                      <a:r>
                        <a:rPr lang="en-GB" sz="1200" b="0" dirty="0">
                          <a:solidFill>
                            <a:schemeClr val="bg1"/>
                          </a:solidFill>
                          <a:latin typeface="Comic Sans MS" pitchFamily="66"/>
                        </a:rPr>
                        <a:t>Baptism minister who fought against racism in the USA in a non-violent way.</a:t>
                      </a:r>
                    </a:p>
                    <a:p>
                      <a:pPr marL="171450" lvl="0" indent="-171450" algn="l">
                        <a:buFont typeface="Arial" panose="020B0604020202020204" pitchFamily="34" charset="0"/>
                        <a:buChar char="•"/>
                      </a:pPr>
                      <a:r>
                        <a:rPr lang="en-GB" sz="1200" b="0" dirty="0">
                          <a:solidFill>
                            <a:schemeClr val="bg1"/>
                          </a:solidFill>
                          <a:latin typeface="Comic Sans MS" pitchFamily="66"/>
                        </a:rPr>
                        <a:t>He received many death threats and attacks for his role in the Civil Rights movement,</a:t>
                      </a:r>
                    </a:p>
                    <a:p>
                      <a:pPr marL="171450" lvl="0" indent="-171450" algn="l">
                        <a:buFont typeface="Arial" panose="020B0604020202020204" pitchFamily="34" charset="0"/>
                        <a:buChar char="•"/>
                      </a:pPr>
                      <a:r>
                        <a:rPr lang="en-GB" sz="1200" b="0" dirty="0">
                          <a:solidFill>
                            <a:schemeClr val="bg1"/>
                          </a:solidFill>
                          <a:latin typeface="Comic Sans MS" pitchFamily="66"/>
                        </a:rPr>
                        <a:t>He wanted equal rights and opportunities for Black people as well as whites.</a:t>
                      </a:r>
                    </a:p>
                    <a:p>
                      <a:pPr marL="171450" lvl="0" indent="-171450" algn="l">
                        <a:buFont typeface="Arial" panose="020B0604020202020204" pitchFamily="34" charset="0"/>
                        <a:buChar char="•"/>
                      </a:pPr>
                      <a:r>
                        <a:rPr lang="en-GB" sz="1200" b="0" dirty="0">
                          <a:solidFill>
                            <a:schemeClr val="bg1"/>
                          </a:solidFill>
                          <a:latin typeface="Comic Sans MS" pitchFamily="66"/>
                        </a:rPr>
                        <a:t>He was awarded the Nobel peace prize in 1964 and assassinated in 1968.</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chemeClr val="tx1"/>
                    </a:solidFill>
                  </a:tcPr>
                </a:tc>
                <a:tc>
                  <a:txBody>
                    <a:bodyPr/>
                    <a:lstStyle/>
                    <a:p>
                      <a:pPr marL="285750" lvl="0" indent="-285750" algn="l">
                        <a:buSzPct val="100000"/>
                        <a:buFont typeface="Arial" pitchFamily="34"/>
                        <a:buChar char="•"/>
                      </a:pPr>
                      <a:endParaRPr lang="en-GB" sz="1200" b="0" dirty="0">
                        <a:solidFill>
                          <a:schemeClr val="tx1"/>
                        </a:solidFill>
                        <a:latin typeface="Comic Sans MS" pitchFamily="66"/>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921556910"/>
                  </a:ext>
                </a:extLst>
              </a:tr>
            </a:tbl>
          </a:graphicData>
        </a:graphic>
      </p:graphicFrame>
      <p:pic>
        <p:nvPicPr>
          <p:cNvPr id="16" name="Picture 15" descr="A person wearing a suit and tie smiling and looking at the camera&#10;&#10;Description automatically generated">
            <a:extLst>
              <a:ext uri="{FF2B5EF4-FFF2-40B4-BE49-F238E27FC236}">
                <a16:creationId xmlns:a16="http://schemas.microsoft.com/office/drawing/2014/main" id="{08550B77-ECBC-41CD-A2C7-82B323CBBD5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325625" y="2130370"/>
            <a:ext cx="1299413" cy="1551538"/>
          </a:xfrm>
          <a:prstGeom prst="rect">
            <a:avLst/>
          </a:prstGeom>
        </p:spPr>
      </p:pic>
      <p:pic>
        <p:nvPicPr>
          <p:cNvPr id="9" name="Picture 8" descr="A stop sign&#10;&#10;Description automatically generated">
            <a:extLst>
              <a:ext uri="{FF2B5EF4-FFF2-40B4-BE49-F238E27FC236}">
                <a16:creationId xmlns:a16="http://schemas.microsoft.com/office/drawing/2014/main" id="{747E3125-7020-42C0-A5B9-889D8AE87436}"/>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645549" y="1304165"/>
            <a:ext cx="3360153" cy="1120051"/>
          </a:xfrm>
          <a:prstGeom prst="rect">
            <a:avLst/>
          </a:prstGeom>
        </p:spPr>
      </p:pic>
    </p:spTree>
    <p:extLst>
      <p:ext uri="{BB962C8B-B14F-4D97-AF65-F5344CB8AC3E}">
        <p14:creationId xmlns:p14="http://schemas.microsoft.com/office/powerpoint/2010/main" val="282567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998C87-8090-4AD2-AF7E-79F87FED95EA}"/>
              </a:ext>
            </a:extLst>
          </p:cNvPr>
          <p:cNvSpPr txBox="1"/>
          <p:nvPr/>
        </p:nvSpPr>
        <p:spPr>
          <a:xfrm>
            <a:off x="0" y="0"/>
            <a:ext cx="12191996" cy="523219"/>
          </a:xfrm>
          <a:prstGeom prst="rect">
            <a:avLst/>
          </a:prstGeom>
          <a:solidFill>
            <a:schemeClr val="accent3">
              <a:lumMod val="40000"/>
              <a:lumOff val="60000"/>
            </a:schemeClr>
          </a:solidFill>
          <a:ln w="9528" cap="flat">
            <a:solidFill>
              <a:srgbClr val="000000"/>
            </a:solidFill>
            <a:prstDash val="solid"/>
            <a:miter/>
          </a:ln>
        </p:spPr>
        <p:txBody>
          <a:bodyPr vert="horz" wrap="square" lIns="91440" tIns="45720" rIns="91440" bIns="45720" anchor="t" anchorCtr="1" compatLnSpc="1">
            <a:spAutoFit/>
          </a:bodyPr>
          <a:lstStyle/>
          <a:p>
            <a:pPr lvl="0" algn="ctr">
              <a:defRPr sz="1800" b="0" i="0" u="none" strike="noStrike" kern="0" cap="none" spc="0" baseline="0">
                <a:solidFill>
                  <a:srgbClr val="000000"/>
                </a:solidFill>
                <a:uFillTx/>
              </a:defRPr>
            </a:pPr>
            <a:r>
              <a:rPr lang="en-GB" sz="2800" b="1" u="sng" dirty="0">
                <a:solidFill>
                  <a:srgbClr val="000000"/>
                </a:solidFill>
                <a:latin typeface="Comic Sans MS" pitchFamily="66"/>
              </a:rPr>
              <a:t>Prejudice and Discrimination: Sexuality</a:t>
            </a:r>
            <a:endParaRPr lang="en-GB" sz="2800" b="1" i="0" u="sng" strike="noStrike" kern="1200" cap="none" spc="0" baseline="0" dirty="0">
              <a:solidFill>
                <a:srgbClr val="000000"/>
              </a:solidFill>
              <a:uFillTx/>
              <a:latin typeface="Comic Sans MS" pitchFamily="66"/>
            </a:endParaRPr>
          </a:p>
        </p:txBody>
      </p:sp>
      <p:graphicFrame>
        <p:nvGraphicFramePr>
          <p:cNvPr id="3" name="Table 7">
            <a:extLst>
              <a:ext uri="{FF2B5EF4-FFF2-40B4-BE49-F238E27FC236}">
                <a16:creationId xmlns:a16="http://schemas.microsoft.com/office/drawing/2014/main" id="{CEABE52E-D601-4E34-BA56-5F8C521E4635}"/>
              </a:ext>
            </a:extLst>
          </p:cNvPr>
          <p:cNvGraphicFramePr>
            <a:graphicFrameLocks noGrp="1"/>
          </p:cNvGraphicFramePr>
          <p:nvPr>
            <p:extLst>
              <p:ext uri="{D42A27DB-BD31-4B8C-83A1-F6EECF244321}">
                <p14:modId xmlns:p14="http://schemas.microsoft.com/office/powerpoint/2010/main" val="3952020444"/>
              </p:ext>
            </p:extLst>
          </p:nvPr>
        </p:nvGraphicFramePr>
        <p:xfrm>
          <a:off x="185430" y="768182"/>
          <a:ext cx="4081770" cy="1604173"/>
        </p:xfrm>
        <a:graphic>
          <a:graphicData uri="http://schemas.openxmlformats.org/drawingml/2006/table">
            <a:tbl>
              <a:tblPr firstRow="1" bandRow="1">
                <a:effectLst/>
                <a:tableStyleId>{5C22544A-7EE6-4342-B048-85BDC9FD1C3A}</a:tableStyleId>
              </a:tblPr>
              <a:tblGrid>
                <a:gridCol w="4081770">
                  <a:extLst>
                    <a:ext uri="{9D8B030D-6E8A-4147-A177-3AD203B41FA5}">
                      <a16:colId xmlns:a16="http://schemas.microsoft.com/office/drawing/2014/main" val="1986795083"/>
                    </a:ext>
                  </a:extLst>
                </a:gridCol>
              </a:tblGrid>
              <a:tr h="319711">
                <a:tc>
                  <a:txBody>
                    <a:bodyPr/>
                    <a:lstStyle/>
                    <a:p>
                      <a:pPr lvl="0" algn="ctr"/>
                      <a:r>
                        <a:rPr lang="en-GB" sz="1300" b="0" dirty="0">
                          <a:solidFill>
                            <a:srgbClr val="000000"/>
                          </a:solidFill>
                          <a:latin typeface="Comic Sans MS" pitchFamily="66"/>
                        </a:rPr>
                        <a:t>Christian views to Human sexuality</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48475056"/>
                  </a:ext>
                </a:extLst>
              </a:tr>
              <a:tr h="1284462">
                <a:tc>
                  <a:txBody>
                    <a:bodyPr/>
                    <a:lstStyle/>
                    <a:p>
                      <a:pPr marL="285750" lvl="0" indent="-285750" algn="l">
                        <a:buSzPct val="100000"/>
                        <a:buFont typeface="Arial" pitchFamily="34"/>
                        <a:buChar char="•"/>
                      </a:pPr>
                      <a:r>
                        <a:rPr lang="en-GB" sz="1300" b="0" dirty="0">
                          <a:solidFill>
                            <a:srgbClr val="000000"/>
                          </a:solidFill>
                          <a:latin typeface="Comic Sans MS" pitchFamily="66"/>
                        </a:rPr>
                        <a:t>Part of </a:t>
                      </a:r>
                      <a:r>
                        <a:rPr lang="en-GB" sz="1300" b="1" dirty="0">
                          <a:solidFill>
                            <a:srgbClr val="000000"/>
                          </a:solidFill>
                          <a:latin typeface="Comic Sans MS" pitchFamily="66"/>
                        </a:rPr>
                        <a:t>God’s plan </a:t>
                      </a:r>
                      <a:r>
                        <a:rPr lang="en-GB" sz="1300" b="0" dirty="0">
                          <a:solidFill>
                            <a:srgbClr val="000000"/>
                          </a:solidFill>
                          <a:latin typeface="Comic Sans MS" pitchFamily="66"/>
                        </a:rPr>
                        <a:t>for humans to have sex.</a:t>
                      </a:r>
                    </a:p>
                    <a:p>
                      <a:pPr marL="285750" lvl="0" indent="-285750" algn="l">
                        <a:buSzPct val="100000"/>
                        <a:buFont typeface="Arial" pitchFamily="34"/>
                        <a:buChar char="•"/>
                      </a:pPr>
                      <a:r>
                        <a:rPr lang="en-GB" sz="1300" b="0" dirty="0">
                          <a:solidFill>
                            <a:srgbClr val="000000"/>
                          </a:solidFill>
                          <a:latin typeface="Comic Sans MS" pitchFamily="66"/>
                        </a:rPr>
                        <a:t>Man and women </a:t>
                      </a:r>
                      <a:r>
                        <a:rPr lang="en-GB" sz="1300" b="1" dirty="0">
                          <a:solidFill>
                            <a:srgbClr val="000000"/>
                          </a:solidFill>
                          <a:latin typeface="Comic Sans MS" pitchFamily="66"/>
                        </a:rPr>
                        <a:t>should ‘increase in number</a:t>
                      </a:r>
                      <a:r>
                        <a:rPr lang="en-GB" sz="1300" b="0" dirty="0">
                          <a:solidFill>
                            <a:srgbClr val="000000"/>
                          </a:solidFill>
                          <a:latin typeface="Comic Sans MS" pitchFamily="66"/>
                        </a:rPr>
                        <a:t>’</a:t>
                      </a:r>
                    </a:p>
                    <a:p>
                      <a:pPr marL="285750" lvl="0" indent="-285750" algn="l">
                        <a:buSzPct val="100000"/>
                        <a:buFont typeface="Arial" pitchFamily="34"/>
                        <a:buChar char="•"/>
                      </a:pPr>
                      <a:r>
                        <a:rPr lang="en-GB" sz="1300" b="0" dirty="0">
                          <a:solidFill>
                            <a:srgbClr val="000000"/>
                          </a:solidFill>
                          <a:latin typeface="Comic Sans MS" pitchFamily="66"/>
                        </a:rPr>
                        <a:t>Some Christians believe that they should </a:t>
                      </a:r>
                      <a:r>
                        <a:rPr lang="en-GB" sz="1300" b="0" i="1" dirty="0">
                          <a:solidFill>
                            <a:srgbClr val="000000"/>
                          </a:solidFill>
                          <a:latin typeface="Comic Sans MS" pitchFamily="66"/>
                        </a:rPr>
                        <a:t>do </a:t>
                      </a:r>
                      <a:r>
                        <a:rPr lang="en-GB" sz="1300" b="1" i="1" dirty="0">
                          <a:solidFill>
                            <a:srgbClr val="000000"/>
                          </a:solidFill>
                          <a:latin typeface="Comic Sans MS" pitchFamily="66"/>
                        </a:rPr>
                        <a:t>the most loving thing </a:t>
                      </a:r>
                      <a:r>
                        <a:rPr lang="en-GB" sz="1300" b="0" i="0" dirty="0">
                          <a:solidFill>
                            <a:srgbClr val="000000"/>
                          </a:solidFill>
                          <a:latin typeface="Comic Sans MS" pitchFamily="66"/>
                        </a:rPr>
                        <a:t>therefore their teachings should adapt into a changing world. (Homosexuality/ sex before marriage)</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graphicFrame>
        <p:nvGraphicFramePr>
          <p:cNvPr id="5" name="Table 7">
            <a:extLst>
              <a:ext uri="{FF2B5EF4-FFF2-40B4-BE49-F238E27FC236}">
                <a16:creationId xmlns:a16="http://schemas.microsoft.com/office/drawing/2014/main" id="{7FAF35D8-A10E-4693-9492-AE71CB93E01B}"/>
              </a:ext>
            </a:extLst>
          </p:cNvPr>
          <p:cNvGraphicFramePr>
            <a:graphicFrameLocks noGrp="1"/>
          </p:cNvGraphicFramePr>
          <p:nvPr>
            <p:extLst>
              <p:ext uri="{D42A27DB-BD31-4B8C-83A1-F6EECF244321}">
                <p14:modId xmlns:p14="http://schemas.microsoft.com/office/powerpoint/2010/main" val="2948526250"/>
              </p:ext>
            </p:extLst>
          </p:nvPr>
        </p:nvGraphicFramePr>
        <p:xfrm>
          <a:off x="185430" y="2512242"/>
          <a:ext cx="4081770" cy="2758440"/>
        </p:xfrm>
        <a:graphic>
          <a:graphicData uri="http://schemas.openxmlformats.org/drawingml/2006/table">
            <a:tbl>
              <a:tblPr firstRow="1" bandRow="1">
                <a:effectLst/>
                <a:tableStyleId>{5C22544A-7EE6-4342-B048-85BDC9FD1C3A}</a:tableStyleId>
              </a:tblPr>
              <a:tblGrid>
                <a:gridCol w="4081770">
                  <a:extLst>
                    <a:ext uri="{9D8B030D-6E8A-4147-A177-3AD203B41FA5}">
                      <a16:colId xmlns:a16="http://schemas.microsoft.com/office/drawing/2014/main" val="1986795083"/>
                    </a:ext>
                  </a:extLst>
                </a:gridCol>
              </a:tblGrid>
              <a:tr h="275613">
                <a:tc>
                  <a:txBody>
                    <a:bodyPr/>
                    <a:lstStyle/>
                    <a:p>
                      <a:pPr lvl="0" algn="ctr"/>
                      <a:r>
                        <a:rPr lang="en-GB" sz="1300" b="0" dirty="0">
                          <a:solidFill>
                            <a:srgbClr val="000000"/>
                          </a:solidFill>
                          <a:latin typeface="Comic Sans MS" pitchFamily="66"/>
                        </a:rPr>
                        <a:t>Muslim views to Human sexuality</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048475056"/>
                  </a:ext>
                </a:extLst>
              </a:tr>
              <a:tr h="2457550">
                <a:tc>
                  <a:txBody>
                    <a:bodyPr/>
                    <a:lstStyle/>
                    <a:p>
                      <a:pPr marL="285750" lvl="0" indent="-285750" algn="l">
                        <a:buSzPct val="100000"/>
                        <a:buFont typeface="Arial" pitchFamily="34"/>
                        <a:buChar char="•"/>
                      </a:pPr>
                      <a:r>
                        <a:rPr lang="en-GB" sz="1300" b="0" dirty="0">
                          <a:solidFill>
                            <a:srgbClr val="000000"/>
                          </a:solidFill>
                          <a:latin typeface="Comic Sans MS" pitchFamily="66"/>
                        </a:rPr>
                        <a:t>It is a way for humans </a:t>
                      </a:r>
                      <a:r>
                        <a:rPr lang="en-GB" sz="1300" b="1" dirty="0">
                          <a:solidFill>
                            <a:srgbClr val="000000"/>
                          </a:solidFill>
                          <a:latin typeface="Comic Sans MS" pitchFamily="66"/>
                        </a:rPr>
                        <a:t>to express themselves</a:t>
                      </a:r>
                      <a:r>
                        <a:rPr lang="en-GB" sz="1300" b="0" dirty="0">
                          <a:solidFill>
                            <a:srgbClr val="000000"/>
                          </a:solidFill>
                          <a:latin typeface="Comic Sans MS" pitchFamily="66"/>
                        </a:rPr>
                        <a:t>.</a:t>
                      </a:r>
                    </a:p>
                    <a:p>
                      <a:pPr marL="285750" lvl="0" indent="-285750" algn="l">
                        <a:buSzPct val="100000"/>
                        <a:buFont typeface="Arial" pitchFamily="34"/>
                        <a:buChar char="•"/>
                      </a:pPr>
                      <a:r>
                        <a:rPr lang="en-GB" sz="1300" b="0" i="0" dirty="0">
                          <a:solidFill>
                            <a:srgbClr val="000000"/>
                          </a:solidFill>
                          <a:latin typeface="Comic Sans MS" pitchFamily="66"/>
                        </a:rPr>
                        <a:t>It is </a:t>
                      </a:r>
                      <a:r>
                        <a:rPr lang="en-GB" sz="1300" b="1" i="0" dirty="0">
                          <a:solidFill>
                            <a:srgbClr val="000000"/>
                          </a:solidFill>
                          <a:latin typeface="Comic Sans MS" pitchFamily="66"/>
                        </a:rPr>
                        <a:t>natural.</a:t>
                      </a:r>
                    </a:p>
                    <a:p>
                      <a:pPr marL="285750" lvl="0" indent="-285750" algn="l">
                        <a:buSzPct val="100000"/>
                        <a:buFont typeface="Arial" pitchFamily="34"/>
                        <a:buChar char="•"/>
                      </a:pPr>
                      <a:r>
                        <a:rPr lang="en-GB" sz="1300" b="0" i="0" dirty="0">
                          <a:solidFill>
                            <a:srgbClr val="000000"/>
                          </a:solidFill>
                          <a:latin typeface="Comic Sans MS" pitchFamily="66"/>
                        </a:rPr>
                        <a:t>Forming heterosexual relationships should </a:t>
                      </a:r>
                      <a:r>
                        <a:rPr lang="en-GB" sz="1300" b="1" i="0" dirty="0">
                          <a:solidFill>
                            <a:srgbClr val="000000"/>
                          </a:solidFill>
                          <a:latin typeface="Comic Sans MS" pitchFamily="66"/>
                        </a:rPr>
                        <a:t>lead to having children.</a:t>
                      </a:r>
                    </a:p>
                    <a:p>
                      <a:pPr marL="285750" lvl="0" indent="-285750" algn="l">
                        <a:buSzPct val="100000"/>
                        <a:buFont typeface="Arial" pitchFamily="34"/>
                        <a:buChar char="•"/>
                      </a:pPr>
                      <a:r>
                        <a:rPr lang="en-GB" sz="1300" b="0" i="0" dirty="0">
                          <a:solidFill>
                            <a:srgbClr val="000000"/>
                          </a:solidFill>
                          <a:latin typeface="Comic Sans MS" pitchFamily="66"/>
                        </a:rPr>
                        <a:t>It is part of </a:t>
                      </a:r>
                      <a:r>
                        <a:rPr lang="en-GB" sz="1300" b="1" i="0" dirty="0">
                          <a:solidFill>
                            <a:srgbClr val="000000"/>
                          </a:solidFill>
                          <a:latin typeface="Comic Sans MS" pitchFamily="66"/>
                        </a:rPr>
                        <a:t>being human.</a:t>
                      </a:r>
                    </a:p>
                    <a:p>
                      <a:pPr marL="285750" lvl="0" indent="-285750" algn="l">
                        <a:buSzPct val="100000"/>
                        <a:buFont typeface="Arial" pitchFamily="34"/>
                        <a:buChar char="•"/>
                      </a:pPr>
                      <a:r>
                        <a:rPr lang="en-GB" sz="1300" b="0" i="0" dirty="0">
                          <a:solidFill>
                            <a:srgbClr val="000000"/>
                          </a:solidFill>
                          <a:latin typeface="Comic Sans MS" pitchFamily="66"/>
                        </a:rPr>
                        <a:t>Sex </a:t>
                      </a:r>
                      <a:r>
                        <a:rPr lang="en-GB" sz="1300" b="1" i="0" dirty="0">
                          <a:solidFill>
                            <a:srgbClr val="000000"/>
                          </a:solidFill>
                          <a:latin typeface="Comic Sans MS" pitchFamily="66"/>
                        </a:rPr>
                        <a:t>is for pleasure </a:t>
                      </a:r>
                      <a:r>
                        <a:rPr lang="en-GB" sz="1300" b="0" i="0" dirty="0">
                          <a:solidFill>
                            <a:srgbClr val="000000"/>
                          </a:solidFill>
                          <a:latin typeface="Comic Sans MS" pitchFamily="66"/>
                        </a:rPr>
                        <a:t>not just reproduction.</a:t>
                      </a:r>
                    </a:p>
                    <a:p>
                      <a:pPr marL="285750" lvl="0" indent="-285750" algn="l">
                        <a:buSzPct val="100000"/>
                        <a:buFont typeface="Arial" pitchFamily="34"/>
                        <a:buChar char="•"/>
                      </a:pPr>
                      <a:r>
                        <a:rPr lang="en-GB" sz="1300" b="0" i="0" dirty="0">
                          <a:solidFill>
                            <a:srgbClr val="000000"/>
                          </a:solidFill>
                          <a:latin typeface="Comic Sans MS" pitchFamily="66"/>
                        </a:rPr>
                        <a:t>Humans have </a:t>
                      </a:r>
                      <a:r>
                        <a:rPr lang="en-GB" sz="1300" b="1" i="0" dirty="0">
                          <a:solidFill>
                            <a:srgbClr val="000000"/>
                          </a:solidFill>
                          <a:latin typeface="Comic Sans MS" pitchFamily="66"/>
                        </a:rPr>
                        <a:t>natural sexual instincts</a:t>
                      </a:r>
                      <a:r>
                        <a:rPr lang="en-GB" sz="1300" b="0" i="0" dirty="0">
                          <a:solidFill>
                            <a:srgbClr val="000000"/>
                          </a:solidFill>
                          <a:latin typeface="Comic Sans MS" pitchFamily="66"/>
                        </a:rPr>
                        <a:t>.</a:t>
                      </a:r>
                    </a:p>
                    <a:p>
                      <a:pPr marL="285750" lvl="0" indent="-285750" algn="l">
                        <a:buSzPct val="100000"/>
                        <a:buFont typeface="Arial" pitchFamily="34"/>
                        <a:buChar char="•"/>
                      </a:pPr>
                      <a:r>
                        <a:rPr lang="en-GB" sz="1300" b="0" i="0" dirty="0">
                          <a:solidFill>
                            <a:srgbClr val="000000"/>
                          </a:solidFill>
                          <a:latin typeface="Comic Sans MS" pitchFamily="66"/>
                        </a:rPr>
                        <a:t>Human body is created by God and all </a:t>
                      </a:r>
                      <a:r>
                        <a:rPr lang="en-GB" sz="1300" b="1" i="0" dirty="0">
                          <a:solidFill>
                            <a:srgbClr val="000000"/>
                          </a:solidFill>
                          <a:latin typeface="Comic Sans MS" pitchFamily="66"/>
                        </a:rPr>
                        <a:t>parts have a purpose.</a:t>
                      </a:r>
                    </a:p>
                    <a:p>
                      <a:pPr marL="285750" lvl="0" indent="-285750" algn="l">
                        <a:buSzPct val="100000"/>
                        <a:buFont typeface="Arial" pitchFamily="34"/>
                        <a:buChar char="•"/>
                      </a:pPr>
                      <a:r>
                        <a:rPr lang="en-GB" sz="1300" b="0" i="0" dirty="0">
                          <a:solidFill>
                            <a:srgbClr val="000000"/>
                          </a:solidFill>
                          <a:latin typeface="Comic Sans MS" pitchFamily="66"/>
                        </a:rPr>
                        <a:t>Being </a:t>
                      </a:r>
                      <a:r>
                        <a:rPr lang="en-GB" sz="1300" b="1" i="0" dirty="0">
                          <a:solidFill>
                            <a:srgbClr val="000000"/>
                          </a:solidFill>
                          <a:latin typeface="Comic Sans MS" pitchFamily="66"/>
                        </a:rPr>
                        <a:t>celibate is wrong.</a:t>
                      </a:r>
                    </a:p>
                    <a:p>
                      <a:pPr marL="285750" lvl="0" indent="-285750" algn="l">
                        <a:buSzPct val="100000"/>
                        <a:buFont typeface="Arial" pitchFamily="34"/>
                        <a:buChar char="•"/>
                      </a:pPr>
                      <a:r>
                        <a:rPr lang="en-GB" sz="1300" b="0" i="0" dirty="0">
                          <a:solidFill>
                            <a:srgbClr val="000000"/>
                          </a:solidFill>
                          <a:latin typeface="Comic Sans MS" pitchFamily="66"/>
                        </a:rPr>
                        <a:t>Sex between husband and wife is </a:t>
                      </a:r>
                      <a:r>
                        <a:rPr lang="en-GB" sz="1300" b="1" i="0" dirty="0">
                          <a:solidFill>
                            <a:srgbClr val="000000"/>
                          </a:solidFill>
                          <a:latin typeface="Comic Sans MS" pitchFamily="66"/>
                        </a:rPr>
                        <a:t>a blessing from God.</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graphicFrame>
        <p:nvGraphicFramePr>
          <p:cNvPr id="6" name="Table 6">
            <a:extLst>
              <a:ext uri="{FF2B5EF4-FFF2-40B4-BE49-F238E27FC236}">
                <a16:creationId xmlns:a16="http://schemas.microsoft.com/office/drawing/2014/main" id="{02B64147-A9E8-4DDF-9306-821D0D5D5BAD}"/>
              </a:ext>
            </a:extLst>
          </p:cNvPr>
          <p:cNvGraphicFramePr>
            <a:graphicFrameLocks noGrp="1"/>
          </p:cNvGraphicFramePr>
          <p:nvPr>
            <p:extLst>
              <p:ext uri="{D42A27DB-BD31-4B8C-83A1-F6EECF244321}">
                <p14:modId xmlns:p14="http://schemas.microsoft.com/office/powerpoint/2010/main" val="62523096"/>
              </p:ext>
            </p:extLst>
          </p:nvPr>
        </p:nvGraphicFramePr>
        <p:xfrm>
          <a:off x="233556" y="5480218"/>
          <a:ext cx="11717812" cy="1219200"/>
        </p:xfrm>
        <a:graphic>
          <a:graphicData uri="http://schemas.openxmlformats.org/drawingml/2006/table">
            <a:tbl>
              <a:tblPr firstRow="1" bandRow="1">
                <a:tableStyleId>{5C22544A-7EE6-4342-B048-85BDC9FD1C3A}</a:tableStyleId>
              </a:tblPr>
              <a:tblGrid>
                <a:gridCol w="3693659">
                  <a:extLst>
                    <a:ext uri="{9D8B030D-6E8A-4147-A177-3AD203B41FA5}">
                      <a16:colId xmlns:a16="http://schemas.microsoft.com/office/drawing/2014/main" val="3500693459"/>
                    </a:ext>
                  </a:extLst>
                </a:gridCol>
                <a:gridCol w="8024153">
                  <a:extLst>
                    <a:ext uri="{9D8B030D-6E8A-4147-A177-3AD203B41FA5}">
                      <a16:colId xmlns:a16="http://schemas.microsoft.com/office/drawing/2014/main" val="2227680026"/>
                    </a:ext>
                  </a:extLst>
                </a:gridCol>
              </a:tblGrid>
              <a:tr h="183087">
                <a:tc>
                  <a:txBody>
                    <a:bodyPr/>
                    <a:lstStyle/>
                    <a:p>
                      <a:pPr algn="ctr"/>
                      <a:r>
                        <a:rPr lang="en-GB" sz="1400" dirty="0">
                          <a:solidFill>
                            <a:schemeClr val="bg1"/>
                          </a:solidFill>
                          <a:latin typeface="Comic Sans MS" panose="030F0702030302020204" pitchFamily="66" charset="0"/>
                        </a:rPr>
                        <a:t>Key Terms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400" dirty="0">
                          <a:solidFill>
                            <a:schemeClr val="bg1"/>
                          </a:solidFill>
                          <a:latin typeface="Comic Sans MS" panose="030F0702030302020204" pitchFamily="66" charset="0"/>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737593456"/>
                  </a:ext>
                </a:extLst>
              </a:tr>
              <a:tr h="215332">
                <a:tc>
                  <a:txBody>
                    <a:bodyPr/>
                    <a:lstStyle/>
                    <a:p>
                      <a:r>
                        <a:rPr lang="en-GB" sz="1400" dirty="0">
                          <a:solidFill>
                            <a:schemeClr val="tx1"/>
                          </a:solidFill>
                          <a:latin typeface="Comic Sans MS" panose="030F0702030302020204" pitchFamily="66" charset="0"/>
                        </a:rPr>
                        <a:t>Human Sexuality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r>
                        <a:rPr lang="en-GB" sz="1400" dirty="0">
                          <a:solidFill>
                            <a:schemeClr val="tx1"/>
                          </a:solidFill>
                          <a:latin typeface="Comic Sans MS" panose="030F0702030302020204" pitchFamily="66" charset="0"/>
                        </a:rPr>
                        <a:t>How people express themselves as sexual beings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3721795"/>
                  </a:ext>
                </a:extLst>
              </a:tr>
              <a:tr h="215332">
                <a:tc>
                  <a:txBody>
                    <a:bodyPr/>
                    <a:lstStyle/>
                    <a:p>
                      <a:r>
                        <a:rPr lang="en-GB" sz="1400" dirty="0">
                          <a:solidFill>
                            <a:schemeClr val="tx1"/>
                          </a:solidFill>
                          <a:latin typeface="Comic Sans MS" panose="030F0702030302020204" pitchFamily="66" charset="0"/>
                        </a:rPr>
                        <a:t>Heterosexual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r>
                        <a:rPr lang="en-GB" sz="1400" dirty="0">
                          <a:solidFill>
                            <a:schemeClr val="tx1"/>
                          </a:solidFill>
                          <a:latin typeface="Comic Sans MS" panose="030F0702030302020204" pitchFamily="66" charset="0"/>
                        </a:rPr>
                        <a:t>To be sexually attracted to members of the opposite sex.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6732870"/>
                  </a:ext>
                </a:extLst>
              </a:tr>
              <a:tr h="215332">
                <a:tc>
                  <a:txBody>
                    <a:bodyPr/>
                    <a:lstStyle/>
                    <a:p>
                      <a:r>
                        <a:rPr lang="en-GB" sz="1400" dirty="0">
                          <a:solidFill>
                            <a:schemeClr val="tx1"/>
                          </a:solidFill>
                          <a:latin typeface="Comic Sans MS" panose="030F0702030302020204" pitchFamily="66" charset="0"/>
                        </a:rPr>
                        <a:t>Homosexual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r>
                        <a:rPr lang="en-GB" sz="1400" dirty="0">
                          <a:solidFill>
                            <a:schemeClr val="tx1"/>
                          </a:solidFill>
                          <a:latin typeface="Comic Sans MS" panose="030F0702030302020204" pitchFamily="66" charset="0"/>
                        </a:rPr>
                        <a:t>To be sexually attracted to members of the same sex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1542737"/>
                  </a:ext>
                </a:extLst>
              </a:tr>
            </a:tbl>
          </a:graphicData>
        </a:graphic>
      </p:graphicFrame>
      <p:graphicFrame>
        <p:nvGraphicFramePr>
          <p:cNvPr id="7" name="Table 7">
            <a:extLst>
              <a:ext uri="{FF2B5EF4-FFF2-40B4-BE49-F238E27FC236}">
                <a16:creationId xmlns:a16="http://schemas.microsoft.com/office/drawing/2014/main" id="{C3C60F66-FD71-44E8-BF55-59680444A562}"/>
              </a:ext>
            </a:extLst>
          </p:cNvPr>
          <p:cNvGraphicFramePr>
            <a:graphicFrameLocks noGrp="1"/>
          </p:cNvGraphicFramePr>
          <p:nvPr>
            <p:extLst>
              <p:ext uri="{D42A27DB-BD31-4B8C-83A1-F6EECF244321}">
                <p14:modId xmlns:p14="http://schemas.microsoft.com/office/powerpoint/2010/main" val="2353504085"/>
              </p:ext>
            </p:extLst>
          </p:nvPr>
        </p:nvGraphicFramePr>
        <p:xfrm>
          <a:off x="4397445" y="800266"/>
          <a:ext cx="4070877" cy="4415022"/>
        </p:xfrm>
        <a:graphic>
          <a:graphicData uri="http://schemas.openxmlformats.org/drawingml/2006/table">
            <a:tbl>
              <a:tblPr firstRow="1" bandRow="1">
                <a:tableStyleId>{5C22544A-7EE6-4342-B048-85BDC9FD1C3A}</a:tableStyleId>
              </a:tblPr>
              <a:tblGrid>
                <a:gridCol w="1961391">
                  <a:extLst>
                    <a:ext uri="{9D8B030D-6E8A-4147-A177-3AD203B41FA5}">
                      <a16:colId xmlns:a16="http://schemas.microsoft.com/office/drawing/2014/main" val="2117348482"/>
                    </a:ext>
                  </a:extLst>
                </a:gridCol>
                <a:gridCol w="2109486">
                  <a:extLst>
                    <a:ext uri="{9D8B030D-6E8A-4147-A177-3AD203B41FA5}">
                      <a16:colId xmlns:a16="http://schemas.microsoft.com/office/drawing/2014/main" val="2936349156"/>
                    </a:ext>
                  </a:extLst>
                </a:gridCol>
              </a:tblGrid>
              <a:tr h="483102">
                <a:tc>
                  <a:txBody>
                    <a:bodyPr/>
                    <a:lstStyle/>
                    <a:p>
                      <a:pPr algn="ctr"/>
                      <a:r>
                        <a:rPr lang="en-GB" sz="1200" dirty="0">
                          <a:solidFill>
                            <a:schemeClr val="tx1"/>
                          </a:solidFill>
                          <a:latin typeface="Comic Sans MS" panose="030F0702030302020204" pitchFamily="66" charset="0"/>
                        </a:rPr>
                        <a:t>Christian views against homosexuality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pPr algn="ctr"/>
                      <a:r>
                        <a:rPr lang="en-GB" sz="1200" dirty="0">
                          <a:solidFill>
                            <a:schemeClr val="tx1"/>
                          </a:solidFill>
                          <a:latin typeface="Comic Sans MS" panose="030F0702030302020204" pitchFamily="66" charset="0"/>
                        </a:rPr>
                        <a:t>Christian views accepting homosexuality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extLst>
                  <a:ext uri="{0D108BD9-81ED-4DB2-BD59-A6C34878D82A}">
                    <a16:rowId xmlns:a16="http://schemas.microsoft.com/office/drawing/2014/main" val="2928519132"/>
                  </a:ext>
                </a:extLst>
              </a:tr>
              <a:tr h="2135087">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Against God’s command to increase in number- can’t reproduce.</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Sexual relationships between men are forbidden in the Bible.</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Not allowed to get married within a Church.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No detail on homosexual relationships between women as there is no penetrative sex.</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Homosexual relationship aren’t sinful (as long as sex is not involved)</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Church of England allows homosexuality as long as they are faithful and committed to one another.</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Some believe Bible teachings need to be updates to this modern society- therefore making it acceptable.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346280"/>
                  </a:ext>
                </a:extLst>
              </a:tr>
              <a:tr h="1668379">
                <a:tc>
                  <a:txBody>
                    <a:bodyPr/>
                    <a:lstStyle/>
                    <a:p>
                      <a:pPr marL="0" indent="0" algn="ctr">
                        <a:buFont typeface="Arial" panose="020B0604020202020204" pitchFamily="34" charset="0"/>
                        <a:buNone/>
                      </a:pPr>
                      <a:endParaRPr lang="en-GB" sz="1400" dirty="0">
                        <a:solidFill>
                          <a:schemeClr val="tx1"/>
                        </a:solidFill>
                        <a:latin typeface="Comic Sans MS" panose="030F0702030302020204" pitchFamily="66" charset="0"/>
                      </a:endParaRPr>
                    </a:p>
                    <a:p>
                      <a:pPr marL="0" indent="0" algn="ctr">
                        <a:buFont typeface="Arial" panose="020B0604020202020204" pitchFamily="34" charset="0"/>
                        <a:buNone/>
                      </a:pPr>
                      <a:r>
                        <a:rPr lang="en-GB" sz="1400" dirty="0">
                          <a:solidFill>
                            <a:schemeClr val="tx1"/>
                          </a:solidFill>
                          <a:latin typeface="Comic Sans MS" panose="030F0702030302020204" pitchFamily="66" charset="0"/>
                        </a:rPr>
                        <a:t>“ Do not have sexual relations with a man as one does with a women; that is detestable.”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A7A0"/>
                    </a:solidFill>
                  </a:tcPr>
                </a:tc>
                <a:tc vMerge="1">
                  <a:txBody>
                    <a:bodyPr/>
                    <a:lstStyle/>
                    <a:p>
                      <a:endParaRPr lang="en-GB"/>
                    </a:p>
                  </a:txBody>
                  <a:tcPr/>
                </a:tc>
                <a:extLst>
                  <a:ext uri="{0D108BD9-81ED-4DB2-BD59-A6C34878D82A}">
                    <a16:rowId xmlns:a16="http://schemas.microsoft.com/office/drawing/2014/main" val="1571127893"/>
                  </a:ext>
                </a:extLst>
              </a:tr>
            </a:tbl>
          </a:graphicData>
        </a:graphic>
      </p:graphicFrame>
      <p:graphicFrame>
        <p:nvGraphicFramePr>
          <p:cNvPr id="8" name="Table 7">
            <a:extLst>
              <a:ext uri="{FF2B5EF4-FFF2-40B4-BE49-F238E27FC236}">
                <a16:creationId xmlns:a16="http://schemas.microsoft.com/office/drawing/2014/main" id="{0D39B313-C5D5-4DB3-A241-630895DAABE1}"/>
              </a:ext>
            </a:extLst>
          </p:cNvPr>
          <p:cNvGraphicFramePr>
            <a:graphicFrameLocks noGrp="1"/>
          </p:cNvGraphicFramePr>
          <p:nvPr>
            <p:extLst>
              <p:ext uri="{D42A27DB-BD31-4B8C-83A1-F6EECF244321}">
                <p14:modId xmlns:p14="http://schemas.microsoft.com/office/powerpoint/2010/main" val="376831971"/>
              </p:ext>
            </p:extLst>
          </p:nvPr>
        </p:nvGraphicFramePr>
        <p:xfrm>
          <a:off x="8582526" y="773748"/>
          <a:ext cx="3391960" cy="4561789"/>
        </p:xfrm>
        <a:graphic>
          <a:graphicData uri="http://schemas.openxmlformats.org/drawingml/2006/table">
            <a:tbl>
              <a:tblPr firstRow="1" bandRow="1">
                <a:effectLst/>
                <a:tableStyleId>{5C22544A-7EE6-4342-B048-85BDC9FD1C3A}</a:tableStyleId>
              </a:tblPr>
              <a:tblGrid>
                <a:gridCol w="3391960">
                  <a:extLst>
                    <a:ext uri="{9D8B030D-6E8A-4147-A177-3AD203B41FA5}">
                      <a16:colId xmlns:a16="http://schemas.microsoft.com/office/drawing/2014/main" val="1986795083"/>
                    </a:ext>
                  </a:extLst>
                </a:gridCol>
              </a:tblGrid>
              <a:tr h="408973">
                <a:tc>
                  <a:txBody>
                    <a:bodyPr/>
                    <a:lstStyle/>
                    <a:p>
                      <a:pPr lvl="0" algn="ctr"/>
                      <a:r>
                        <a:rPr lang="en-GB" sz="1400" b="0" dirty="0">
                          <a:solidFill>
                            <a:srgbClr val="000000"/>
                          </a:solidFill>
                          <a:latin typeface="Comic Sans MS" pitchFamily="66"/>
                        </a:rPr>
                        <a:t>Muslim views on Homosexuality</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48475056"/>
                  </a:ext>
                </a:extLst>
              </a:tr>
              <a:tr h="2844333">
                <a:tc>
                  <a:txBody>
                    <a:bodyPr/>
                    <a:lstStyle/>
                    <a:p>
                      <a:pPr marL="285750" lvl="0" indent="-285750" algn="l">
                        <a:buSzPct val="100000"/>
                        <a:buFont typeface="Arial" pitchFamily="34"/>
                        <a:buChar char="•"/>
                      </a:pPr>
                      <a:r>
                        <a:rPr lang="en-GB" sz="1400" b="0" i="0" dirty="0">
                          <a:solidFill>
                            <a:srgbClr val="000000"/>
                          </a:solidFill>
                          <a:latin typeface="Comic Sans MS" pitchFamily="66"/>
                        </a:rPr>
                        <a:t>Homosexuality is forbidden.</a:t>
                      </a:r>
                    </a:p>
                    <a:p>
                      <a:pPr marL="285750" lvl="0" indent="-285750" algn="l">
                        <a:buSzPct val="100000"/>
                        <a:buFont typeface="Arial" pitchFamily="34"/>
                        <a:buChar char="•"/>
                      </a:pPr>
                      <a:r>
                        <a:rPr lang="en-GB" sz="1400" b="0" i="0" dirty="0">
                          <a:solidFill>
                            <a:srgbClr val="000000"/>
                          </a:solidFill>
                          <a:latin typeface="Comic Sans MS" pitchFamily="66"/>
                        </a:rPr>
                        <a:t>In most Muslim countries it is against the law.</a:t>
                      </a:r>
                    </a:p>
                    <a:p>
                      <a:pPr marL="285750" lvl="0" indent="-285750" algn="l">
                        <a:buSzPct val="100000"/>
                        <a:buFont typeface="Arial" pitchFamily="34"/>
                        <a:buChar char="•"/>
                      </a:pPr>
                      <a:r>
                        <a:rPr lang="en-GB" sz="1400" b="0" i="0" dirty="0">
                          <a:solidFill>
                            <a:srgbClr val="000000"/>
                          </a:solidFill>
                          <a:latin typeface="Comic Sans MS" pitchFamily="66"/>
                        </a:rPr>
                        <a:t>Human sexuality is a choice but choosing to be drawn to the same sex is not right.</a:t>
                      </a:r>
                    </a:p>
                    <a:p>
                      <a:pPr marL="285750" lvl="0" indent="-285750" algn="l">
                        <a:buSzPct val="100000"/>
                        <a:buFont typeface="Arial" pitchFamily="34"/>
                        <a:buChar char="•"/>
                      </a:pPr>
                      <a:r>
                        <a:rPr lang="en-GB" sz="1400" b="0" i="0" dirty="0">
                          <a:solidFill>
                            <a:srgbClr val="000000"/>
                          </a:solidFill>
                          <a:latin typeface="Comic Sans MS" pitchFamily="66"/>
                        </a:rPr>
                        <a:t>It is against the natural law of God.</a:t>
                      </a:r>
                    </a:p>
                    <a:p>
                      <a:pPr marL="285750" lvl="0" indent="-285750" algn="l">
                        <a:buSzPct val="100000"/>
                        <a:buFont typeface="Arial" pitchFamily="34"/>
                        <a:buChar char="•"/>
                      </a:pPr>
                      <a:r>
                        <a:rPr lang="en-GB" sz="1400" b="0" i="0" dirty="0">
                          <a:solidFill>
                            <a:srgbClr val="000000"/>
                          </a:solidFill>
                          <a:latin typeface="Comic Sans MS" pitchFamily="66"/>
                        </a:rPr>
                        <a:t>It is against God’s will.</a:t>
                      </a:r>
                    </a:p>
                    <a:p>
                      <a:pPr marL="285750" lvl="0" indent="-285750" algn="l">
                        <a:buSzPct val="100000"/>
                        <a:buFont typeface="Arial" pitchFamily="34"/>
                        <a:buChar char="•"/>
                      </a:pPr>
                      <a:r>
                        <a:rPr lang="en-GB" sz="1400" b="0" i="0" dirty="0">
                          <a:solidFill>
                            <a:srgbClr val="000000"/>
                          </a:solidFill>
                          <a:latin typeface="Comic Sans MS" pitchFamily="66"/>
                        </a:rPr>
                        <a:t>Homosexuals should control their actions and not break God’s laws.</a:t>
                      </a:r>
                    </a:p>
                    <a:p>
                      <a:pPr marL="285750" lvl="0" indent="-285750" algn="l">
                        <a:buSzPct val="100000"/>
                        <a:buFont typeface="Arial" pitchFamily="34"/>
                        <a:buChar char="•"/>
                      </a:pPr>
                      <a:r>
                        <a:rPr lang="en-GB" sz="1400" b="0" i="0" dirty="0">
                          <a:solidFill>
                            <a:srgbClr val="000000"/>
                          </a:solidFill>
                          <a:latin typeface="Comic Sans MS" pitchFamily="66"/>
                        </a:rPr>
                        <a:t>Some believe homosexuals will have to answer to God on judgement day,</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r h="1074336">
                <a:tc>
                  <a:txBody>
                    <a:bodyPr/>
                    <a:lstStyle/>
                    <a:p>
                      <a:pPr marL="0" lvl="0" indent="0" algn="ctr">
                        <a:buSzPct val="100000"/>
                        <a:buFont typeface="Arial" pitchFamily="34"/>
                        <a:buNone/>
                      </a:pPr>
                      <a:r>
                        <a:rPr lang="en-GB" sz="1400" b="0" i="0" dirty="0">
                          <a:solidFill>
                            <a:srgbClr val="000000"/>
                          </a:solidFill>
                          <a:latin typeface="Comic Sans MS" pitchFamily="66"/>
                        </a:rPr>
                        <a:t>“ Must you, unlike other people, lust after males and abandon the wives that God has created for you? You are exceeding all bounds.”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14ECD2"/>
                    </a:solidFill>
                  </a:tcPr>
                </a:tc>
                <a:extLst>
                  <a:ext uri="{0D108BD9-81ED-4DB2-BD59-A6C34878D82A}">
                    <a16:rowId xmlns:a16="http://schemas.microsoft.com/office/drawing/2014/main" val="4051904011"/>
                  </a:ext>
                </a:extLst>
              </a:tr>
            </a:tbl>
          </a:graphicData>
        </a:graphic>
      </p:graphicFrame>
    </p:spTree>
    <p:extLst>
      <p:ext uri="{BB962C8B-B14F-4D97-AF65-F5344CB8AC3E}">
        <p14:creationId xmlns:p14="http://schemas.microsoft.com/office/powerpoint/2010/main" val="2273222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E960136-BA6F-425A-976B-09591CEC3039}"/>
              </a:ext>
            </a:extLst>
          </p:cNvPr>
          <p:cNvSpPr txBox="1"/>
          <p:nvPr/>
        </p:nvSpPr>
        <p:spPr>
          <a:xfrm>
            <a:off x="0" y="0"/>
            <a:ext cx="12191996" cy="461665"/>
          </a:xfrm>
          <a:prstGeom prst="rect">
            <a:avLst/>
          </a:prstGeom>
          <a:solidFill>
            <a:schemeClr val="accent6">
              <a:lumMod val="60000"/>
              <a:lumOff val="40000"/>
            </a:schemeClr>
          </a:solidFill>
          <a:ln w="9528" cap="flat">
            <a:solidFill>
              <a:srgbClr val="000000"/>
            </a:solidFill>
            <a:prstDash val="solid"/>
            <a:miter/>
          </a:ln>
        </p:spPr>
        <p:txBody>
          <a:bodyPr vert="horz" wrap="square" lIns="91440" tIns="45720" rIns="91440" bIns="45720" anchor="t" anchorCtr="1" compatLnSpc="1">
            <a:spAutoFit/>
          </a:bodyPr>
          <a:lstStyle/>
          <a:p>
            <a:pPr lvl="0" algn="ctr">
              <a:defRPr sz="1800" b="0" i="0" u="none" strike="noStrike" kern="0" cap="none" spc="0" baseline="0">
                <a:solidFill>
                  <a:srgbClr val="000000"/>
                </a:solidFill>
                <a:uFillTx/>
              </a:defRPr>
            </a:pPr>
            <a:r>
              <a:rPr lang="en-GB" sz="2400" b="1" u="sng" dirty="0">
                <a:solidFill>
                  <a:srgbClr val="000000"/>
                </a:solidFill>
                <a:latin typeface="Comic Sans MS" pitchFamily="66"/>
              </a:rPr>
              <a:t>Prejudice and Discrimination: Sexism</a:t>
            </a:r>
            <a:endParaRPr lang="en-GB" sz="2400" b="1" i="0" u="sng" strike="noStrike" kern="1200" cap="none" spc="0" baseline="0" dirty="0">
              <a:solidFill>
                <a:srgbClr val="000000"/>
              </a:solidFill>
              <a:uFillTx/>
              <a:latin typeface="Comic Sans MS" pitchFamily="66"/>
            </a:endParaRPr>
          </a:p>
        </p:txBody>
      </p:sp>
      <p:graphicFrame>
        <p:nvGraphicFramePr>
          <p:cNvPr id="5" name="Table 5">
            <a:extLst>
              <a:ext uri="{FF2B5EF4-FFF2-40B4-BE49-F238E27FC236}">
                <a16:creationId xmlns:a16="http://schemas.microsoft.com/office/drawing/2014/main" id="{F97B7344-AAEF-4CD3-80E5-ED9FDD0953EF}"/>
              </a:ext>
            </a:extLst>
          </p:cNvPr>
          <p:cNvGraphicFramePr>
            <a:graphicFrameLocks noGrp="1"/>
          </p:cNvGraphicFramePr>
          <p:nvPr>
            <p:extLst>
              <p:ext uri="{D42A27DB-BD31-4B8C-83A1-F6EECF244321}">
                <p14:modId xmlns:p14="http://schemas.microsoft.com/office/powerpoint/2010/main" val="2392514415"/>
              </p:ext>
            </p:extLst>
          </p:nvPr>
        </p:nvGraphicFramePr>
        <p:xfrm>
          <a:off x="433139" y="892948"/>
          <a:ext cx="7636042" cy="5411599"/>
        </p:xfrm>
        <a:graphic>
          <a:graphicData uri="http://schemas.openxmlformats.org/drawingml/2006/table">
            <a:tbl>
              <a:tblPr firstRow="1" bandRow="1">
                <a:tableStyleId>{5C22544A-7EE6-4342-B048-85BDC9FD1C3A}</a:tableStyleId>
              </a:tblPr>
              <a:tblGrid>
                <a:gridCol w="576304">
                  <a:extLst>
                    <a:ext uri="{9D8B030D-6E8A-4147-A177-3AD203B41FA5}">
                      <a16:colId xmlns:a16="http://schemas.microsoft.com/office/drawing/2014/main" val="11085269"/>
                    </a:ext>
                  </a:extLst>
                </a:gridCol>
                <a:gridCol w="3569828">
                  <a:extLst>
                    <a:ext uri="{9D8B030D-6E8A-4147-A177-3AD203B41FA5}">
                      <a16:colId xmlns:a16="http://schemas.microsoft.com/office/drawing/2014/main" val="803193507"/>
                    </a:ext>
                  </a:extLst>
                </a:gridCol>
                <a:gridCol w="3489910">
                  <a:extLst>
                    <a:ext uri="{9D8B030D-6E8A-4147-A177-3AD203B41FA5}">
                      <a16:colId xmlns:a16="http://schemas.microsoft.com/office/drawing/2014/main" val="666415909"/>
                    </a:ext>
                  </a:extLst>
                </a:gridCol>
              </a:tblGrid>
              <a:tr h="482349">
                <a:tc>
                  <a:txBody>
                    <a:bodyPr/>
                    <a:lstStyle/>
                    <a:p>
                      <a:pPr algn="ctr"/>
                      <a:endParaRPr lang="en-GB" b="0" dirty="0">
                        <a:solidFill>
                          <a:schemeClr val="bg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b="0" dirty="0">
                          <a:solidFill>
                            <a:schemeClr val="bg1"/>
                          </a:solidFill>
                          <a:latin typeface="Comic Sans MS" panose="030F0702030302020204" pitchFamily="66" charset="0"/>
                        </a:rPr>
                        <a:t>For- 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b="0" dirty="0">
                          <a:solidFill>
                            <a:schemeClr val="bg1"/>
                          </a:solidFill>
                          <a:latin typeface="Comic Sans MS" panose="030F0702030302020204" pitchFamily="66" charset="0"/>
                        </a:rPr>
                        <a:t>Against- Sexist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820718149"/>
                  </a:ext>
                </a:extLst>
              </a:tr>
              <a:tr h="2211369">
                <a:tc>
                  <a:txBody>
                    <a:bodyPr/>
                    <a:lstStyle/>
                    <a:p>
                      <a:pPr algn="ctr"/>
                      <a:r>
                        <a:rPr lang="en-GB" b="0" dirty="0">
                          <a:solidFill>
                            <a:schemeClr val="bg1"/>
                          </a:solidFill>
                          <a:latin typeface="Comic Sans MS" panose="030F0702030302020204" pitchFamily="66" charset="0"/>
                        </a:rPr>
                        <a:t>Christians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In 1993, the Church of England allowed women to be ordinated as priests and in 2014 the first women became a bishop.</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Most have no problem with women being a part of the clergy.</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Non-conformists have been ordaining women for nearly 100 years.</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Not the culture in those days of the Bible- need to be updated.</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funded Jesus’ mission.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‘Christ is the head of man, so a man is the head of a woman. Women should not lead worship.”</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should remain silent in churches. They are not allowed to speak… for is disgraceful for a woman to speak in the Church.”</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Catholic and Orthodox Churches do not support women becoming priests. </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Jesus chose men to be his disciples.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407605"/>
                  </a:ext>
                </a:extLst>
              </a:tr>
              <a:tr h="2717881">
                <a:tc>
                  <a:txBody>
                    <a:bodyPr/>
                    <a:lstStyle/>
                    <a:p>
                      <a:pPr algn="ctr"/>
                      <a:r>
                        <a:rPr lang="en-GB" b="0" dirty="0">
                          <a:solidFill>
                            <a:schemeClr val="bg1"/>
                          </a:solidFill>
                          <a:latin typeface="Comic Sans MS" panose="030F0702030302020204" pitchFamily="66" charset="0"/>
                        </a:rPr>
                        <a:t>Muslims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Equal in value but different in their roles.</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“Anyone, male or female who does good works and is a believer will enter paradise.”</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are allowed to work if they want and many Muslim women in the UK are doctors, teachers etc.</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should also worship God.</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Some mosques allow women to lead worship.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Husbands should take good care of their wives.</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Men are allowed more than one wife.</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should stay at home and look after the children.</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do not have to go to Mosque 5 times a day or on a Friday for </a:t>
                      </a:r>
                      <a:r>
                        <a:rPr lang="en-GB" sz="1300" b="0" dirty="0" err="1">
                          <a:solidFill>
                            <a:schemeClr val="tx1"/>
                          </a:solidFill>
                          <a:latin typeface="Comic Sans MS" panose="030F0702030302020204" pitchFamily="66" charset="0"/>
                        </a:rPr>
                        <a:t>Jummah</a:t>
                      </a:r>
                      <a:r>
                        <a:rPr lang="en-GB" sz="1300" b="0" dirty="0">
                          <a:solidFill>
                            <a:schemeClr val="tx1"/>
                          </a:solidFill>
                          <a:latin typeface="Comic Sans MS" panose="030F0702030302020204" pitchFamily="66" charset="0"/>
                        </a:rPr>
                        <a:t> prayer.</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Women cannot be Imams</a:t>
                      </a:r>
                    </a:p>
                    <a:p>
                      <a:pPr marL="285750" indent="-285750">
                        <a:buFont typeface="Arial" panose="020B0604020202020204" pitchFamily="34" charset="0"/>
                        <a:buChar char="•"/>
                      </a:pPr>
                      <a:r>
                        <a:rPr lang="en-GB" sz="1300" b="0" dirty="0">
                          <a:solidFill>
                            <a:schemeClr val="tx1"/>
                          </a:solidFill>
                          <a:latin typeface="Comic Sans MS" panose="030F0702030302020204" pitchFamily="66" charset="0"/>
                        </a:rPr>
                        <a:t>In Saudi Arabia, women have to cover up if they leave their home and must be with a chaperone.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429951"/>
                  </a:ext>
                </a:extLst>
              </a:tr>
            </a:tbl>
          </a:graphicData>
        </a:graphic>
      </p:graphicFrame>
      <p:pic>
        <p:nvPicPr>
          <p:cNvPr id="8" name="Picture 7" descr="A picture containing drawing, table&#10;&#10;Description automatically generated">
            <a:extLst>
              <a:ext uri="{FF2B5EF4-FFF2-40B4-BE49-F238E27FC236}">
                <a16:creationId xmlns:a16="http://schemas.microsoft.com/office/drawing/2014/main" id="{15E5ACB3-6706-436C-A3A1-9C47DE49F7B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944919">
            <a:off x="8426275" y="4221346"/>
            <a:ext cx="3336146" cy="1672820"/>
          </a:xfrm>
          <a:prstGeom prst="rect">
            <a:avLst/>
          </a:prstGeom>
        </p:spPr>
      </p:pic>
      <p:pic>
        <p:nvPicPr>
          <p:cNvPr id="11" name="Picture 10" descr="A picture containing drawing&#10;&#10;Description automatically generated">
            <a:extLst>
              <a:ext uri="{FF2B5EF4-FFF2-40B4-BE49-F238E27FC236}">
                <a16:creationId xmlns:a16="http://schemas.microsoft.com/office/drawing/2014/main" id="{DE782411-ECDA-43DE-AC51-8B645B9635D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20313111">
            <a:off x="8412955" y="1154454"/>
            <a:ext cx="3384884" cy="1836003"/>
          </a:xfrm>
          <a:prstGeom prst="rect">
            <a:avLst/>
          </a:prstGeom>
        </p:spPr>
      </p:pic>
    </p:spTree>
    <p:extLst>
      <p:ext uri="{BB962C8B-B14F-4D97-AF65-F5344CB8AC3E}">
        <p14:creationId xmlns:p14="http://schemas.microsoft.com/office/powerpoint/2010/main" val="204879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B6D2E3-DAFB-43ED-86E9-4F0DE67EA1F0}"/>
              </a:ext>
            </a:extLst>
          </p:cNvPr>
          <p:cNvSpPr txBox="1"/>
          <p:nvPr/>
        </p:nvSpPr>
        <p:spPr>
          <a:xfrm>
            <a:off x="0" y="0"/>
            <a:ext cx="12191996" cy="523219"/>
          </a:xfrm>
          <a:prstGeom prst="rect">
            <a:avLst/>
          </a:prstGeom>
          <a:solidFill>
            <a:srgbClr val="EC90DA"/>
          </a:solidFill>
          <a:ln w="9528" cap="flat">
            <a:solidFill>
              <a:srgbClr val="000000"/>
            </a:solidFill>
            <a:prstDash val="solid"/>
            <a:miter/>
          </a:ln>
        </p:spPr>
        <p:txBody>
          <a:bodyPr vert="horz" wrap="square" lIns="91440" tIns="45720" rIns="91440" bIns="45720" anchor="t" anchorCtr="1" compatLnSpc="1">
            <a:spAutoFit/>
          </a:bodyPr>
          <a:lstStyle/>
          <a:p>
            <a:pPr lvl="0" algn="ctr">
              <a:defRPr sz="1800" b="0" i="0" u="none" strike="noStrike" kern="0" cap="none" spc="0" baseline="0">
                <a:solidFill>
                  <a:srgbClr val="000000"/>
                </a:solidFill>
                <a:uFillTx/>
              </a:defRPr>
            </a:pPr>
            <a:r>
              <a:rPr lang="en-GB" sz="2800" b="1" u="sng" dirty="0">
                <a:solidFill>
                  <a:srgbClr val="000000"/>
                </a:solidFill>
                <a:latin typeface="Comic Sans MS" pitchFamily="66"/>
              </a:rPr>
              <a:t>Prejudice and Discrimination: Disability</a:t>
            </a:r>
            <a:endParaRPr lang="en-GB" sz="2800" b="1" i="0" u="sng" strike="noStrike" kern="1200" cap="none" spc="0" baseline="0" dirty="0">
              <a:solidFill>
                <a:srgbClr val="000000"/>
              </a:solidFill>
              <a:uFillTx/>
              <a:latin typeface="Comic Sans MS" pitchFamily="66"/>
            </a:endParaRPr>
          </a:p>
        </p:txBody>
      </p:sp>
      <p:graphicFrame>
        <p:nvGraphicFramePr>
          <p:cNvPr id="5" name="Table 6">
            <a:extLst>
              <a:ext uri="{FF2B5EF4-FFF2-40B4-BE49-F238E27FC236}">
                <a16:creationId xmlns:a16="http://schemas.microsoft.com/office/drawing/2014/main" id="{69A384CB-D52D-4D60-91BA-6E6CA7772166}"/>
              </a:ext>
            </a:extLst>
          </p:cNvPr>
          <p:cNvGraphicFramePr>
            <a:graphicFrameLocks noGrp="1"/>
          </p:cNvGraphicFramePr>
          <p:nvPr>
            <p:extLst>
              <p:ext uri="{D42A27DB-BD31-4B8C-83A1-F6EECF244321}">
                <p14:modId xmlns:p14="http://schemas.microsoft.com/office/powerpoint/2010/main" val="3867762461"/>
              </p:ext>
            </p:extLst>
          </p:nvPr>
        </p:nvGraphicFramePr>
        <p:xfrm>
          <a:off x="170120" y="635876"/>
          <a:ext cx="11782925" cy="1162562"/>
        </p:xfrm>
        <a:graphic>
          <a:graphicData uri="http://schemas.openxmlformats.org/drawingml/2006/table">
            <a:tbl>
              <a:tblPr firstRow="1" bandRow="1">
                <a:tableStyleId>{5C22544A-7EE6-4342-B048-85BDC9FD1C3A}</a:tableStyleId>
              </a:tblPr>
              <a:tblGrid>
                <a:gridCol w="2090480">
                  <a:extLst>
                    <a:ext uri="{9D8B030D-6E8A-4147-A177-3AD203B41FA5}">
                      <a16:colId xmlns:a16="http://schemas.microsoft.com/office/drawing/2014/main" val="3500693459"/>
                    </a:ext>
                  </a:extLst>
                </a:gridCol>
                <a:gridCol w="9692445">
                  <a:extLst>
                    <a:ext uri="{9D8B030D-6E8A-4147-A177-3AD203B41FA5}">
                      <a16:colId xmlns:a16="http://schemas.microsoft.com/office/drawing/2014/main" val="2227680026"/>
                    </a:ext>
                  </a:extLst>
                </a:gridCol>
              </a:tblGrid>
              <a:tr h="221534">
                <a:tc>
                  <a:txBody>
                    <a:bodyPr/>
                    <a:lstStyle/>
                    <a:p>
                      <a:pPr algn="ctr"/>
                      <a:r>
                        <a:rPr lang="en-GB" sz="1400" dirty="0">
                          <a:solidFill>
                            <a:schemeClr val="bg1"/>
                          </a:solidFill>
                          <a:latin typeface="Comic Sans MS" panose="030F0702030302020204" pitchFamily="66" charset="0"/>
                        </a:rPr>
                        <a:t>Key Terms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400" dirty="0">
                          <a:solidFill>
                            <a:schemeClr val="bg1"/>
                          </a:solidFill>
                          <a:latin typeface="Comic Sans MS" panose="030F0702030302020204" pitchFamily="66" charset="0"/>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737593456"/>
                  </a:ext>
                </a:extLst>
              </a:tr>
              <a:tr h="376608">
                <a:tc>
                  <a:txBody>
                    <a:bodyPr/>
                    <a:lstStyle/>
                    <a:p>
                      <a:r>
                        <a:rPr lang="en-GB" sz="1400" dirty="0">
                          <a:solidFill>
                            <a:schemeClr val="tx1"/>
                          </a:solidFill>
                          <a:latin typeface="Comic Sans MS" panose="030F0702030302020204" pitchFamily="66" charset="0"/>
                        </a:rPr>
                        <a:t>Disability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r>
                        <a:rPr lang="en-GB" sz="1400" dirty="0">
                          <a:solidFill>
                            <a:schemeClr val="tx1"/>
                          </a:solidFill>
                          <a:latin typeface="Comic Sans MS" panose="030F0702030302020204" pitchFamily="66" charset="0"/>
                        </a:rPr>
                        <a:t>A physical or mental impairment which has an adverse effect on a person's ability to carry out normal day-to-day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3721795"/>
                  </a:ext>
                </a:extLst>
              </a:tr>
              <a:tr h="339602">
                <a:tc>
                  <a:txBody>
                    <a:bodyPr/>
                    <a:lstStyle/>
                    <a:p>
                      <a:r>
                        <a:rPr lang="en-GB" sz="1400" dirty="0">
                          <a:solidFill>
                            <a:schemeClr val="tx1"/>
                          </a:solidFill>
                          <a:latin typeface="Comic Sans MS" panose="030F0702030302020204" pitchFamily="66" charset="0"/>
                        </a:rPr>
                        <a:t>Positive discrimination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r>
                        <a:rPr lang="en-GB" sz="1400" dirty="0">
                          <a:solidFill>
                            <a:schemeClr val="tx1"/>
                          </a:solidFill>
                          <a:latin typeface="Comic Sans MS" panose="030F0702030302020204" pitchFamily="66" charset="0"/>
                        </a:rPr>
                        <a:t>Treating people favourably because they have been discriminated against in the past or have disabilities.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6732870"/>
                  </a:ext>
                </a:extLst>
              </a:tr>
            </a:tbl>
          </a:graphicData>
        </a:graphic>
      </p:graphicFrame>
      <p:sp>
        <p:nvSpPr>
          <p:cNvPr id="6" name="Rectangle: Rounded Corners 11">
            <a:extLst>
              <a:ext uri="{FF2B5EF4-FFF2-40B4-BE49-F238E27FC236}">
                <a16:creationId xmlns:a16="http://schemas.microsoft.com/office/drawing/2014/main" id="{FE779E28-BA23-4D59-943E-BEF648F4B897}"/>
              </a:ext>
            </a:extLst>
          </p:cNvPr>
          <p:cNvSpPr/>
          <p:nvPr/>
        </p:nvSpPr>
        <p:spPr>
          <a:xfrm>
            <a:off x="7632789" y="5645650"/>
            <a:ext cx="1841875" cy="90417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0000"/>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FFFFFF"/>
                </a:solidFill>
                <a:uFillTx/>
                <a:latin typeface="Comic Sans MS" pitchFamily="66"/>
              </a:rPr>
              <a:t>Positive Discrimination to the disabled</a:t>
            </a:r>
          </a:p>
        </p:txBody>
      </p:sp>
      <p:sp>
        <p:nvSpPr>
          <p:cNvPr id="7" name="Rectangle: Rounded Corners 12">
            <a:extLst>
              <a:ext uri="{FF2B5EF4-FFF2-40B4-BE49-F238E27FC236}">
                <a16:creationId xmlns:a16="http://schemas.microsoft.com/office/drawing/2014/main" id="{945B6F31-533A-4767-8227-8BC2E6E36DA4}"/>
              </a:ext>
            </a:extLst>
          </p:cNvPr>
          <p:cNvSpPr/>
          <p:nvPr/>
        </p:nvSpPr>
        <p:spPr>
          <a:xfrm>
            <a:off x="5128943" y="5906336"/>
            <a:ext cx="1776505"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7030A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Front row seats to concerts and football matches</a:t>
            </a:r>
          </a:p>
        </p:txBody>
      </p:sp>
      <p:sp>
        <p:nvSpPr>
          <p:cNvPr id="8" name="Rectangle: Rounded Corners 13">
            <a:extLst>
              <a:ext uri="{FF2B5EF4-FFF2-40B4-BE49-F238E27FC236}">
                <a16:creationId xmlns:a16="http://schemas.microsoft.com/office/drawing/2014/main" id="{D68E7F3C-0FD4-4053-BB33-4A1729687BA3}"/>
              </a:ext>
            </a:extLst>
          </p:cNvPr>
          <p:cNvSpPr/>
          <p:nvPr/>
        </p:nvSpPr>
        <p:spPr>
          <a:xfrm>
            <a:off x="5430594" y="4668285"/>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Disabled toilets</a:t>
            </a:r>
          </a:p>
        </p:txBody>
      </p:sp>
      <p:sp>
        <p:nvSpPr>
          <p:cNvPr id="9" name="Rectangle: Rounded Corners 14">
            <a:extLst>
              <a:ext uri="{FF2B5EF4-FFF2-40B4-BE49-F238E27FC236}">
                <a16:creationId xmlns:a16="http://schemas.microsoft.com/office/drawing/2014/main" id="{39717421-1774-49A7-8AC0-D5B67593FCCD}"/>
              </a:ext>
            </a:extLst>
          </p:cNvPr>
          <p:cNvSpPr/>
          <p:nvPr/>
        </p:nvSpPr>
        <p:spPr>
          <a:xfrm>
            <a:off x="10035787" y="4668285"/>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B05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Lifts</a:t>
            </a:r>
          </a:p>
        </p:txBody>
      </p:sp>
      <p:sp>
        <p:nvSpPr>
          <p:cNvPr id="10" name="Rectangle: Rounded Corners 15">
            <a:extLst>
              <a:ext uri="{FF2B5EF4-FFF2-40B4-BE49-F238E27FC236}">
                <a16:creationId xmlns:a16="http://schemas.microsoft.com/office/drawing/2014/main" id="{1B1821BC-EA1C-414B-BB68-5433099A4B42}"/>
              </a:ext>
            </a:extLst>
          </p:cNvPr>
          <p:cNvSpPr/>
          <p:nvPr/>
        </p:nvSpPr>
        <p:spPr>
          <a:xfrm>
            <a:off x="10202015" y="5883988"/>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0070C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Wheelchair parking</a:t>
            </a:r>
          </a:p>
        </p:txBody>
      </p:sp>
      <p:sp>
        <p:nvSpPr>
          <p:cNvPr id="11" name="Rectangle: Rounded Corners 16">
            <a:extLst>
              <a:ext uri="{FF2B5EF4-FFF2-40B4-BE49-F238E27FC236}">
                <a16:creationId xmlns:a16="http://schemas.microsoft.com/office/drawing/2014/main" id="{E0B71120-C1C4-4836-815E-B8E915C1A941}"/>
              </a:ext>
            </a:extLst>
          </p:cNvPr>
          <p:cNvSpPr/>
          <p:nvPr/>
        </p:nvSpPr>
        <p:spPr>
          <a:xfrm>
            <a:off x="7703299" y="4551717"/>
            <a:ext cx="1751030" cy="67627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FF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Access ramps</a:t>
            </a:r>
          </a:p>
        </p:txBody>
      </p:sp>
      <p:cxnSp>
        <p:nvCxnSpPr>
          <p:cNvPr id="12" name="Straight Connector 18">
            <a:extLst>
              <a:ext uri="{FF2B5EF4-FFF2-40B4-BE49-F238E27FC236}">
                <a16:creationId xmlns:a16="http://schemas.microsoft.com/office/drawing/2014/main" id="{04C243AF-4A1D-4743-98C5-9F907AF183EF}"/>
              </a:ext>
            </a:extLst>
          </p:cNvPr>
          <p:cNvCxnSpPr>
            <a:cxnSpLocks/>
            <a:stCxn id="6" idx="0"/>
            <a:endCxn id="11" idx="2"/>
          </p:cNvCxnSpPr>
          <p:nvPr/>
        </p:nvCxnSpPr>
        <p:spPr>
          <a:xfrm flipV="1">
            <a:off x="8553727" y="5227988"/>
            <a:ext cx="25087" cy="417662"/>
          </a:xfrm>
          <a:prstGeom prst="straightConnector1">
            <a:avLst/>
          </a:prstGeom>
          <a:noFill/>
          <a:ln w="38103" cap="flat">
            <a:solidFill>
              <a:srgbClr val="000000"/>
            </a:solidFill>
            <a:prstDash val="solid"/>
            <a:miter/>
          </a:ln>
        </p:spPr>
      </p:cxnSp>
      <p:cxnSp>
        <p:nvCxnSpPr>
          <p:cNvPr id="13" name="Straight Connector 21">
            <a:extLst>
              <a:ext uri="{FF2B5EF4-FFF2-40B4-BE49-F238E27FC236}">
                <a16:creationId xmlns:a16="http://schemas.microsoft.com/office/drawing/2014/main" id="{EDCC255E-C645-48AF-BAFD-312CED1F4148}"/>
              </a:ext>
            </a:extLst>
          </p:cNvPr>
          <p:cNvCxnSpPr/>
          <p:nvPr/>
        </p:nvCxnSpPr>
        <p:spPr>
          <a:xfrm flipV="1">
            <a:off x="9459724" y="5326022"/>
            <a:ext cx="591004" cy="415302"/>
          </a:xfrm>
          <a:prstGeom prst="straightConnector1">
            <a:avLst/>
          </a:prstGeom>
          <a:noFill/>
          <a:ln w="38103" cap="flat">
            <a:solidFill>
              <a:srgbClr val="000000"/>
            </a:solidFill>
            <a:prstDash val="solid"/>
            <a:miter/>
          </a:ln>
        </p:spPr>
      </p:cxnSp>
      <p:cxnSp>
        <p:nvCxnSpPr>
          <p:cNvPr id="14" name="Straight Connector 23">
            <a:extLst>
              <a:ext uri="{FF2B5EF4-FFF2-40B4-BE49-F238E27FC236}">
                <a16:creationId xmlns:a16="http://schemas.microsoft.com/office/drawing/2014/main" id="{803BC96F-70D6-4E68-9149-1BAE5679CD2F}"/>
              </a:ext>
            </a:extLst>
          </p:cNvPr>
          <p:cNvCxnSpPr>
            <a:endCxn id="10" idx="3"/>
          </p:cNvCxnSpPr>
          <p:nvPr/>
        </p:nvCxnSpPr>
        <p:spPr>
          <a:xfrm>
            <a:off x="9459724" y="6220634"/>
            <a:ext cx="742291" cy="1490"/>
          </a:xfrm>
          <a:prstGeom prst="straightConnector1">
            <a:avLst/>
          </a:prstGeom>
          <a:noFill/>
          <a:ln w="38103" cap="flat">
            <a:solidFill>
              <a:srgbClr val="000000"/>
            </a:solidFill>
            <a:prstDash val="solid"/>
            <a:miter/>
          </a:ln>
        </p:spPr>
      </p:cxnSp>
      <p:cxnSp>
        <p:nvCxnSpPr>
          <p:cNvPr id="15" name="Straight Connector 25">
            <a:extLst>
              <a:ext uri="{FF2B5EF4-FFF2-40B4-BE49-F238E27FC236}">
                <a16:creationId xmlns:a16="http://schemas.microsoft.com/office/drawing/2014/main" id="{5E8E6C29-DE5B-4BEC-9276-6CCAD2048426}"/>
              </a:ext>
            </a:extLst>
          </p:cNvPr>
          <p:cNvCxnSpPr/>
          <p:nvPr/>
        </p:nvCxnSpPr>
        <p:spPr>
          <a:xfrm>
            <a:off x="6909526" y="6220634"/>
            <a:ext cx="742283" cy="1490"/>
          </a:xfrm>
          <a:prstGeom prst="straightConnector1">
            <a:avLst/>
          </a:prstGeom>
          <a:noFill/>
          <a:ln w="38103" cap="flat">
            <a:solidFill>
              <a:srgbClr val="000000"/>
            </a:solidFill>
            <a:prstDash val="solid"/>
            <a:miter/>
          </a:ln>
        </p:spPr>
      </p:cxnSp>
      <p:cxnSp>
        <p:nvCxnSpPr>
          <p:cNvPr id="16" name="Straight Connector 26">
            <a:extLst>
              <a:ext uri="{FF2B5EF4-FFF2-40B4-BE49-F238E27FC236}">
                <a16:creationId xmlns:a16="http://schemas.microsoft.com/office/drawing/2014/main" id="{4782C1C4-373D-4828-979E-ED67639E8234}"/>
              </a:ext>
            </a:extLst>
          </p:cNvPr>
          <p:cNvCxnSpPr/>
          <p:nvPr/>
        </p:nvCxnSpPr>
        <p:spPr>
          <a:xfrm>
            <a:off x="7147572" y="5309818"/>
            <a:ext cx="574902" cy="393567"/>
          </a:xfrm>
          <a:prstGeom prst="straightConnector1">
            <a:avLst/>
          </a:prstGeom>
          <a:noFill/>
          <a:ln w="38103" cap="flat">
            <a:solidFill>
              <a:srgbClr val="000000"/>
            </a:solidFill>
            <a:prstDash val="solid"/>
            <a:miter/>
          </a:ln>
        </p:spPr>
      </p:cxnSp>
      <p:sp>
        <p:nvSpPr>
          <p:cNvPr id="18" name="Rectangle: Rounded Corners 15">
            <a:extLst>
              <a:ext uri="{FF2B5EF4-FFF2-40B4-BE49-F238E27FC236}">
                <a16:creationId xmlns:a16="http://schemas.microsoft.com/office/drawing/2014/main" id="{4485269D-7085-4D54-8F8B-28925DF4771C}"/>
              </a:ext>
            </a:extLst>
          </p:cNvPr>
          <p:cNvSpPr/>
          <p:nvPr/>
        </p:nvSpPr>
        <p:spPr>
          <a:xfrm>
            <a:off x="170120" y="2007347"/>
            <a:ext cx="1466175" cy="4671512"/>
          </a:xfrm>
          <a:custGeom>
            <a:avLst>
              <a:gd name="f0" fmla="val 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chemeClr val="accent2">
              <a:lumMod val="20000"/>
              <a:lumOff val="80000"/>
            </a:schemeClr>
          </a:solidFill>
          <a:ln w="38103" cap="flat">
            <a:solidFill>
              <a:schemeClr val="tx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There are around 500 million disabled people in the world.</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It can be those who have visual, hearing, speech, mental impairments or who have lost a limb or have restricted mobility.</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Some people do not understand these problems and ignore them or show prejudice/ discriminate them,</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latin typeface="Comic Sans MS" pitchFamily="66"/>
              </a:rPr>
              <a:t>The Equality act protects those who are disabled.</a:t>
            </a:r>
          </a:p>
        </p:txBody>
      </p:sp>
      <p:graphicFrame>
        <p:nvGraphicFramePr>
          <p:cNvPr id="19" name="Table 7">
            <a:extLst>
              <a:ext uri="{FF2B5EF4-FFF2-40B4-BE49-F238E27FC236}">
                <a16:creationId xmlns:a16="http://schemas.microsoft.com/office/drawing/2014/main" id="{6BD908CA-DA12-45A0-96EB-6A2B4DD9ADE9}"/>
              </a:ext>
            </a:extLst>
          </p:cNvPr>
          <p:cNvGraphicFramePr>
            <a:graphicFrameLocks noGrp="1"/>
          </p:cNvGraphicFramePr>
          <p:nvPr>
            <p:extLst>
              <p:ext uri="{D42A27DB-BD31-4B8C-83A1-F6EECF244321}">
                <p14:modId xmlns:p14="http://schemas.microsoft.com/office/powerpoint/2010/main" val="524519814"/>
              </p:ext>
            </p:extLst>
          </p:nvPr>
        </p:nvGraphicFramePr>
        <p:xfrm>
          <a:off x="1842960" y="2006966"/>
          <a:ext cx="3065960" cy="2844067"/>
        </p:xfrm>
        <a:graphic>
          <a:graphicData uri="http://schemas.openxmlformats.org/drawingml/2006/table">
            <a:tbl>
              <a:tblPr firstRow="1" bandRow="1">
                <a:effectLst/>
                <a:tableStyleId>{5C22544A-7EE6-4342-B048-85BDC9FD1C3A}</a:tableStyleId>
              </a:tblPr>
              <a:tblGrid>
                <a:gridCol w="3065960">
                  <a:extLst>
                    <a:ext uri="{9D8B030D-6E8A-4147-A177-3AD203B41FA5}">
                      <a16:colId xmlns:a16="http://schemas.microsoft.com/office/drawing/2014/main" val="1986795083"/>
                    </a:ext>
                  </a:extLst>
                </a:gridCol>
              </a:tblGrid>
              <a:tr h="375187">
                <a:tc>
                  <a:txBody>
                    <a:bodyPr/>
                    <a:lstStyle/>
                    <a:p>
                      <a:pPr lvl="0" algn="ctr"/>
                      <a:r>
                        <a:rPr lang="en-GB" sz="1300" b="0" dirty="0">
                          <a:solidFill>
                            <a:srgbClr val="000000"/>
                          </a:solidFill>
                          <a:latin typeface="Comic Sans MS" pitchFamily="66"/>
                        </a:rPr>
                        <a:t>Christian views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048475056"/>
                  </a:ext>
                </a:extLst>
              </a:tr>
              <a:tr h="2172134">
                <a:tc>
                  <a:txBody>
                    <a:bodyPr/>
                    <a:lstStyle/>
                    <a:p>
                      <a:pPr marL="285750" lvl="0" indent="-285750" algn="l">
                        <a:buSzPct val="100000"/>
                        <a:buFont typeface="Arial" pitchFamily="34"/>
                        <a:buChar char="•"/>
                      </a:pPr>
                      <a:r>
                        <a:rPr lang="en-GB" sz="1300" b="0" i="0" dirty="0">
                          <a:solidFill>
                            <a:srgbClr val="000000"/>
                          </a:solidFill>
                          <a:latin typeface="Comic Sans MS" pitchFamily="66"/>
                        </a:rPr>
                        <a:t>Christians oppose discrimination against the disabled.</a:t>
                      </a:r>
                    </a:p>
                    <a:p>
                      <a:pPr marL="285750" lvl="0" indent="-285750" algn="l">
                        <a:buSzPct val="100000"/>
                        <a:buFont typeface="Arial" pitchFamily="34"/>
                        <a:buChar char="•"/>
                      </a:pPr>
                      <a:r>
                        <a:rPr lang="en-GB" sz="1300" b="0" i="0" dirty="0">
                          <a:solidFill>
                            <a:srgbClr val="000000"/>
                          </a:solidFill>
                          <a:latin typeface="Comic Sans MS" pitchFamily="66"/>
                        </a:rPr>
                        <a:t>It does not show Christian love (agape)</a:t>
                      </a:r>
                    </a:p>
                    <a:p>
                      <a:pPr marL="285750" lvl="0" indent="-285750" algn="l">
                        <a:buSzPct val="100000"/>
                        <a:buFont typeface="Arial" pitchFamily="34"/>
                        <a:buChar char="•"/>
                      </a:pPr>
                      <a:r>
                        <a:rPr lang="en-GB" sz="1300" b="0" i="0" dirty="0">
                          <a:solidFill>
                            <a:srgbClr val="000000"/>
                          </a:solidFill>
                          <a:latin typeface="Comic Sans MS" pitchFamily="66"/>
                        </a:rPr>
                        <a:t>Jesus healed the sick and disabled and taught his followers to ‘Love thy neighbour’.</a:t>
                      </a:r>
                    </a:p>
                    <a:p>
                      <a:pPr marL="285750" lvl="0" indent="-285750" algn="l">
                        <a:buSzPct val="100000"/>
                        <a:buFont typeface="Arial" pitchFamily="34"/>
                        <a:buChar char="•"/>
                      </a:pPr>
                      <a:r>
                        <a:rPr lang="en-GB" sz="1300" b="0" i="0" dirty="0">
                          <a:solidFill>
                            <a:srgbClr val="000000"/>
                          </a:solidFill>
                          <a:latin typeface="Comic Sans MS" pitchFamily="66"/>
                        </a:rPr>
                        <a:t>Christians support positive discrimination as it helps those who need it.</a:t>
                      </a:r>
                    </a:p>
                    <a:p>
                      <a:pPr marL="285750" lvl="0" indent="-285750" algn="l">
                        <a:buSzPct val="100000"/>
                        <a:buFont typeface="Arial" pitchFamily="34"/>
                        <a:buChar char="•"/>
                      </a:pPr>
                      <a:r>
                        <a:rPr lang="en-GB" sz="1300" b="0" i="0" dirty="0">
                          <a:solidFill>
                            <a:srgbClr val="000000"/>
                          </a:solidFill>
                          <a:latin typeface="Comic Sans MS" pitchFamily="66"/>
                        </a:rPr>
                        <a:t>Parable of the sheep and goats- Help others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pic>
        <p:nvPicPr>
          <p:cNvPr id="20" name="Picture 19" descr="A close up of a sign&#10;&#10;Description automatically generated">
            <a:extLst>
              <a:ext uri="{FF2B5EF4-FFF2-40B4-BE49-F238E27FC236}">
                <a16:creationId xmlns:a16="http://schemas.microsoft.com/office/drawing/2014/main" id="{7E948501-00A1-4358-A989-ED82B644B53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72908" y="5059562"/>
            <a:ext cx="2075125" cy="1556344"/>
          </a:xfrm>
          <a:prstGeom prst="rect">
            <a:avLst/>
          </a:prstGeom>
        </p:spPr>
      </p:pic>
      <p:graphicFrame>
        <p:nvGraphicFramePr>
          <p:cNvPr id="21" name="Table 7">
            <a:extLst>
              <a:ext uri="{FF2B5EF4-FFF2-40B4-BE49-F238E27FC236}">
                <a16:creationId xmlns:a16="http://schemas.microsoft.com/office/drawing/2014/main" id="{C2C63A36-7AF5-4CAB-9B03-226DE5F34EFE}"/>
              </a:ext>
            </a:extLst>
          </p:cNvPr>
          <p:cNvGraphicFramePr>
            <a:graphicFrameLocks noGrp="1"/>
          </p:cNvGraphicFramePr>
          <p:nvPr>
            <p:extLst>
              <p:ext uri="{D42A27DB-BD31-4B8C-83A1-F6EECF244321}">
                <p14:modId xmlns:p14="http://schemas.microsoft.com/office/powerpoint/2010/main" val="2841703223"/>
              </p:ext>
            </p:extLst>
          </p:nvPr>
        </p:nvGraphicFramePr>
        <p:xfrm>
          <a:off x="5026470" y="1978080"/>
          <a:ext cx="4432152" cy="2392351"/>
        </p:xfrm>
        <a:graphic>
          <a:graphicData uri="http://schemas.openxmlformats.org/drawingml/2006/table">
            <a:tbl>
              <a:tblPr firstRow="1" bandRow="1">
                <a:effectLst/>
                <a:tableStyleId>{5C22544A-7EE6-4342-B048-85BDC9FD1C3A}</a:tableStyleId>
              </a:tblPr>
              <a:tblGrid>
                <a:gridCol w="4432152">
                  <a:extLst>
                    <a:ext uri="{9D8B030D-6E8A-4147-A177-3AD203B41FA5}">
                      <a16:colId xmlns:a16="http://schemas.microsoft.com/office/drawing/2014/main" val="1986795083"/>
                    </a:ext>
                  </a:extLst>
                </a:gridCol>
              </a:tblGrid>
              <a:tr h="319711">
                <a:tc>
                  <a:txBody>
                    <a:bodyPr/>
                    <a:lstStyle/>
                    <a:p>
                      <a:pPr lvl="0" algn="ctr"/>
                      <a:r>
                        <a:rPr lang="en-GB" sz="1300" b="0"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48475056"/>
                  </a:ext>
                </a:extLst>
              </a:tr>
              <a:tr h="1284462">
                <a:tc>
                  <a:txBody>
                    <a:bodyPr/>
                    <a:lstStyle/>
                    <a:p>
                      <a:pPr marL="285750" lvl="0" indent="-285750" algn="l">
                        <a:buSzPct val="100000"/>
                        <a:buFont typeface="Arial" pitchFamily="34"/>
                        <a:buChar char="•"/>
                      </a:pPr>
                      <a:r>
                        <a:rPr lang="en-GB" sz="1300" b="0" i="0" dirty="0">
                          <a:solidFill>
                            <a:srgbClr val="000000"/>
                          </a:solidFill>
                          <a:latin typeface="Comic Sans MS" pitchFamily="66"/>
                        </a:rPr>
                        <a:t>Muslims are taught to help those who need it.</a:t>
                      </a:r>
                    </a:p>
                    <a:p>
                      <a:pPr marL="285750" lvl="0" indent="-285750" algn="l">
                        <a:buSzPct val="100000"/>
                        <a:buFont typeface="Arial" pitchFamily="34"/>
                        <a:buChar char="•"/>
                      </a:pPr>
                      <a:r>
                        <a:rPr lang="en-GB" sz="1300" b="0" i="0" dirty="0">
                          <a:solidFill>
                            <a:srgbClr val="000000"/>
                          </a:solidFill>
                          <a:latin typeface="Comic Sans MS" pitchFamily="66"/>
                        </a:rPr>
                        <a:t>They are taught to look after the elderly and children including those with disabilities.</a:t>
                      </a:r>
                    </a:p>
                    <a:p>
                      <a:pPr marL="285750" lvl="0" indent="-285750" algn="l">
                        <a:buSzPct val="100000"/>
                        <a:buFont typeface="Arial" pitchFamily="34"/>
                        <a:buChar char="•"/>
                      </a:pPr>
                      <a:r>
                        <a:rPr lang="en-GB" sz="1300" b="0" i="0" dirty="0">
                          <a:solidFill>
                            <a:srgbClr val="000000"/>
                          </a:solidFill>
                          <a:latin typeface="Comic Sans MS" pitchFamily="66"/>
                        </a:rPr>
                        <a:t>Muslims agree with the use of positive discrimination.</a:t>
                      </a:r>
                    </a:p>
                    <a:p>
                      <a:pPr marL="285750" lvl="0" indent="-285750" algn="l">
                        <a:buSzPct val="100000"/>
                        <a:buFont typeface="Arial" pitchFamily="34"/>
                        <a:buChar char="•"/>
                      </a:pPr>
                      <a:r>
                        <a:rPr lang="en-GB" sz="1300" b="0" i="0" dirty="0">
                          <a:solidFill>
                            <a:srgbClr val="000000"/>
                          </a:solidFill>
                          <a:latin typeface="Comic Sans MS" pitchFamily="66"/>
                        </a:rPr>
                        <a:t>In the eyes of God we are all equal and therefore we should help all.</a:t>
                      </a:r>
                    </a:p>
                    <a:p>
                      <a:pPr marL="285750" lvl="0" indent="-285750" algn="l">
                        <a:buSzPct val="100000"/>
                        <a:buFont typeface="Arial" pitchFamily="34"/>
                        <a:buChar char="•"/>
                      </a:pPr>
                      <a:r>
                        <a:rPr lang="en-GB" sz="1300" b="0" i="0" dirty="0">
                          <a:solidFill>
                            <a:srgbClr val="000000"/>
                          </a:solidFill>
                          <a:latin typeface="Comic Sans MS" pitchFamily="66"/>
                        </a:rPr>
                        <a:t>Some Muslims believe that those who have a disability is because they have sinned against Allah and Allah has given them their punishment,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pic>
        <p:nvPicPr>
          <p:cNvPr id="23" name="Picture 22" descr="A picture containing drawing&#10;&#10;Description automatically generated">
            <a:extLst>
              <a:ext uri="{FF2B5EF4-FFF2-40B4-BE49-F238E27FC236}">
                <a16:creationId xmlns:a16="http://schemas.microsoft.com/office/drawing/2014/main" id="{EBAD169D-6498-49E8-A2A5-FABBE82CF7A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755226" y="2085529"/>
            <a:ext cx="2144717" cy="2144717"/>
          </a:xfrm>
          <a:prstGeom prst="rect">
            <a:avLst/>
          </a:prstGeom>
        </p:spPr>
      </p:pic>
    </p:spTree>
    <p:extLst>
      <p:ext uri="{BB962C8B-B14F-4D97-AF65-F5344CB8AC3E}">
        <p14:creationId xmlns:p14="http://schemas.microsoft.com/office/powerpoint/2010/main" val="2155028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BAC6AD-CADA-45F6-8267-014FDCCD10C2}"/>
              </a:ext>
            </a:extLst>
          </p:cNvPr>
          <p:cNvSpPr txBox="1"/>
          <p:nvPr/>
        </p:nvSpPr>
        <p:spPr>
          <a:xfrm>
            <a:off x="0" y="0"/>
            <a:ext cx="12191996" cy="461665"/>
          </a:xfrm>
          <a:prstGeom prst="rect">
            <a:avLst/>
          </a:prstGeom>
          <a:solidFill>
            <a:schemeClr val="accent1">
              <a:lumMod val="60000"/>
              <a:lumOff val="40000"/>
            </a:schemeClr>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Wealth</a:t>
            </a:r>
          </a:p>
        </p:txBody>
      </p:sp>
      <p:graphicFrame>
        <p:nvGraphicFramePr>
          <p:cNvPr id="5" name="Table 5">
            <a:extLst>
              <a:ext uri="{FF2B5EF4-FFF2-40B4-BE49-F238E27FC236}">
                <a16:creationId xmlns:a16="http://schemas.microsoft.com/office/drawing/2014/main" id="{875FAB7F-7EF1-4247-9AD2-9B199078F9DF}"/>
              </a:ext>
            </a:extLst>
          </p:cNvPr>
          <p:cNvGraphicFramePr>
            <a:graphicFrameLocks noGrp="1"/>
          </p:cNvGraphicFramePr>
          <p:nvPr>
            <p:extLst>
              <p:ext uri="{D42A27DB-BD31-4B8C-83A1-F6EECF244321}">
                <p14:modId xmlns:p14="http://schemas.microsoft.com/office/powerpoint/2010/main" val="505243533"/>
              </p:ext>
            </p:extLst>
          </p:nvPr>
        </p:nvGraphicFramePr>
        <p:xfrm>
          <a:off x="90908" y="564369"/>
          <a:ext cx="3935662" cy="6160907"/>
        </p:xfrm>
        <a:graphic>
          <a:graphicData uri="http://schemas.openxmlformats.org/drawingml/2006/table">
            <a:tbl>
              <a:tblPr firstRow="1" bandRow="1">
                <a:tableStyleId>{5C22544A-7EE6-4342-B048-85BDC9FD1C3A}</a:tableStyleId>
              </a:tblPr>
              <a:tblGrid>
                <a:gridCol w="1967831">
                  <a:extLst>
                    <a:ext uri="{9D8B030D-6E8A-4147-A177-3AD203B41FA5}">
                      <a16:colId xmlns:a16="http://schemas.microsoft.com/office/drawing/2014/main" val="606409338"/>
                    </a:ext>
                  </a:extLst>
                </a:gridCol>
                <a:gridCol w="1967831">
                  <a:extLst>
                    <a:ext uri="{9D8B030D-6E8A-4147-A177-3AD203B41FA5}">
                      <a16:colId xmlns:a16="http://schemas.microsoft.com/office/drawing/2014/main" val="2628288623"/>
                    </a:ext>
                  </a:extLst>
                </a:gridCol>
              </a:tblGrid>
              <a:tr h="341069">
                <a:tc gridSpan="2">
                  <a:txBody>
                    <a:bodyPr/>
                    <a:lstStyle/>
                    <a:p>
                      <a:pPr algn="ctr"/>
                      <a:r>
                        <a:rPr lang="en-GB" sz="1200" dirty="0">
                          <a:solidFill>
                            <a:schemeClr val="bg1"/>
                          </a:solidFill>
                          <a:latin typeface="Comic Sans MS" panose="030F0702030302020204" pitchFamily="66" charset="0"/>
                        </a:rPr>
                        <a:t>Christian views on wealth- What does the Bible say?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GB" sz="1400" dirty="0">
                        <a:solidFill>
                          <a:schemeClr val="bg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6442716"/>
                  </a:ext>
                </a:extLst>
              </a:tr>
              <a:tr h="330659">
                <a:tc>
                  <a:txBody>
                    <a:bodyPr/>
                    <a:lstStyle/>
                    <a:p>
                      <a:pPr algn="ctr"/>
                      <a:r>
                        <a:rPr lang="en-GB" sz="1200" dirty="0">
                          <a:solidFill>
                            <a:schemeClr val="tx1"/>
                          </a:solidFill>
                          <a:latin typeface="Comic Sans MS" panose="030F0702030302020204" pitchFamily="66" charset="0"/>
                        </a:rPr>
                        <a:t>The Old Testament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90DA"/>
                    </a:solidFill>
                  </a:tcPr>
                </a:tc>
                <a:tc>
                  <a:txBody>
                    <a:bodyPr/>
                    <a:lstStyle/>
                    <a:p>
                      <a:pPr algn="ctr"/>
                      <a:r>
                        <a:rPr lang="en-GB" sz="1200" dirty="0">
                          <a:solidFill>
                            <a:schemeClr val="tx1"/>
                          </a:solidFill>
                          <a:latin typeface="Comic Sans MS" panose="030F0702030302020204" pitchFamily="66" charset="0"/>
                        </a:rPr>
                        <a:t>The New Testament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F248"/>
                    </a:solidFill>
                  </a:tcPr>
                </a:tc>
                <a:extLst>
                  <a:ext uri="{0D108BD9-81ED-4DB2-BD59-A6C34878D82A}">
                    <a16:rowId xmlns:a16="http://schemas.microsoft.com/office/drawing/2014/main" val="3004896431"/>
                  </a:ext>
                </a:extLst>
              </a:tr>
              <a:tr h="679895">
                <a:tc>
                  <a:txBody>
                    <a:bodyPr/>
                    <a:lstStyle/>
                    <a:p>
                      <a:pPr algn="ctr"/>
                      <a:r>
                        <a:rPr lang="en-GB" sz="1200" b="0" dirty="0">
                          <a:solidFill>
                            <a:schemeClr val="tx1"/>
                          </a:solidFill>
                          <a:latin typeface="Comic Sans MS" panose="030F0702030302020204" pitchFamily="66" charset="0"/>
                        </a:rPr>
                        <a:t>God blesses people with wealth when they are faithful to him.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latin typeface="Comic Sans MS" panose="030F0702030302020204" pitchFamily="66" charset="0"/>
                        </a:rPr>
                        <a:t>Money can make people forget how to ‘Love thy neighbour.’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116823"/>
                  </a:ext>
                </a:extLst>
              </a:tr>
              <a:tr h="14183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omic Sans MS" panose="030F0702030302020204" pitchFamily="66" charset="0"/>
                        </a:rPr>
                        <a:t>King Solomon became a rich king: ‘Moreover I will give you what you have no asked for- both wealth and honour- so that in your lifetime you will have no equal among 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latin typeface="Comic Sans MS" panose="030F0702030302020204" pitchFamily="66" charset="0"/>
                        </a:rPr>
                        <a:t>Parable of the Camel and the eye of the needle.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u="none" dirty="0">
                          <a:solidFill>
                            <a:schemeClr val="tx1"/>
                          </a:solidFill>
                          <a:latin typeface="Comic Sans MS" panose="030F0702030302020204" pitchFamily="66" charset="0"/>
                        </a:rPr>
                        <a:t>“It is easier for a camel to go through the eye of a needle than for someone who is rich to enter the Kingdom of God.”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1706617"/>
                  </a:ext>
                </a:extLst>
              </a:tr>
              <a:tr h="10684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omic Sans MS" panose="030F0702030302020204" pitchFamily="66" charset="0"/>
                        </a:rPr>
                        <a:t>King David acknowledged that wealth comes from God. ‘Wealth and honour come from you; you are the ruler of all things,”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Comic Sans MS" panose="030F0702030302020204" pitchFamily="66" charset="0"/>
                        </a:rPr>
                        <a:t>“No one can serve two masters… You cannot serve both God and money.”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0552009"/>
                  </a:ext>
                </a:extLst>
              </a:tr>
              <a:tr h="8815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omic Sans MS" panose="030F0702030302020204" pitchFamily="66" charset="0"/>
                        </a:rPr>
                        <a:t>“But remember the Lord your God, for it is he who gives you the ability to produce wealth.”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latin typeface="Comic Sans MS" panose="030F0702030302020204" pitchFamily="66" charset="0"/>
                        </a:rPr>
                        <a:t>The Parable of the sheep and goats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3164987"/>
                  </a:ext>
                </a:extLst>
              </a:tr>
              <a:tr h="10684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omic Sans MS" panose="030F0702030302020204" pitchFamily="66" charset="0"/>
                        </a:rPr>
                        <a:t>“A tithe of everything from the land; whether grain from the soil or fruit from the trees, belongs to the Lord; it is holy to the Lord.”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latin typeface="Comic Sans MS" panose="030F0702030302020204" pitchFamily="66" charset="0"/>
                        </a:rPr>
                        <a:t>The parable of the good Samaritan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7970262"/>
                  </a:ext>
                </a:extLst>
              </a:tr>
            </a:tbl>
          </a:graphicData>
        </a:graphic>
      </p:graphicFrame>
      <p:graphicFrame>
        <p:nvGraphicFramePr>
          <p:cNvPr id="7" name="Table 5">
            <a:extLst>
              <a:ext uri="{FF2B5EF4-FFF2-40B4-BE49-F238E27FC236}">
                <a16:creationId xmlns:a16="http://schemas.microsoft.com/office/drawing/2014/main" id="{F25F4076-83AB-4455-83FE-8E437F148E70}"/>
              </a:ext>
            </a:extLst>
          </p:cNvPr>
          <p:cNvGraphicFramePr>
            <a:graphicFrameLocks noGrp="1"/>
          </p:cNvGraphicFramePr>
          <p:nvPr>
            <p:extLst>
              <p:ext uri="{D42A27DB-BD31-4B8C-83A1-F6EECF244321}">
                <p14:modId xmlns:p14="http://schemas.microsoft.com/office/powerpoint/2010/main" val="3008811750"/>
              </p:ext>
            </p:extLst>
          </p:nvPr>
        </p:nvGraphicFramePr>
        <p:xfrm>
          <a:off x="4224423" y="596453"/>
          <a:ext cx="7882018" cy="822960"/>
        </p:xfrm>
        <a:graphic>
          <a:graphicData uri="http://schemas.openxmlformats.org/drawingml/2006/table">
            <a:tbl>
              <a:tblPr firstRow="1" bandRow="1">
                <a:tableStyleId>{5C22544A-7EE6-4342-B048-85BDC9FD1C3A}</a:tableStyleId>
              </a:tblPr>
              <a:tblGrid>
                <a:gridCol w="1010652">
                  <a:extLst>
                    <a:ext uri="{9D8B030D-6E8A-4147-A177-3AD203B41FA5}">
                      <a16:colId xmlns:a16="http://schemas.microsoft.com/office/drawing/2014/main" val="1169569024"/>
                    </a:ext>
                  </a:extLst>
                </a:gridCol>
                <a:gridCol w="6871366">
                  <a:extLst>
                    <a:ext uri="{9D8B030D-6E8A-4147-A177-3AD203B41FA5}">
                      <a16:colId xmlns:a16="http://schemas.microsoft.com/office/drawing/2014/main" val="2873753669"/>
                    </a:ext>
                  </a:extLst>
                </a:gridCol>
              </a:tblGrid>
              <a:tr h="267982">
                <a:tc>
                  <a:txBody>
                    <a:bodyPr/>
                    <a:lstStyle/>
                    <a:p>
                      <a:r>
                        <a:rPr lang="en-GB" sz="1200" b="0" u="none" dirty="0">
                          <a:solidFill>
                            <a:schemeClr val="tx1"/>
                          </a:solidFill>
                          <a:latin typeface="Comic Sans MS" panose="030F0702030302020204" pitchFamily="66" charset="0"/>
                        </a:rPr>
                        <a:t>Tithe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4ECD2"/>
                    </a:solidFill>
                  </a:tcPr>
                </a:tc>
                <a:tc>
                  <a:txBody>
                    <a:bodyPr/>
                    <a:lstStyle/>
                    <a:p>
                      <a:r>
                        <a:rPr lang="en-GB" sz="1200" b="0" dirty="0">
                          <a:solidFill>
                            <a:schemeClr val="tx1"/>
                          </a:solidFill>
                          <a:latin typeface="Comic Sans MS" panose="030F0702030302020204" pitchFamily="66" charset="0"/>
                        </a:rPr>
                        <a:t>One tenth of annual produce or earnings (Christian)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891511"/>
                  </a:ext>
                </a:extLst>
              </a:tr>
              <a:tr h="267982">
                <a:tc>
                  <a:txBody>
                    <a:bodyPr/>
                    <a:lstStyle/>
                    <a:p>
                      <a:r>
                        <a:rPr lang="en-GB" sz="1200" dirty="0" err="1">
                          <a:solidFill>
                            <a:schemeClr val="tx1"/>
                          </a:solidFill>
                          <a:latin typeface="Comic Sans MS" panose="030F0702030302020204" pitchFamily="66" charset="0"/>
                        </a:rPr>
                        <a:t>Zakah</a:t>
                      </a:r>
                      <a:endParaRPr lang="en-GB"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4ECD2"/>
                    </a:solidFill>
                  </a:tcPr>
                </a:tc>
                <a:tc>
                  <a:txBody>
                    <a:bodyPr/>
                    <a:lstStyle/>
                    <a:p>
                      <a:r>
                        <a:rPr lang="en-GB" sz="1200" b="0" dirty="0">
                          <a:solidFill>
                            <a:schemeClr val="tx1"/>
                          </a:solidFill>
                          <a:latin typeface="Comic Sans MS" panose="030F0702030302020204" pitchFamily="66" charset="0"/>
                        </a:rPr>
                        <a:t>Purification of wealth by giving 2.5% of savings each year to the poor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93536"/>
                  </a:ext>
                </a:extLst>
              </a:tr>
              <a:tr h="154317">
                <a:tc>
                  <a:txBody>
                    <a:bodyPr/>
                    <a:lstStyle/>
                    <a:p>
                      <a:r>
                        <a:rPr lang="en-GB" sz="1200" dirty="0" err="1">
                          <a:solidFill>
                            <a:schemeClr val="tx1"/>
                          </a:solidFill>
                          <a:latin typeface="Comic Sans MS" panose="030F0702030302020204" pitchFamily="66" charset="0"/>
                        </a:rPr>
                        <a:t>Sadaqah</a:t>
                      </a:r>
                      <a:endParaRPr lang="en-GB"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4ECD2"/>
                    </a:solidFill>
                  </a:tcPr>
                </a:tc>
                <a:tc>
                  <a:txBody>
                    <a:bodyPr/>
                    <a:lstStyle/>
                    <a:p>
                      <a:r>
                        <a:rPr lang="en-GB" sz="1200" b="0" dirty="0">
                          <a:solidFill>
                            <a:schemeClr val="tx1"/>
                          </a:solidFill>
                          <a:latin typeface="Comic Sans MS" panose="030F0702030302020204" pitchFamily="66" charset="0"/>
                        </a:rPr>
                        <a:t>Good actions or voluntary payments that are undertaken for charitable reasons.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1997807"/>
                  </a:ext>
                </a:extLst>
              </a:tr>
            </a:tbl>
          </a:graphicData>
        </a:graphic>
      </p:graphicFrame>
      <p:graphicFrame>
        <p:nvGraphicFramePr>
          <p:cNvPr id="8" name="Table 7">
            <a:extLst>
              <a:ext uri="{FF2B5EF4-FFF2-40B4-BE49-F238E27FC236}">
                <a16:creationId xmlns:a16="http://schemas.microsoft.com/office/drawing/2014/main" id="{E4EE9710-F180-46DA-B923-CA7E902CCF41}"/>
              </a:ext>
            </a:extLst>
          </p:cNvPr>
          <p:cNvGraphicFramePr>
            <a:graphicFrameLocks noGrp="1"/>
          </p:cNvGraphicFramePr>
          <p:nvPr>
            <p:extLst>
              <p:ext uri="{D42A27DB-BD31-4B8C-83A1-F6EECF244321}">
                <p14:modId xmlns:p14="http://schemas.microsoft.com/office/powerpoint/2010/main" val="1507615972"/>
              </p:ext>
            </p:extLst>
          </p:nvPr>
        </p:nvGraphicFramePr>
        <p:xfrm>
          <a:off x="4090739" y="1554201"/>
          <a:ext cx="2839450" cy="5177968"/>
        </p:xfrm>
        <a:graphic>
          <a:graphicData uri="http://schemas.openxmlformats.org/drawingml/2006/table">
            <a:tbl>
              <a:tblPr firstRow="1" bandRow="1">
                <a:effectLst/>
                <a:tableStyleId>{5C22544A-7EE6-4342-B048-85BDC9FD1C3A}</a:tableStyleId>
              </a:tblPr>
              <a:tblGrid>
                <a:gridCol w="2839450">
                  <a:extLst>
                    <a:ext uri="{9D8B030D-6E8A-4147-A177-3AD203B41FA5}">
                      <a16:colId xmlns:a16="http://schemas.microsoft.com/office/drawing/2014/main" val="1986795083"/>
                    </a:ext>
                  </a:extLst>
                </a:gridCol>
              </a:tblGrid>
              <a:tr h="511404">
                <a:tc>
                  <a:txBody>
                    <a:bodyPr/>
                    <a:lstStyle/>
                    <a:p>
                      <a:pPr lvl="0" algn="ctr"/>
                      <a:r>
                        <a:rPr lang="en-GB" sz="1300" b="0" dirty="0">
                          <a:solidFill>
                            <a:srgbClr val="000000"/>
                          </a:solidFill>
                          <a:latin typeface="Comic Sans MS" pitchFamily="66"/>
                        </a:rPr>
                        <a:t>How should Christians use their wealth?</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48475056"/>
                  </a:ext>
                </a:extLst>
              </a:tr>
              <a:tr h="4666564">
                <a:tc>
                  <a:txBody>
                    <a:bodyPr/>
                    <a:lstStyle/>
                    <a:p>
                      <a:pPr marL="285750" lvl="0" indent="-285750" algn="l">
                        <a:buSzPct val="100000"/>
                        <a:buFont typeface="Arial" pitchFamily="34"/>
                        <a:buChar char="•"/>
                      </a:pPr>
                      <a:r>
                        <a:rPr lang="en-GB" sz="1300" b="0" i="0" dirty="0">
                          <a:solidFill>
                            <a:srgbClr val="000000"/>
                          </a:solidFill>
                          <a:latin typeface="Comic Sans MS" pitchFamily="66"/>
                        </a:rPr>
                        <a:t>Everyone needs money to pay bills otherwise people would go into debt.</a:t>
                      </a:r>
                    </a:p>
                    <a:p>
                      <a:pPr marL="285750" lvl="0" indent="-285750" algn="l">
                        <a:buSzPct val="100000"/>
                        <a:buFont typeface="Arial" pitchFamily="34"/>
                        <a:buChar char="•"/>
                      </a:pPr>
                      <a:r>
                        <a:rPr lang="en-GB" sz="1300" b="0" i="0" dirty="0">
                          <a:solidFill>
                            <a:srgbClr val="000000"/>
                          </a:solidFill>
                          <a:latin typeface="Comic Sans MS" pitchFamily="66"/>
                        </a:rPr>
                        <a:t>The Bible does not condemn people using their money on holidays and luxuries.</a:t>
                      </a:r>
                    </a:p>
                    <a:p>
                      <a:pPr marL="285750" lvl="0" indent="-285750" algn="l">
                        <a:buSzPct val="100000"/>
                        <a:buFont typeface="Arial" pitchFamily="34"/>
                        <a:buChar char="•"/>
                      </a:pPr>
                      <a:r>
                        <a:rPr lang="en-GB" sz="1300" b="0" i="0" dirty="0">
                          <a:solidFill>
                            <a:srgbClr val="000000"/>
                          </a:solidFill>
                          <a:latin typeface="Comic Sans MS" pitchFamily="66"/>
                        </a:rPr>
                        <a:t>The wealthy have a responsibility to give money to the church and pay for the mission.</a:t>
                      </a:r>
                    </a:p>
                    <a:p>
                      <a:pPr marL="285750" lvl="0" indent="-285750" algn="l">
                        <a:buSzPct val="100000"/>
                        <a:buFont typeface="Arial" pitchFamily="34"/>
                        <a:buChar char="•"/>
                      </a:pPr>
                      <a:r>
                        <a:rPr lang="en-GB" sz="1300" b="0" i="0" dirty="0">
                          <a:solidFill>
                            <a:srgbClr val="000000"/>
                          </a:solidFill>
                          <a:latin typeface="Comic Sans MS" pitchFamily="66"/>
                        </a:rPr>
                        <a:t>Jesus taught that the parable of the Rich man and Lazarus and the Parable of the sheep and goats shows that we should help those who are needy and we will go to heaven.</a:t>
                      </a:r>
                    </a:p>
                    <a:p>
                      <a:pPr marL="285750" lvl="0" indent="-285750" algn="l">
                        <a:buSzPct val="100000"/>
                        <a:buFont typeface="Arial" pitchFamily="34"/>
                        <a:buChar char="•"/>
                      </a:pPr>
                      <a:r>
                        <a:rPr lang="en-GB" sz="1300" b="0" i="0" dirty="0">
                          <a:solidFill>
                            <a:srgbClr val="000000"/>
                          </a:solidFill>
                          <a:latin typeface="Comic Sans MS" pitchFamily="66"/>
                        </a:rPr>
                        <a:t>Christians believe that by sharing they are helping Jesus and showing agape love. </a:t>
                      </a:r>
                    </a:p>
                    <a:p>
                      <a:pPr marL="285750" lvl="0" indent="-285750" algn="l">
                        <a:buSzPct val="100000"/>
                        <a:buFont typeface="Arial" pitchFamily="34"/>
                        <a:buChar char="•"/>
                      </a:pPr>
                      <a:r>
                        <a:rPr lang="en-GB" sz="1300" b="0" i="0" dirty="0">
                          <a:solidFill>
                            <a:srgbClr val="000000"/>
                          </a:solidFill>
                          <a:latin typeface="Comic Sans MS" pitchFamily="66"/>
                        </a:rPr>
                        <a:t>“Truly I tell you, whatever you did for one of these brothers and sisters of mine, you did for me.”</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graphicFrame>
        <p:nvGraphicFramePr>
          <p:cNvPr id="9" name="Table 8">
            <a:extLst>
              <a:ext uri="{FF2B5EF4-FFF2-40B4-BE49-F238E27FC236}">
                <a16:creationId xmlns:a16="http://schemas.microsoft.com/office/drawing/2014/main" id="{2F54E372-72C3-4D98-A15D-890E1CF11EE1}"/>
              </a:ext>
            </a:extLst>
          </p:cNvPr>
          <p:cNvGraphicFramePr>
            <a:graphicFrameLocks noGrp="1"/>
          </p:cNvGraphicFramePr>
          <p:nvPr>
            <p:extLst>
              <p:ext uri="{D42A27DB-BD31-4B8C-83A1-F6EECF244321}">
                <p14:modId xmlns:p14="http://schemas.microsoft.com/office/powerpoint/2010/main" val="2410005044"/>
              </p:ext>
            </p:extLst>
          </p:nvPr>
        </p:nvGraphicFramePr>
        <p:xfrm>
          <a:off x="6994358" y="1554200"/>
          <a:ext cx="4860758" cy="5171075"/>
        </p:xfrm>
        <a:graphic>
          <a:graphicData uri="http://schemas.openxmlformats.org/drawingml/2006/table">
            <a:tbl>
              <a:tblPr firstRow="1" bandRow="1">
                <a:effectLst/>
                <a:tableStyleId>{5C22544A-7EE6-4342-B048-85BDC9FD1C3A}</a:tableStyleId>
              </a:tblPr>
              <a:tblGrid>
                <a:gridCol w="4860758">
                  <a:extLst>
                    <a:ext uri="{9D8B030D-6E8A-4147-A177-3AD203B41FA5}">
                      <a16:colId xmlns:a16="http://schemas.microsoft.com/office/drawing/2014/main" val="4121513282"/>
                    </a:ext>
                  </a:extLst>
                </a:gridCol>
              </a:tblGrid>
              <a:tr h="482927">
                <a:tc>
                  <a:txBody>
                    <a:bodyPr/>
                    <a:lstStyle/>
                    <a:p>
                      <a:pPr lvl="0" algn="ctr"/>
                      <a:r>
                        <a:rPr lang="en-GB" sz="1600" b="0" dirty="0">
                          <a:solidFill>
                            <a:srgbClr val="000000"/>
                          </a:solidFill>
                          <a:latin typeface="Comic Sans MS" pitchFamily="66"/>
                        </a:rPr>
                        <a:t>Wealth in Islam</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109955404"/>
                  </a:ext>
                </a:extLst>
              </a:tr>
              <a:tr h="4688148">
                <a:tc>
                  <a:txBody>
                    <a:bodyPr/>
                    <a:lstStyle/>
                    <a:p>
                      <a:pPr marL="285750" lvl="0" indent="-285750" algn="l">
                        <a:buSzPct val="100000"/>
                        <a:buFont typeface="Arial" pitchFamily="34"/>
                        <a:buChar char="•"/>
                      </a:pPr>
                      <a:r>
                        <a:rPr lang="en-GB" sz="1400" b="0" i="0" dirty="0">
                          <a:solidFill>
                            <a:srgbClr val="000000"/>
                          </a:solidFill>
                          <a:latin typeface="Comic Sans MS" pitchFamily="66"/>
                        </a:rPr>
                        <a:t>Wealth and riches are a blessing from God and should be used to benefit everyone.</a:t>
                      </a:r>
                    </a:p>
                    <a:p>
                      <a:pPr marL="285750" lvl="0" indent="-285750" algn="l">
                        <a:buSzPct val="100000"/>
                        <a:buFont typeface="Arial" pitchFamily="34"/>
                        <a:buChar char="•"/>
                      </a:pPr>
                      <a:r>
                        <a:rPr lang="en-GB" sz="1400" b="0" i="0" dirty="0">
                          <a:solidFill>
                            <a:srgbClr val="000000"/>
                          </a:solidFill>
                          <a:latin typeface="Comic Sans MS" pitchFamily="66"/>
                        </a:rPr>
                        <a:t>The value of money is the good that it is able to do.</a:t>
                      </a:r>
                    </a:p>
                    <a:p>
                      <a:pPr marL="285750" lvl="0" indent="-285750" algn="l">
                        <a:buSzPct val="100000"/>
                        <a:buFont typeface="Arial" pitchFamily="34"/>
                        <a:buChar char="•"/>
                      </a:pPr>
                      <a:r>
                        <a:rPr lang="en-GB" sz="1400" b="0" i="0" dirty="0">
                          <a:solidFill>
                            <a:srgbClr val="000000"/>
                          </a:solidFill>
                          <a:latin typeface="Comic Sans MS" pitchFamily="66"/>
                        </a:rPr>
                        <a:t>Muslims who have money have a responsibility to look after the poor.</a:t>
                      </a:r>
                    </a:p>
                    <a:p>
                      <a:pPr marL="285750" lvl="0" indent="-285750" algn="l">
                        <a:buSzPct val="100000"/>
                        <a:buFont typeface="Arial" pitchFamily="34"/>
                        <a:buChar char="•"/>
                      </a:pPr>
                      <a:r>
                        <a:rPr lang="en-GB" sz="1400" b="0" i="0" dirty="0">
                          <a:solidFill>
                            <a:srgbClr val="000000"/>
                          </a:solidFill>
                          <a:latin typeface="Comic Sans MS" pitchFamily="66"/>
                        </a:rPr>
                        <a:t>Hoarding money is not acceptable. “Tell those who hoard gold and silver instead of giving to God’s cause that they will be punished,”</a:t>
                      </a:r>
                    </a:p>
                    <a:p>
                      <a:pPr marL="285750" lvl="0" indent="-285750" algn="l">
                        <a:buSzPct val="100000"/>
                        <a:buFont typeface="Arial" pitchFamily="34"/>
                        <a:buChar char="•"/>
                      </a:pPr>
                      <a:r>
                        <a:rPr lang="en-GB" sz="1400" b="0" i="0" dirty="0">
                          <a:solidFill>
                            <a:srgbClr val="000000"/>
                          </a:solidFill>
                          <a:latin typeface="Comic Sans MS" pitchFamily="66"/>
                        </a:rPr>
                        <a:t>Money should only be obtained lawfully. (Working, property and inheritance) Not gambling, selling alcohol or drugs and fraud. </a:t>
                      </a:r>
                    </a:p>
                    <a:p>
                      <a:pPr marL="285750" lvl="0" indent="-285750" algn="l">
                        <a:buSzPct val="100000"/>
                        <a:buFont typeface="Arial" pitchFamily="34"/>
                        <a:buChar char="•"/>
                      </a:pPr>
                      <a:r>
                        <a:rPr lang="en-GB" sz="1400" b="0" i="0" dirty="0">
                          <a:solidFill>
                            <a:srgbClr val="000000"/>
                          </a:solidFill>
                          <a:latin typeface="Comic Sans MS" pitchFamily="66"/>
                        </a:rPr>
                        <a:t>Muslims have to serve God and wealth can distract from that. “Beware of greed for it is ready poverty.”</a:t>
                      </a:r>
                    </a:p>
                    <a:p>
                      <a:pPr marL="285750" lvl="0" indent="-285750" algn="l">
                        <a:buSzPct val="100000"/>
                        <a:buFont typeface="Arial" pitchFamily="34"/>
                        <a:buChar char="•"/>
                      </a:pPr>
                      <a:r>
                        <a:rPr lang="en-GB" sz="1400" b="0" i="0" dirty="0">
                          <a:solidFill>
                            <a:srgbClr val="000000"/>
                          </a:solidFill>
                          <a:latin typeface="Comic Sans MS" pitchFamily="66"/>
                        </a:rPr>
                        <a:t>Islam teaches that it is the duty of the husband to take care of his family and give to charity if there is anything left over.</a:t>
                      </a:r>
                    </a:p>
                    <a:p>
                      <a:pPr marL="285750" lvl="0" indent="-285750" algn="l">
                        <a:buSzPct val="100000"/>
                        <a:buFont typeface="Arial" pitchFamily="34"/>
                        <a:buChar char="•"/>
                      </a:pPr>
                      <a:r>
                        <a:rPr lang="en-GB" sz="1400" b="0" i="0" dirty="0">
                          <a:solidFill>
                            <a:srgbClr val="000000"/>
                          </a:solidFill>
                          <a:latin typeface="Comic Sans MS" pitchFamily="66"/>
                        </a:rPr>
                        <a:t> </a:t>
                      </a:r>
                      <a:r>
                        <a:rPr lang="en-GB" sz="1400" b="0" i="0" dirty="0" err="1">
                          <a:solidFill>
                            <a:srgbClr val="000000"/>
                          </a:solidFill>
                          <a:latin typeface="Comic Sans MS" pitchFamily="66"/>
                        </a:rPr>
                        <a:t>Zakah</a:t>
                      </a:r>
                      <a:r>
                        <a:rPr lang="en-GB" sz="1400" b="0" i="0" dirty="0">
                          <a:solidFill>
                            <a:srgbClr val="000000"/>
                          </a:solidFill>
                          <a:latin typeface="Comic Sans MS" pitchFamily="66"/>
                        </a:rPr>
                        <a:t> is one of the five pillars.</a:t>
                      </a:r>
                    </a:p>
                    <a:p>
                      <a:pPr marL="285750" lvl="0" indent="-285750" algn="l">
                        <a:buSzPct val="100000"/>
                        <a:buFont typeface="Arial" pitchFamily="34"/>
                        <a:buChar char="•"/>
                      </a:pPr>
                      <a:r>
                        <a:rPr lang="en-GB" sz="1400" b="0" i="0" dirty="0" err="1">
                          <a:solidFill>
                            <a:srgbClr val="000000"/>
                          </a:solidFill>
                          <a:latin typeface="Comic Sans MS" pitchFamily="66"/>
                        </a:rPr>
                        <a:t>Sadaqah</a:t>
                      </a:r>
                      <a:r>
                        <a:rPr lang="en-GB" sz="1400" b="0" i="0" dirty="0">
                          <a:solidFill>
                            <a:srgbClr val="000000"/>
                          </a:solidFill>
                          <a:latin typeface="Comic Sans MS" pitchFamily="66"/>
                        </a:rPr>
                        <a:t> can also be given which is to donate to food banks, clothes and money. </a:t>
                      </a:r>
                    </a:p>
                    <a:p>
                      <a:pPr marL="285750" lvl="0" indent="-285750" algn="l">
                        <a:buSzPct val="100000"/>
                        <a:buFont typeface="Arial" pitchFamily="34"/>
                        <a:buChar char="•"/>
                      </a:pPr>
                      <a:r>
                        <a:rPr lang="en-GB" sz="1400" b="0" i="0" dirty="0">
                          <a:solidFill>
                            <a:srgbClr val="000000"/>
                          </a:solidFill>
                          <a:latin typeface="Comic Sans MS" pitchFamily="66"/>
                        </a:rPr>
                        <a:t>For Shi’a Muslims, </a:t>
                      </a:r>
                      <a:r>
                        <a:rPr lang="en-GB" sz="1400" b="0" i="0" dirty="0" err="1">
                          <a:solidFill>
                            <a:srgbClr val="000000"/>
                          </a:solidFill>
                          <a:latin typeface="Comic Sans MS" pitchFamily="66"/>
                        </a:rPr>
                        <a:t>Khums</a:t>
                      </a:r>
                      <a:r>
                        <a:rPr lang="en-GB" sz="1400" b="0" i="0" dirty="0">
                          <a:solidFill>
                            <a:srgbClr val="000000"/>
                          </a:solidFill>
                          <a:latin typeface="Comic Sans MS" pitchFamily="66"/>
                        </a:rPr>
                        <a:t> is a 20% tax- half goes to charity and the other half goes to religious leaders.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32995840"/>
                  </a:ext>
                </a:extLst>
              </a:tr>
            </a:tbl>
          </a:graphicData>
        </a:graphic>
      </p:graphicFrame>
    </p:spTree>
    <p:extLst>
      <p:ext uri="{BB962C8B-B14F-4D97-AF65-F5344CB8AC3E}">
        <p14:creationId xmlns:p14="http://schemas.microsoft.com/office/powerpoint/2010/main" val="1762973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4378</TotalTime>
  <Words>4469</Words>
  <Application>Microsoft Office PowerPoint</Application>
  <PresentationFormat>Widescreen</PresentationFormat>
  <Paragraphs>374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Comic Sans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Ms R</dc:creator>
  <cp:lastModifiedBy>Thomas, Ms R</cp:lastModifiedBy>
  <cp:revision>82</cp:revision>
  <dcterms:created xsi:type="dcterms:W3CDTF">2019-11-22T20:25:21Z</dcterms:created>
  <dcterms:modified xsi:type="dcterms:W3CDTF">2020-02-11T17:17:18Z</dcterms:modified>
</cp:coreProperties>
</file>