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93" r:id="rId4"/>
    <p:sldId id="292" r:id="rId5"/>
    <p:sldId id="291" r:id="rId6"/>
    <p:sldId id="290" r:id="rId7"/>
    <p:sldId id="289" r:id="rId8"/>
    <p:sldId id="288" r:id="rId9"/>
    <p:sldId id="28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BAB"/>
    <a:srgbClr val="EC90DA"/>
    <a:srgbClr val="44F248"/>
    <a:srgbClr val="14ECD2"/>
    <a:srgbClr val="EEA7A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3733" autoAdjust="0"/>
  </p:normalViewPr>
  <p:slideViewPr>
    <p:cSldViewPr snapToGrid="0">
      <p:cViewPr>
        <p:scale>
          <a:sx n="40" d="100"/>
          <a:sy n="40" d="100"/>
        </p:scale>
        <p:origin x="1660" y="6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9EDA2D5-D76F-4083-8344-5EF04CEEC33A}"/>
              </a:ext>
            </a:extLst>
          </p:cNvPr>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3" name="Date Placeholder 2">
            <a:extLst>
              <a:ext uri="{FF2B5EF4-FFF2-40B4-BE49-F238E27FC236}">
                <a16:creationId xmlns:a16="http://schemas.microsoft.com/office/drawing/2014/main" id="{32A4247A-A685-4220-B61D-9760BCDA03C7}"/>
              </a:ext>
            </a:extLst>
          </p:cNvPr>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D8F7A3A3-A3C6-4973-AF3D-64AB3D47A553}" type="datetime1">
              <a:rPr lang="en-GB"/>
              <a:pPr lvl="0"/>
              <a:t>10/02/2020</a:t>
            </a:fld>
            <a:endParaRPr lang="en-GB"/>
          </a:p>
        </p:txBody>
      </p:sp>
      <p:sp>
        <p:nvSpPr>
          <p:cNvPr id="4" name="Slide Image Placeholder 3">
            <a:extLst>
              <a:ext uri="{FF2B5EF4-FFF2-40B4-BE49-F238E27FC236}">
                <a16:creationId xmlns:a16="http://schemas.microsoft.com/office/drawing/2014/main" id="{D2A9E742-F747-4D39-ADB4-1A5DD92AE75B}"/>
              </a:ext>
            </a:extLst>
          </p:cNvPr>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5" name="Notes Placeholder 4">
            <a:extLst>
              <a:ext uri="{FF2B5EF4-FFF2-40B4-BE49-F238E27FC236}">
                <a16:creationId xmlns:a16="http://schemas.microsoft.com/office/drawing/2014/main" id="{7D6296B8-5901-4D79-8ECD-2B94D0A3C7F3}"/>
              </a:ext>
            </a:extLst>
          </p:cNvPr>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a:extLst>
              <a:ext uri="{FF2B5EF4-FFF2-40B4-BE49-F238E27FC236}">
                <a16:creationId xmlns:a16="http://schemas.microsoft.com/office/drawing/2014/main" id="{3BFCE4DE-1685-4EC1-936E-5EC8D51C363B}"/>
              </a:ext>
            </a:extLst>
          </p:cNvPr>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7" name="Slide Number Placeholder 6">
            <a:extLst>
              <a:ext uri="{FF2B5EF4-FFF2-40B4-BE49-F238E27FC236}">
                <a16:creationId xmlns:a16="http://schemas.microsoft.com/office/drawing/2014/main" id="{54D363D7-AE5D-4EB8-8E70-49B13B2BBD7D}"/>
              </a:ext>
            </a:extLst>
          </p:cNvPr>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E8B45B01-6AEB-49EE-9ACE-4D99E1CD89E8}" type="slidenum">
              <a:t>‹#›</a:t>
            </a:fld>
            <a:endParaRPr lang="en-GB"/>
          </a:p>
        </p:txBody>
      </p:sp>
    </p:spTree>
    <p:extLst>
      <p:ext uri="{BB962C8B-B14F-4D97-AF65-F5344CB8AC3E}">
        <p14:creationId xmlns:p14="http://schemas.microsoft.com/office/powerpoint/2010/main" val="2524791370"/>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lvl="0"/>
            <a:fld id="{E8B45B01-6AEB-49EE-9ACE-4D99E1CD89E8}" type="slidenum">
              <a:rPr lang="en-GB" smtClean="0"/>
              <a:t>4</a:t>
            </a:fld>
            <a:endParaRPr lang="en-GB"/>
          </a:p>
        </p:txBody>
      </p:sp>
    </p:spTree>
    <p:extLst>
      <p:ext uri="{BB962C8B-B14F-4D97-AF65-F5344CB8AC3E}">
        <p14:creationId xmlns:p14="http://schemas.microsoft.com/office/powerpoint/2010/main" val="31577782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13424-CE92-45C1-A34D-111D98473397}"/>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en-US"/>
              <a:t>Click to edit Master title style</a:t>
            </a:r>
            <a:endParaRPr lang="en-GB"/>
          </a:p>
        </p:txBody>
      </p:sp>
      <p:sp>
        <p:nvSpPr>
          <p:cNvPr id="3" name="Subtitle 2">
            <a:extLst>
              <a:ext uri="{FF2B5EF4-FFF2-40B4-BE49-F238E27FC236}">
                <a16:creationId xmlns:a16="http://schemas.microsoft.com/office/drawing/2014/main" id="{5669043A-3F86-400E-BE3C-28C38A208C32}"/>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en-US"/>
              <a:t>Click to edit Master subtitle style</a:t>
            </a:r>
            <a:endParaRPr lang="en-GB"/>
          </a:p>
        </p:txBody>
      </p:sp>
      <p:sp>
        <p:nvSpPr>
          <p:cNvPr id="4" name="Date Placeholder 3">
            <a:extLst>
              <a:ext uri="{FF2B5EF4-FFF2-40B4-BE49-F238E27FC236}">
                <a16:creationId xmlns:a16="http://schemas.microsoft.com/office/drawing/2014/main" id="{C308F3F9-1F98-4A0C-B6FD-CED40A2B7DC6}"/>
              </a:ext>
            </a:extLst>
          </p:cNvPr>
          <p:cNvSpPr txBox="1">
            <a:spLocks noGrp="1"/>
          </p:cNvSpPr>
          <p:nvPr>
            <p:ph type="dt" sz="half" idx="7"/>
          </p:nvPr>
        </p:nvSpPr>
        <p:spPr/>
        <p:txBody>
          <a:bodyPr/>
          <a:lstStyle>
            <a:lvl1pPr>
              <a:defRPr/>
            </a:lvl1pPr>
          </a:lstStyle>
          <a:p>
            <a:pPr lvl="0"/>
            <a:fld id="{C6257EC7-6C31-4D5F-9372-E9164F860E8C}" type="datetime1">
              <a:rPr lang="en-GB"/>
              <a:pPr lvl="0"/>
              <a:t>10/02/2020</a:t>
            </a:fld>
            <a:endParaRPr lang="en-GB"/>
          </a:p>
        </p:txBody>
      </p:sp>
      <p:sp>
        <p:nvSpPr>
          <p:cNvPr id="5" name="Footer Placeholder 4">
            <a:extLst>
              <a:ext uri="{FF2B5EF4-FFF2-40B4-BE49-F238E27FC236}">
                <a16:creationId xmlns:a16="http://schemas.microsoft.com/office/drawing/2014/main" id="{0C2F4CBA-F82C-4C08-A292-6E45C6E4D1FC}"/>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A774DA6A-3761-4447-BC8A-65CAFCEB5CD9}"/>
              </a:ext>
            </a:extLst>
          </p:cNvPr>
          <p:cNvSpPr txBox="1">
            <a:spLocks noGrp="1"/>
          </p:cNvSpPr>
          <p:nvPr>
            <p:ph type="sldNum" sz="quarter" idx="8"/>
          </p:nvPr>
        </p:nvSpPr>
        <p:spPr/>
        <p:txBody>
          <a:bodyPr/>
          <a:lstStyle>
            <a:lvl1pPr>
              <a:defRPr/>
            </a:lvl1pPr>
          </a:lstStyle>
          <a:p>
            <a:pPr lvl="0"/>
            <a:fld id="{CB6501B0-C36C-4C4D-A8D4-61D0D9FBE7FE}" type="slidenum">
              <a:t>‹#›</a:t>
            </a:fld>
            <a:endParaRPr lang="en-GB"/>
          </a:p>
        </p:txBody>
      </p:sp>
    </p:spTree>
    <p:extLst>
      <p:ext uri="{BB962C8B-B14F-4D97-AF65-F5344CB8AC3E}">
        <p14:creationId xmlns:p14="http://schemas.microsoft.com/office/powerpoint/2010/main" val="3630317215"/>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FA2C7-458B-4776-A459-5590E55BD1C8}"/>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Vertical Text Placeholder 2">
            <a:extLst>
              <a:ext uri="{FF2B5EF4-FFF2-40B4-BE49-F238E27FC236}">
                <a16:creationId xmlns:a16="http://schemas.microsoft.com/office/drawing/2014/main" id="{A3FE690F-6F16-4F3A-ACDB-2917C4D87D8F}"/>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971F803-A6CC-491C-A55D-25C496020D52}"/>
              </a:ext>
            </a:extLst>
          </p:cNvPr>
          <p:cNvSpPr txBox="1">
            <a:spLocks noGrp="1"/>
          </p:cNvSpPr>
          <p:nvPr>
            <p:ph type="dt" sz="half" idx="7"/>
          </p:nvPr>
        </p:nvSpPr>
        <p:spPr/>
        <p:txBody>
          <a:bodyPr/>
          <a:lstStyle>
            <a:lvl1pPr>
              <a:defRPr/>
            </a:lvl1pPr>
          </a:lstStyle>
          <a:p>
            <a:pPr lvl="0"/>
            <a:fld id="{235A563E-04D6-4B3F-9130-1C5CC9A87114}" type="datetime1">
              <a:rPr lang="en-GB"/>
              <a:pPr lvl="0"/>
              <a:t>10/02/2020</a:t>
            </a:fld>
            <a:endParaRPr lang="en-GB"/>
          </a:p>
        </p:txBody>
      </p:sp>
      <p:sp>
        <p:nvSpPr>
          <p:cNvPr id="5" name="Footer Placeholder 4">
            <a:extLst>
              <a:ext uri="{FF2B5EF4-FFF2-40B4-BE49-F238E27FC236}">
                <a16:creationId xmlns:a16="http://schemas.microsoft.com/office/drawing/2014/main" id="{53A782A6-E31B-435D-AD4F-A057DBAFF8B3}"/>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0F7B91CD-0B44-4C24-B61E-8374D63CEEDB}"/>
              </a:ext>
            </a:extLst>
          </p:cNvPr>
          <p:cNvSpPr txBox="1">
            <a:spLocks noGrp="1"/>
          </p:cNvSpPr>
          <p:nvPr>
            <p:ph type="sldNum" sz="quarter" idx="8"/>
          </p:nvPr>
        </p:nvSpPr>
        <p:spPr/>
        <p:txBody>
          <a:bodyPr/>
          <a:lstStyle>
            <a:lvl1pPr>
              <a:defRPr/>
            </a:lvl1pPr>
          </a:lstStyle>
          <a:p>
            <a:pPr lvl="0"/>
            <a:fld id="{02E14BA8-45F4-43F3-91AD-CF2A5A5E72B2}" type="slidenum">
              <a:t>‹#›</a:t>
            </a:fld>
            <a:endParaRPr lang="en-GB"/>
          </a:p>
        </p:txBody>
      </p:sp>
    </p:spTree>
    <p:extLst>
      <p:ext uri="{BB962C8B-B14F-4D97-AF65-F5344CB8AC3E}">
        <p14:creationId xmlns:p14="http://schemas.microsoft.com/office/powerpoint/2010/main" val="1557761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D84CED5-2E17-4B43-A1C0-47F2B89C301F}"/>
              </a:ext>
            </a:extLst>
          </p:cNvPr>
          <p:cNvSpPr txBox="1">
            <a:spLocks noGrp="1"/>
          </p:cNvSpPr>
          <p:nvPr>
            <p:ph type="title" orient="vert"/>
          </p:nvPr>
        </p:nvSpPr>
        <p:spPr>
          <a:xfrm>
            <a:off x="8724903" y="365129"/>
            <a:ext cx="2628899" cy="5811834"/>
          </a:xfrm>
        </p:spPr>
        <p:txBody>
          <a:bodyPr vert="eaVert"/>
          <a:lstStyle>
            <a:lvl1pPr>
              <a:defRPr/>
            </a:lvl1pPr>
          </a:lstStyle>
          <a:p>
            <a:pPr lvl="0"/>
            <a:r>
              <a:rPr lang="en-US"/>
              <a:t>Click to edit Master title style</a:t>
            </a:r>
            <a:endParaRPr lang="en-GB"/>
          </a:p>
        </p:txBody>
      </p:sp>
      <p:sp>
        <p:nvSpPr>
          <p:cNvPr id="3" name="Vertical Text Placeholder 2">
            <a:extLst>
              <a:ext uri="{FF2B5EF4-FFF2-40B4-BE49-F238E27FC236}">
                <a16:creationId xmlns:a16="http://schemas.microsoft.com/office/drawing/2014/main" id="{D3CCC44B-D9DC-4C5B-9C46-A96D45DD871E}"/>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D370A86-85D9-4698-B9E4-451A396B6069}"/>
              </a:ext>
            </a:extLst>
          </p:cNvPr>
          <p:cNvSpPr txBox="1">
            <a:spLocks noGrp="1"/>
          </p:cNvSpPr>
          <p:nvPr>
            <p:ph type="dt" sz="half" idx="7"/>
          </p:nvPr>
        </p:nvSpPr>
        <p:spPr/>
        <p:txBody>
          <a:bodyPr/>
          <a:lstStyle>
            <a:lvl1pPr>
              <a:defRPr/>
            </a:lvl1pPr>
          </a:lstStyle>
          <a:p>
            <a:pPr lvl="0"/>
            <a:fld id="{80B8C42D-212F-4CAE-A240-FD2BA85826F3}" type="datetime1">
              <a:rPr lang="en-GB"/>
              <a:pPr lvl="0"/>
              <a:t>10/02/2020</a:t>
            </a:fld>
            <a:endParaRPr lang="en-GB"/>
          </a:p>
        </p:txBody>
      </p:sp>
      <p:sp>
        <p:nvSpPr>
          <p:cNvPr id="5" name="Footer Placeholder 4">
            <a:extLst>
              <a:ext uri="{FF2B5EF4-FFF2-40B4-BE49-F238E27FC236}">
                <a16:creationId xmlns:a16="http://schemas.microsoft.com/office/drawing/2014/main" id="{4DAD638C-BB98-482F-A07A-7C28D16B5A0F}"/>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E5F02F82-E3DE-4ED0-8048-69A11D1ECF4F}"/>
              </a:ext>
            </a:extLst>
          </p:cNvPr>
          <p:cNvSpPr txBox="1">
            <a:spLocks noGrp="1"/>
          </p:cNvSpPr>
          <p:nvPr>
            <p:ph type="sldNum" sz="quarter" idx="8"/>
          </p:nvPr>
        </p:nvSpPr>
        <p:spPr/>
        <p:txBody>
          <a:bodyPr/>
          <a:lstStyle>
            <a:lvl1pPr>
              <a:defRPr/>
            </a:lvl1pPr>
          </a:lstStyle>
          <a:p>
            <a:pPr lvl="0"/>
            <a:fld id="{7E756196-F69E-49FE-BD10-BD864804856E}" type="slidenum">
              <a:t>‹#›</a:t>
            </a:fld>
            <a:endParaRPr lang="en-GB"/>
          </a:p>
        </p:txBody>
      </p:sp>
    </p:spTree>
    <p:extLst>
      <p:ext uri="{BB962C8B-B14F-4D97-AF65-F5344CB8AC3E}">
        <p14:creationId xmlns:p14="http://schemas.microsoft.com/office/powerpoint/2010/main" val="404119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7C48A-98D4-442F-BA7C-EB648D98D694}"/>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472FE3C9-02FF-45CD-BF05-4ECD48CFD3A8}"/>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81AE4C8-6075-4F6D-A2B1-D8B6E80B5099}"/>
              </a:ext>
            </a:extLst>
          </p:cNvPr>
          <p:cNvSpPr txBox="1">
            <a:spLocks noGrp="1"/>
          </p:cNvSpPr>
          <p:nvPr>
            <p:ph type="dt" sz="half" idx="7"/>
          </p:nvPr>
        </p:nvSpPr>
        <p:spPr/>
        <p:txBody>
          <a:bodyPr/>
          <a:lstStyle>
            <a:lvl1pPr>
              <a:defRPr/>
            </a:lvl1pPr>
          </a:lstStyle>
          <a:p>
            <a:pPr lvl="0"/>
            <a:fld id="{5F1F4611-F092-4D54-9BEA-F50B4B5ACE5F}" type="datetime1">
              <a:rPr lang="en-GB"/>
              <a:pPr lvl="0"/>
              <a:t>10/02/2020</a:t>
            </a:fld>
            <a:endParaRPr lang="en-GB"/>
          </a:p>
        </p:txBody>
      </p:sp>
      <p:sp>
        <p:nvSpPr>
          <p:cNvPr id="5" name="Footer Placeholder 4">
            <a:extLst>
              <a:ext uri="{FF2B5EF4-FFF2-40B4-BE49-F238E27FC236}">
                <a16:creationId xmlns:a16="http://schemas.microsoft.com/office/drawing/2014/main" id="{880BB42F-BA9D-4335-836F-DB0614D7AF65}"/>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4AFAEE4B-DEE1-438E-A91D-4CB52BF30539}"/>
              </a:ext>
            </a:extLst>
          </p:cNvPr>
          <p:cNvSpPr txBox="1">
            <a:spLocks noGrp="1"/>
          </p:cNvSpPr>
          <p:nvPr>
            <p:ph type="sldNum" sz="quarter" idx="8"/>
          </p:nvPr>
        </p:nvSpPr>
        <p:spPr/>
        <p:txBody>
          <a:bodyPr/>
          <a:lstStyle>
            <a:lvl1pPr>
              <a:defRPr/>
            </a:lvl1pPr>
          </a:lstStyle>
          <a:p>
            <a:pPr lvl="0"/>
            <a:fld id="{4B7E23E7-A94E-4E15-BD73-D77E23FE1931}" type="slidenum">
              <a:t>‹#›</a:t>
            </a:fld>
            <a:endParaRPr lang="en-GB"/>
          </a:p>
        </p:txBody>
      </p:sp>
    </p:spTree>
    <p:extLst>
      <p:ext uri="{BB962C8B-B14F-4D97-AF65-F5344CB8AC3E}">
        <p14:creationId xmlns:p14="http://schemas.microsoft.com/office/powerpoint/2010/main" val="23390271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86C74-E495-4A17-93A8-FDDA1608CA87}"/>
              </a:ext>
            </a:extLst>
          </p:cNvPr>
          <p:cNvSpPr txBox="1">
            <a:spLocks noGrp="1"/>
          </p:cNvSpPr>
          <p:nvPr>
            <p:ph type="title"/>
          </p:nvPr>
        </p:nvSpPr>
        <p:spPr>
          <a:xfrm>
            <a:off x="831847" y="1709735"/>
            <a:ext cx="10515600" cy="2852735"/>
          </a:xfrm>
        </p:spPr>
        <p:txBody>
          <a:bodyPr anchor="b"/>
          <a:lstStyle>
            <a:lvl1pPr>
              <a:defRPr sz="6000"/>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7E67F373-2FC3-4AA1-98A7-304915742C0C}"/>
              </a:ext>
            </a:extLst>
          </p:cNvPr>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en-US"/>
              <a:t>Click to edit Master text styles</a:t>
            </a:r>
          </a:p>
        </p:txBody>
      </p:sp>
      <p:sp>
        <p:nvSpPr>
          <p:cNvPr id="4" name="Date Placeholder 3">
            <a:extLst>
              <a:ext uri="{FF2B5EF4-FFF2-40B4-BE49-F238E27FC236}">
                <a16:creationId xmlns:a16="http://schemas.microsoft.com/office/drawing/2014/main" id="{D2AF3FE7-B832-4977-88FA-D0E804B1CC69}"/>
              </a:ext>
            </a:extLst>
          </p:cNvPr>
          <p:cNvSpPr txBox="1">
            <a:spLocks noGrp="1"/>
          </p:cNvSpPr>
          <p:nvPr>
            <p:ph type="dt" sz="half" idx="7"/>
          </p:nvPr>
        </p:nvSpPr>
        <p:spPr/>
        <p:txBody>
          <a:bodyPr/>
          <a:lstStyle>
            <a:lvl1pPr>
              <a:defRPr/>
            </a:lvl1pPr>
          </a:lstStyle>
          <a:p>
            <a:pPr lvl="0"/>
            <a:fld id="{73688E99-3506-4BB5-9132-5137F1605F4D}" type="datetime1">
              <a:rPr lang="en-GB"/>
              <a:pPr lvl="0"/>
              <a:t>10/02/2020</a:t>
            </a:fld>
            <a:endParaRPr lang="en-GB"/>
          </a:p>
        </p:txBody>
      </p:sp>
      <p:sp>
        <p:nvSpPr>
          <p:cNvPr id="5" name="Footer Placeholder 4">
            <a:extLst>
              <a:ext uri="{FF2B5EF4-FFF2-40B4-BE49-F238E27FC236}">
                <a16:creationId xmlns:a16="http://schemas.microsoft.com/office/drawing/2014/main" id="{B0AD417C-1660-4BA9-BFC6-B2FD91B29706}"/>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E70CC37E-3FA0-4C0E-93D7-E59B9893198D}"/>
              </a:ext>
            </a:extLst>
          </p:cNvPr>
          <p:cNvSpPr txBox="1">
            <a:spLocks noGrp="1"/>
          </p:cNvSpPr>
          <p:nvPr>
            <p:ph type="sldNum" sz="quarter" idx="8"/>
          </p:nvPr>
        </p:nvSpPr>
        <p:spPr/>
        <p:txBody>
          <a:bodyPr/>
          <a:lstStyle>
            <a:lvl1pPr>
              <a:defRPr/>
            </a:lvl1pPr>
          </a:lstStyle>
          <a:p>
            <a:pPr lvl="0"/>
            <a:fld id="{A4D98B77-0032-40DC-ACE5-55877209CD94}" type="slidenum">
              <a:t>‹#›</a:t>
            </a:fld>
            <a:endParaRPr lang="en-GB"/>
          </a:p>
        </p:txBody>
      </p:sp>
    </p:spTree>
    <p:extLst>
      <p:ext uri="{BB962C8B-B14F-4D97-AF65-F5344CB8AC3E}">
        <p14:creationId xmlns:p14="http://schemas.microsoft.com/office/powerpoint/2010/main" val="3822517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79FA2-1C46-4F63-B44F-DFF967650F7F}"/>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44E12965-1AC5-411D-9B53-44CC2239D75D}"/>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4A9D1CF-227C-4424-9F87-99161E930A38}"/>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B416C49-CF0A-4D94-8E14-7FD5E1D7D2C1}"/>
              </a:ext>
            </a:extLst>
          </p:cNvPr>
          <p:cNvSpPr txBox="1">
            <a:spLocks noGrp="1"/>
          </p:cNvSpPr>
          <p:nvPr>
            <p:ph type="dt" sz="half" idx="7"/>
          </p:nvPr>
        </p:nvSpPr>
        <p:spPr/>
        <p:txBody>
          <a:bodyPr/>
          <a:lstStyle>
            <a:lvl1pPr>
              <a:defRPr/>
            </a:lvl1pPr>
          </a:lstStyle>
          <a:p>
            <a:pPr lvl="0"/>
            <a:fld id="{62E4A3F9-87C6-41E4-B1A1-A42E332D8E35}" type="datetime1">
              <a:rPr lang="en-GB"/>
              <a:pPr lvl="0"/>
              <a:t>10/02/2020</a:t>
            </a:fld>
            <a:endParaRPr lang="en-GB"/>
          </a:p>
        </p:txBody>
      </p:sp>
      <p:sp>
        <p:nvSpPr>
          <p:cNvPr id="6" name="Footer Placeholder 5">
            <a:extLst>
              <a:ext uri="{FF2B5EF4-FFF2-40B4-BE49-F238E27FC236}">
                <a16:creationId xmlns:a16="http://schemas.microsoft.com/office/drawing/2014/main" id="{BC4FF70A-2ECB-4767-96AA-21F1543F24A0}"/>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509B3420-4997-4761-A287-E71DF990D073}"/>
              </a:ext>
            </a:extLst>
          </p:cNvPr>
          <p:cNvSpPr txBox="1">
            <a:spLocks noGrp="1"/>
          </p:cNvSpPr>
          <p:nvPr>
            <p:ph type="sldNum" sz="quarter" idx="8"/>
          </p:nvPr>
        </p:nvSpPr>
        <p:spPr/>
        <p:txBody>
          <a:bodyPr/>
          <a:lstStyle>
            <a:lvl1pPr>
              <a:defRPr/>
            </a:lvl1pPr>
          </a:lstStyle>
          <a:p>
            <a:pPr lvl="0"/>
            <a:fld id="{CA4464B6-785D-4D14-92C6-914A0B66D7DE}" type="slidenum">
              <a:t>‹#›</a:t>
            </a:fld>
            <a:endParaRPr lang="en-GB"/>
          </a:p>
        </p:txBody>
      </p:sp>
    </p:spTree>
    <p:extLst>
      <p:ext uri="{BB962C8B-B14F-4D97-AF65-F5344CB8AC3E}">
        <p14:creationId xmlns:p14="http://schemas.microsoft.com/office/powerpoint/2010/main" val="2742675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1ECC7-46A3-46C5-80A8-4077AD8024BC}"/>
              </a:ext>
            </a:extLst>
          </p:cNvPr>
          <p:cNvSpPr txBox="1">
            <a:spLocks noGrp="1"/>
          </p:cNvSpPr>
          <p:nvPr>
            <p:ph type="title"/>
          </p:nvPr>
        </p:nvSpPr>
        <p:spPr>
          <a:xfrm>
            <a:off x="839784" y="365129"/>
            <a:ext cx="10515600" cy="1325559"/>
          </a:xfrm>
        </p:spPr>
        <p:txBody>
          <a:bodyPr/>
          <a:lstStyle>
            <a:lvl1pPr>
              <a:defRPr/>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00F29957-3B35-4D3C-B146-9ED23EF7E7CF}"/>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en-US"/>
              <a:t>Click to edit Master text styles</a:t>
            </a:r>
          </a:p>
        </p:txBody>
      </p:sp>
      <p:sp>
        <p:nvSpPr>
          <p:cNvPr id="4" name="Content Placeholder 3">
            <a:extLst>
              <a:ext uri="{FF2B5EF4-FFF2-40B4-BE49-F238E27FC236}">
                <a16:creationId xmlns:a16="http://schemas.microsoft.com/office/drawing/2014/main" id="{0E9C8F92-C1F1-4E93-B969-F150198FADE6}"/>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E4C5186-B3F9-4351-8FC2-6F9AFC1B3565}"/>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en-US"/>
              <a:t>Click to edit Master text styles</a:t>
            </a:r>
          </a:p>
        </p:txBody>
      </p:sp>
      <p:sp>
        <p:nvSpPr>
          <p:cNvPr id="6" name="Content Placeholder 5">
            <a:extLst>
              <a:ext uri="{FF2B5EF4-FFF2-40B4-BE49-F238E27FC236}">
                <a16:creationId xmlns:a16="http://schemas.microsoft.com/office/drawing/2014/main" id="{EA29318B-F84B-498A-B208-369D135EC7D3}"/>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AAE7D5F-8BE8-41A6-8CFC-5D937FD47F29}"/>
              </a:ext>
            </a:extLst>
          </p:cNvPr>
          <p:cNvSpPr txBox="1">
            <a:spLocks noGrp="1"/>
          </p:cNvSpPr>
          <p:nvPr>
            <p:ph type="dt" sz="half" idx="7"/>
          </p:nvPr>
        </p:nvSpPr>
        <p:spPr/>
        <p:txBody>
          <a:bodyPr/>
          <a:lstStyle>
            <a:lvl1pPr>
              <a:defRPr/>
            </a:lvl1pPr>
          </a:lstStyle>
          <a:p>
            <a:pPr lvl="0"/>
            <a:fld id="{E65C525D-B58E-411D-8949-A5295EDC5A37}" type="datetime1">
              <a:rPr lang="en-GB"/>
              <a:pPr lvl="0"/>
              <a:t>10/02/2020</a:t>
            </a:fld>
            <a:endParaRPr lang="en-GB"/>
          </a:p>
        </p:txBody>
      </p:sp>
      <p:sp>
        <p:nvSpPr>
          <p:cNvPr id="8" name="Footer Placeholder 7">
            <a:extLst>
              <a:ext uri="{FF2B5EF4-FFF2-40B4-BE49-F238E27FC236}">
                <a16:creationId xmlns:a16="http://schemas.microsoft.com/office/drawing/2014/main" id="{81D597EB-ABB4-4623-A88E-2087665D5945}"/>
              </a:ext>
            </a:extLst>
          </p:cNvPr>
          <p:cNvSpPr txBox="1">
            <a:spLocks noGrp="1"/>
          </p:cNvSpPr>
          <p:nvPr>
            <p:ph type="ftr" sz="quarter" idx="9"/>
          </p:nvPr>
        </p:nvSpPr>
        <p:spPr/>
        <p:txBody>
          <a:bodyPr/>
          <a:lstStyle>
            <a:lvl1pPr>
              <a:defRPr/>
            </a:lvl1pPr>
          </a:lstStyle>
          <a:p>
            <a:pPr lvl="0"/>
            <a:endParaRPr lang="en-GB"/>
          </a:p>
        </p:txBody>
      </p:sp>
      <p:sp>
        <p:nvSpPr>
          <p:cNvPr id="9" name="Slide Number Placeholder 8">
            <a:extLst>
              <a:ext uri="{FF2B5EF4-FFF2-40B4-BE49-F238E27FC236}">
                <a16:creationId xmlns:a16="http://schemas.microsoft.com/office/drawing/2014/main" id="{030CB8BD-0D00-43CE-A25B-7945AC84355B}"/>
              </a:ext>
            </a:extLst>
          </p:cNvPr>
          <p:cNvSpPr txBox="1">
            <a:spLocks noGrp="1"/>
          </p:cNvSpPr>
          <p:nvPr>
            <p:ph type="sldNum" sz="quarter" idx="8"/>
          </p:nvPr>
        </p:nvSpPr>
        <p:spPr/>
        <p:txBody>
          <a:bodyPr/>
          <a:lstStyle>
            <a:lvl1pPr>
              <a:defRPr/>
            </a:lvl1pPr>
          </a:lstStyle>
          <a:p>
            <a:pPr lvl="0"/>
            <a:fld id="{936890B9-3F3E-4217-BC26-4A6596D5055F}" type="slidenum">
              <a:t>‹#›</a:t>
            </a:fld>
            <a:endParaRPr lang="en-GB"/>
          </a:p>
        </p:txBody>
      </p:sp>
    </p:spTree>
    <p:extLst>
      <p:ext uri="{BB962C8B-B14F-4D97-AF65-F5344CB8AC3E}">
        <p14:creationId xmlns:p14="http://schemas.microsoft.com/office/powerpoint/2010/main" val="863398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9FDD8-C05C-4E51-AE8F-77E7A09EA95A}"/>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Date Placeholder 2">
            <a:extLst>
              <a:ext uri="{FF2B5EF4-FFF2-40B4-BE49-F238E27FC236}">
                <a16:creationId xmlns:a16="http://schemas.microsoft.com/office/drawing/2014/main" id="{FECC34F2-452A-4808-B6E0-1CCEB31A6A32}"/>
              </a:ext>
            </a:extLst>
          </p:cNvPr>
          <p:cNvSpPr txBox="1">
            <a:spLocks noGrp="1"/>
          </p:cNvSpPr>
          <p:nvPr>
            <p:ph type="dt" sz="half" idx="7"/>
          </p:nvPr>
        </p:nvSpPr>
        <p:spPr/>
        <p:txBody>
          <a:bodyPr/>
          <a:lstStyle>
            <a:lvl1pPr>
              <a:defRPr/>
            </a:lvl1pPr>
          </a:lstStyle>
          <a:p>
            <a:pPr lvl="0"/>
            <a:fld id="{A8999DD4-BA87-4988-AC96-CD95B3C76A98}" type="datetime1">
              <a:rPr lang="en-GB"/>
              <a:pPr lvl="0"/>
              <a:t>10/02/2020</a:t>
            </a:fld>
            <a:endParaRPr lang="en-GB"/>
          </a:p>
        </p:txBody>
      </p:sp>
      <p:sp>
        <p:nvSpPr>
          <p:cNvPr id="4" name="Footer Placeholder 3">
            <a:extLst>
              <a:ext uri="{FF2B5EF4-FFF2-40B4-BE49-F238E27FC236}">
                <a16:creationId xmlns:a16="http://schemas.microsoft.com/office/drawing/2014/main" id="{0A1D0CD2-B3E5-4363-8E89-BEA29FFE36BC}"/>
              </a:ext>
            </a:extLst>
          </p:cNvPr>
          <p:cNvSpPr txBox="1">
            <a:spLocks noGrp="1"/>
          </p:cNvSpPr>
          <p:nvPr>
            <p:ph type="ftr" sz="quarter" idx="9"/>
          </p:nvPr>
        </p:nvSpPr>
        <p:spPr/>
        <p:txBody>
          <a:bodyPr/>
          <a:lstStyle>
            <a:lvl1pPr>
              <a:defRPr/>
            </a:lvl1pPr>
          </a:lstStyle>
          <a:p>
            <a:pPr lvl="0"/>
            <a:endParaRPr lang="en-GB"/>
          </a:p>
        </p:txBody>
      </p:sp>
      <p:sp>
        <p:nvSpPr>
          <p:cNvPr id="5" name="Slide Number Placeholder 4">
            <a:extLst>
              <a:ext uri="{FF2B5EF4-FFF2-40B4-BE49-F238E27FC236}">
                <a16:creationId xmlns:a16="http://schemas.microsoft.com/office/drawing/2014/main" id="{89A1D11C-2DF0-447A-87F3-C173DEC9DCF9}"/>
              </a:ext>
            </a:extLst>
          </p:cNvPr>
          <p:cNvSpPr txBox="1">
            <a:spLocks noGrp="1"/>
          </p:cNvSpPr>
          <p:nvPr>
            <p:ph type="sldNum" sz="quarter" idx="8"/>
          </p:nvPr>
        </p:nvSpPr>
        <p:spPr/>
        <p:txBody>
          <a:bodyPr/>
          <a:lstStyle>
            <a:lvl1pPr>
              <a:defRPr/>
            </a:lvl1pPr>
          </a:lstStyle>
          <a:p>
            <a:pPr lvl="0"/>
            <a:fld id="{EC39D5AD-5D0F-4E36-9905-40D5264A70CC}" type="slidenum">
              <a:t>‹#›</a:t>
            </a:fld>
            <a:endParaRPr lang="en-GB"/>
          </a:p>
        </p:txBody>
      </p:sp>
    </p:spTree>
    <p:extLst>
      <p:ext uri="{BB962C8B-B14F-4D97-AF65-F5344CB8AC3E}">
        <p14:creationId xmlns:p14="http://schemas.microsoft.com/office/powerpoint/2010/main" val="2727453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D355ED4-ACF8-4D48-AC51-83EA2F5846B0}"/>
              </a:ext>
            </a:extLst>
          </p:cNvPr>
          <p:cNvSpPr txBox="1">
            <a:spLocks noGrp="1"/>
          </p:cNvSpPr>
          <p:nvPr>
            <p:ph type="dt" sz="half" idx="7"/>
          </p:nvPr>
        </p:nvSpPr>
        <p:spPr/>
        <p:txBody>
          <a:bodyPr/>
          <a:lstStyle>
            <a:lvl1pPr>
              <a:defRPr/>
            </a:lvl1pPr>
          </a:lstStyle>
          <a:p>
            <a:pPr lvl="0"/>
            <a:fld id="{6A108042-E1C4-4194-86D1-CC9352D1D591}" type="datetime1">
              <a:rPr lang="en-GB"/>
              <a:pPr lvl="0"/>
              <a:t>10/02/2020</a:t>
            </a:fld>
            <a:endParaRPr lang="en-GB"/>
          </a:p>
        </p:txBody>
      </p:sp>
      <p:sp>
        <p:nvSpPr>
          <p:cNvPr id="3" name="Footer Placeholder 2">
            <a:extLst>
              <a:ext uri="{FF2B5EF4-FFF2-40B4-BE49-F238E27FC236}">
                <a16:creationId xmlns:a16="http://schemas.microsoft.com/office/drawing/2014/main" id="{4453D969-E741-4512-B7F2-52AB94D30E2E}"/>
              </a:ext>
            </a:extLst>
          </p:cNvPr>
          <p:cNvSpPr txBox="1">
            <a:spLocks noGrp="1"/>
          </p:cNvSpPr>
          <p:nvPr>
            <p:ph type="ftr" sz="quarter" idx="9"/>
          </p:nvPr>
        </p:nvSpPr>
        <p:spPr/>
        <p:txBody>
          <a:bodyPr/>
          <a:lstStyle>
            <a:lvl1pPr>
              <a:defRPr/>
            </a:lvl1pPr>
          </a:lstStyle>
          <a:p>
            <a:pPr lvl="0"/>
            <a:endParaRPr lang="en-GB"/>
          </a:p>
        </p:txBody>
      </p:sp>
      <p:sp>
        <p:nvSpPr>
          <p:cNvPr id="4" name="Slide Number Placeholder 3">
            <a:extLst>
              <a:ext uri="{FF2B5EF4-FFF2-40B4-BE49-F238E27FC236}">
                <a16:creationId xmlns:a16="http://schemas.microsoft.com/office/drawing/2014/main" id="{449DE34A-39F2-46F2-9A86-D70A528F0D73}"/>
              </a:ext>
            </a:extLst>
          </p:cNvPr>
          <p:cNvSpPr txBox="1">
            <a:spLocks noGrp="1"/>
          </p:cNvSpPr>
          <p:nvPr>
            <p:ph type="sldNum" sz="quarter" idx="8"/>
          </p:nvPr>
        </p:nvSpPr>
        <p:spPr/>
        <p:txBody>
          <a:bodyPr/>
          <a:lstStyle>
            <a:lvl1pPr>
              <a:defRPr/>
            </a:lvl1pPr>
          </a:lstStyle>
          <a:p>
            <a:pPr lvl="0"/>
            <a:fld id="{0910DE3A-3659-46C9-B2C8-2FAA7F19A839}" type="slidenum">
              <a:t>‹#›</a:t>
            </a:fld>
            <a:endParaRPr lang="en-GB"/>
          </a:p>
        </p:txBody>
      </p:sp>
    </p:spTree>
    <p:extLst>
      <p:ext uri="{BB962C8B-B14F-4D97-AF65-F5344CB8AC3E}">
        <p14:creationId xmlns:p14="http://schemas.microsoft.com/office/powerpoint/2010/main" val="82131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3512E-DDB6-404E-8004-DA3C00CCDCC4}"/>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B1DDBEA2-285B-4A07-B780-CB9FD9DA5320}"/>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64A60AA-1DFA-482D-9899-BCCC736F3723}"/>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9BD656E7-3B44-4DB3-B8A3-62B99BDEFECA}"/>
              </a:ext>
            </a:extLst>
          </p:cNvPr>
          <p:cNvSpPr txBox="1">
            <a:spLocks noGrp="1"/>
          </p:cNvSpPr>
          <p:nvPr>
            <p:ph type="dt" sz="half" idx="7"/>
          </p:nvPr>
        </p:nvSpPr>
        <p:spPr/>
        <p:txBody>
          <a:bodyPr/>
          <a:lstStyle>
            <a:lvl1pPr>
              <a:defRPr/>
            </a:lvl1pPr>
          </a:lstStyle>
          <a:p>
            <a:pPr lvl="0"/>
            <a:fld id="{82390F7A-DF0A-4A59-B582-E628DEDE5ACC}" type="datetime1">
              <a:rPr lang="en-GB"/>
              <a:pPr lvl="0"/>
              <a:t>10/02/2020</a:t>
            </a:fld>
            <a:endParaRPr lang="en-GB"/>
          </a:p>
        </p:txBody>
      </p:sp>
      <p:sp>
        <p:nvSpPr>
          <p:cNvPr id="6" name="Footer Placeholder 5">
            <a:extLst>
              <a:ext uri="{FF2B5EF4-FFF2-40B4-BE49-F238E27FC236}">
                <a16:creationId xmlns:a16="http://schemas.microsoft.com/office/drawing/2014/main" id="{C0A2A3CC-D5CD-4502-A8C9-FD1093593744}"/>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B2D1D831-07D4-44EB-B8A3-BB50E37C8E1A}"/>
              </a:ext>
            </a:extLst>
          </p:cNvPr>
          <p:cNvSpPr txBox="1">
            <a:spLocks noGrp="1"/>
          </p:cNvSpPr>
          <p:nvPr>
            <p:ph type="sldNum" sz="quarter" idx="8"/>
          </p:nvPr>
        </p:nvSpPr>
        <p:spPr/>
        <p:txBody>
          <a:bodyPr/>
          <a:lstStyle>
            <a:lvl1pPr>
              <a:defRPr/>
            </a:lvl1pPr>
          </a:lstStyle>
          <a:p>
            <a:pPr lvl="0"/>
            <a:fld id="{AE885279-DA2E-4238-B312-B0BAAC0FA8CA}" type="slidenum">
              <a:t>‹#›</a:t>
            </a:fld>
            <a:endParaRPr lang="en-GB"/>
          </a:p>
        </p:txBody>
      </p:sp>
    </p:spTree>
    <p:extLst>
      <p:ext uri="{BB962C8B-B14F-4D97-AF65-F5344CB8AC3E}">
        <p14:creationId xmlns:p14="http://schemas.microsoft.com/office/powerpoint/2010/main" val="1493759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200C7-C40F-43BF-994D-32F3A00C7939}"/>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endParaRPr lang="en-GB"/>
          </a:p>
        </p:txBody>
      </p:sp>
      <p:sp>
        <p:nvSpPr>
          <p:cNvPr id="3" name="Picture Placeholder 2">
            <a:extLst>
              <a:ext uri="{FF2B5EF4-FFF2-40B4-BE49-F238E27FC236}">
                <a16:creationId xmlns:a16="http://schemas.microsoft.com/office/drawing/2014/main" id="{838A6F8F-7C22-4947-8868-D879D670CD7E}"/>
              </a:ext>
            </a:extLst>
          </p:cNvPr>
          <p:cNvSpPr txBox="1">
            <a:spLocks noGrp="1"/>
          </p:cNvSpPr>
          <p:nvPr>
            <p:ph type="pic" idx="1"/>
          </p:nvPr>
        </p:nvSpPr>
        <p:spPr>
          <a:xfrm>
            <a:off x="5183184" y="987423"/>
            <a:ext cx="6172200" cy="4873623"/>
          </a:xfrm>
        </p:spPr>
        <p:txBody>
          <a:bodyPr/>
          <a:lstStyle>
            <a:lvl1pPr marL="0" indent="0">
              <a:buNone/>
              <a:defRPr lang="en-GB" sz="3200"/>
            </a:lvl1pPr>
          </a:lstStyle>
          <a:p>
            <a:pPr lvl="0"/>
            <a:endParaRPr lang="en-GB"/>
          </a:p>
        </p:txBody>
      </p:sp>
      <p:sp>
        <p:nvSpPr>
          <p:cNvPr id="4" name="Text Placeholder 3">
            <a:extLst>
              <a:ext uri="{FF2B5EF4-FFF2-40B4-BE49-F238E27FC236}">
                <a16:creationId xmlns:a16="http://schemas.microsoft.com/office/drawing/2014/main" id="{42C70EB9-01C3-47D4-8385-908E864422DB}"/>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C8AE13B4-E47F-4B1B-BF9D-D9AE0BC0CF56}"/>
              </a:ext>
            </a:extLst>
          </p:cNvPr>
          <p:cNvSpPr txBox="1">
            <a:spLocks noGrp="1"/>
          </p:cNvSpPr>
          <p:nvPr>
            <p:ph type="dt" sz="half" idx="7"/>
          </p:nvPr>
        </p:nvSpPr>
        <p:spPr/>
        <p:txBody>
          <a:bodyPr/>
          <a:lstStyle>
            <a:lvl1pPr>
              <a:defRPr/>
            </a:lvl1pPr>
          </a:lstStyle>
          <a:p>
            <a:pPr lvl="0"/>
            <a:fld id="{C74EB8FD-B1A9-4750-9386-35C8B1301C18}" type="datetime1">
              <a:rPr lang="en-GB"/>
              <a:pPr lvl="0"/>
              <a:t>10/02/2020</a:t>
            </a:fld>
            <a:endParaRPr lang="en-GB"/>
          </a:p>
        </p:txBody>
      </p:sp>
      <p:sp>
        <p:nvSpPr>
          <p:cNvPr id="6" name="Footer Placeholder 5">
            <a:extLst>
              <a:ext uri="{FF2B5EF4-FFF2-40B4-BE49-F238E27FC236}">
                <a16:creationId xmlns:a16="http://schemas.microsoft.com/office/drawing/2014/main" id="{BE979060-A77D-43C2-9EFE-20B8135663C0}"/>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B88CF62A-8D4B-4928-9D51-AE6F62A33E30}"/>
              </a:ext>
            </a:extLst>
          </p:cNvPr>
          <p:cNvSpPr txBox="1">
            <a:spLocks noGrp="1"/>
          </p:cNvSpPr>
          <p:nvPr>
            <p:ph type="sldNum" sz="quarter" idx="8"/>
          </p:nvPr>
        </p:nvSpPr>
        <p:spPr/>
        <p:txBody>
          <a:bodyPr/>
          <a:lstStyle>
            <a:lvl1pPr>
              <a:defRPr/>
            </a:lvl1pPr>
          </a:lstStyle>
          <a:p>
            <a:pPr lvl="0"/>
            <a:fld id="{5BD75100-0EBA-41FC-B01D-B56233A22237}" type="slidenum">
              <a:t>‹#›</a:t>
            </a:fld>
            <a:endParaRPr lang="en-GB"/>
          </a:p>
        </p:txBody>
      </p:sp>
    </p:spTree>
    <p:extLst>
      <p:ext uri="{BB962C8B-B14F-4D97-AF65-F5344CB8AC3E}">
        <p14:creationId xmlns:p14="http://schemas.microsoft.com/office/powerpoint/2010/main" val="3389997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17CE8D-F2B2-4DF1-99DA-264DECB012B3}"/>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A9DB3C1E-AAD3-48C0-8B60-1759069EFE63}"/>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F9BE0DD-1693-4687-B0E0-A2CE7693E482}"/>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fld id="{522070FC-7B06-45CF-AC02-E5FFB928A7C5}" type="datetime1">
              <a:rPr lang="en-GB"/>
              <a:pPr lvl="0"/>
              <a:t>10/02/2020</a:t>
            </a:fld>
            <a:endParaRPr lang="en-GB"/>
          </a:p>
        </p:txBody>
      </p:sp>
      <p:sp>
        <p:nvSpPr>
          <p:cNvPr id="5" name="Footer Placeholder 4">
            <a:extLst>
              <a:ext uri="{FF2B5EF4-FFF2-40B4-BE49-F238E27FC236}">
                <a16:creationId xmlns:a16="http://schemas.microsoft.com/office/drawing/2014/main" id="{E1FDE141-04E8-4065-A0FE-E5F344F8B96E}"/>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endParaRPr lang="en-GB"/>
          </a:p>
        </p:txBody>
      </p:sp>
      <p:sp>
        <p:nvSpPr>
          <p:cNvPr id="6" name="Slide Number Placeholder 5">
            <a:extLst>
              <a:ext uri="{FF2B5EF4-FFF2-40B4-BE49-F238E27FC236}">
                <a16:creationId xmlns:a16="http://schemas.microsoft.com/office/drawing/2014/main" id="{AAC1481C-8567-497F-9DA8-407CE4D44E7B}"/>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fld id="{E81763B7-8AB8-4B43-BD0E-3B99A415C060}" type="slidenum">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en-US"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4closurefraud.org/2014/05/01/criminal-charges-against-banks-risk-sparking-nuclear-winter/"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fotolia.com/p/202716346"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brucegerencser.net/2018/02/black-collar-crime-church-treasurer-barbara-fouts-accused-stealing-25000/"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pixabay.com/en/cartoon-eyes-look-looking-anatomy-313457/" TargetMode="External"/><Relationship Id="rId7" Type="http://schemas.openxmlformats.org/officeDocument/2006/relationships/hyperlink" Target="http://pinasan.com/english/today_study/17769" TargetMode="External"/><Relationship Id="rId2" Type="http://schemas.openxmlformats.org/officeDocument/2006/relationships/image" Target="../media/image4.jpg"/><Relationship Id="rId1" Type="http://schemas.openxmlformats.org/officeDocument/2006/relationships/slideLayout" Target="../slideLayouts/slideLayout2.xml"/><Relationship Id="rId6" Type="http://schemas.openxmlformats.org/officeDocument/2006/relationships/image" Target="../media/image6.jpg"/><Relationship Id="rId5" Type="http://schemas.openxmlformats.org/officeDocument/2006/relationships/hyperlink" Target="https://en.wikipedia.org/wiki/Reform_(think_tank)" TargetMode="External"/><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http://www.murderpedia.org/male.C/images/christie_john_reginald/evans_021.jpg" TargetMode="External"/><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C43EF354-3E86-48F0-BD95-A1848E192A75}"/>
              </a:ext>
            </a:extLst>
          </p:cNvPr>
          <p:cNvSpPr txBox="1"/>
          <p:nvPr/>
        </p:nvSpPr>
        <p:spPr>
          <a:xfrm>
            <a:off x="1956578" y="963027"/>
            <a:ext cx="8755923" cy="769441"/>
          </a:xfrm>
          <a:prstGeom prst="rect">
            <a:avLst/>
          </a:prstGeom>
          <a:noFill/>
          <a:ln cap="flat">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4400" b="1" i="0" u="sng" strike="noStrike" kern="1200" cap="none" spc="0" baseline="0" dirty="0">
                <a:solidFill>
                  <a:srgbClr val="000000"/>
                </a:solidFill>
                <a:uFillTx/>
                <a:latin typeface="Comic Sans MS" pitchFamily="66"/>
              </a:rPr>
              <a:t>The Study of Religion: Paper 2</a:t>
            </a:r>
          </a:p>
        </p:txBody>
      </p:sp>
      <p:sp>
        <p:nvSpPr>
          <p:cNvPr id="3" name="TextBox 4">
            <a:extLst>
              <a:ext uri="{FF2B5EF4-FFF2-40B4-BE49-F238E27FC236}">
                <a16:creationId xmlns:a16="http://schemas.microsoft.com/office/drawing/2014/main" id="{9223C78F-D2D9-4E72-9C2B-6D66F1781BEB}"/>
              </a:ext>
            </a:extLst>
          </p:cNvPr>
          <p:cNvSpPr txBox="1"/>
          <p:nvPr/>
        </p:nvSpPr>
        <p:spPr>
          <a:xfrm>
            <a:off x="3142118" y="1919575"/>
            <a:ext cx="6110968" cy="769441"/>
          </a:xfrm>
          <a:prstGeom prst="rect">
            <a:avLst/>
          </a:prstGeom>
          <a:noFill/>
          <a:ln cap="flat">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4400" b="1" u="sng" dirty="0">
                <a:solidFill>
                  <a:schemeClr val="accent2"/>
                </a:solidFill>
                <a:latin typeface="Comic Sans MS" pitchFamily="66"/>
              </a:rPr>
              <a:t>Crime and Punishment</a:t>
            </a:r>
            <a:endParaRPr lang="en-GB" sz="4400" b="1" i="0" u="sng" strike="noStrike" kern="1200" cap="none" spc="0" baseline="0" dirty="0">
              <a:solidFill>
                <a:schemeClr val="accent2"/>
              </a:solidFill>
              <a:uFillTx/>
              <a:latin typeface="Comic Sans MS" pitchFamily="66"/>
            </a:endParaRPr>
          </a:p>
        </p:txBody>
      </p:sp>
      <p:sp>
        <p:nvSpPr>
          <p:cNvPr id="4" name="TextBox 5">
            <a:extLst>
              <a:ext uri="{FF2B5EF4-FFF2-40B4-BE49-F238E27FC236}">
                <a16:creationId xmlns:a16="http://schemas.microsoft.com/office/drawing/2014/main" id="{5B8CD87E-07C5-4FCF-B865-E95A17EF7450}"/>
              </a:ext>
            </a:extLst>
          </p:cNvPr>
          <p:cNvSpPr txBox="1"/>
          <p:nvPr/>
        </p:nvSpPr>
        <p:spPr>
          <a:xfrm>
            <a:off x="4208115" y="2876124"/>
            <a:ext cx="3978975" cy="769440"/>
          </a:xfrm>
          <a:prstGeom prst="rect">
            <a:avLst/>
          </a:prstGeom>
          <a:noFill/>
          <a:ln cap="flat">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4400" b="0" i="0" u="sng" strike="noStrike" kern="1200" cap="none" spc="0" baseline="0">
                <a:solidFill>
                  <a:srgbClr val="000000"/>
                </a:solidFill>
                <a:uFillTx/>
                <a:latin typeface="Comic Sans MS" pitchFamily="66"/>
              </a:rPr>
              <a:t>Revision Cards</a:t>
            </a:r>
          </a:p>
        </p:txBody>
      </p:sp>
      <p:pic>
        <p:nvPicPr>
          <p:cNvPr id="6" name="Picture 5" descr="A close up of a logo&#10;&#10;Description automatically generated">
            <a:extLst>
              <a:ext uri="{FF2B5EF4-FFF2-40B4-BE49-F238E27FC236}">
                <a16:creationId xmlns:a16="http://schemas.microsoft.com/office/drawing/2014/main" id="{CFAAC9CF-1AC2-4723-8B62-AE6DE380B394}"/>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18167" t="3006" r="21516" b="2551"/>
          <a:stretch/>
        </p:blipFill>
        <p:spPr>
          <a:xfrm>
            <a:off x="8808721" y="3536522"/>
            <a:ext cx="3148892" cy="2927411"/>
          </a:xfrm>
          <a:prstGeom prst="rect">
            <a:avLst/>
          </a:prstGeom>
        </p:spPr>
      </p:pic>
      <p:pic>
        <p:nvPicPr>
          <p:cNvPr id="8" name="Picture 7" descr="A close up of a logo&#10;&#10;Description automatically generated">
            <a:extLst>
              <a:ext uri="{FF2B5EF4-FFF2-40B4-BE49-F238E27FC236}">
                <a16:creationId xmlns:a16="http://schemas.microsoft.com/office/drawing/2014/main" id="{2C8442B2-9230-412E-913C-A3C8B42F2A12}"/>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18167" t="3006" r="21516" b="2551"/>
          <a:stretch/>
        </p:blipFill>
        <p:spPr>
          <a:xfrm>
            <a:off x="437592" y="3645564"/>
            <a:ext cx="3148892" cy="292741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81B626AA-4B5E-4623-891B-6ACB4F16B426}"/>
              </a:ext>
            </a:extLst>
          </p:cNvPr>
          <p:cNvSpPr txBox="1"/>
          <p:nvPr/>
        </p:nvSpPr>
        <p:spPr>
          <a:xfrm>
            <a:off x="0" y="0"/>
            <a:ext cx="12191996" cy="523219"/>
          </a:xfrm>
          <a:prstGeom prst="rect">
            <a:avLst/>
          </a:prstGeom>
          <a:solidFill>
            <a:srgbClr val="FFF2CC"/>
          </a:solidFill>
          <a:ln w="9528" cap="flat">
            <a:solidFill>
              <a:srgbClr val="000000"/>
            </a:solidFill>
            <a:prstDash val="solid"/>
            <a:miter/>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800" b="1" u="sng" dirty="0">
                <a:solidFill>
                  <a:srgbClr val="000000"/>
                </a:solidFill>
                <a:latin typeface="Comic Sans MS" pitchFamily="66"/>
              </a:rPr>
              <a:t>Crime and Punishment</a:t>
            </a:r>
            <a:endParaRPr lang="en-GB" sz="2800" b="1" i="0" u="sng" strike="noStrike" kern="1200" cap="none" spc="0" baseline="0" dirty="0">
              <a:solidFill>
                <a:srgbClr val="000000"/>
              </a:solidFill>
              <a:uFillTx/>
              <a:latin typeface="Comic Sans MS" pitchFamily="66"/>
            </a:endParaRPr>
          </a:p>
        </p:txBody>
      </p:sp>
      <p:graphicFrame>
        <p:nvGraphicFramePr>
          <p:cNvPr id="3" name="Table 7">
            <a:extLst>
              <a:ext uri="{FF2B5EF4-FFF2-40B4-BE49-F238E27FC236}">
                <a16:creationId xmlns:a16="http://schemas.microsoft.com/office/drawing/2014/main" id="{993A01CE-6966-45B5-8631-FD8EFB724C5F}"/>
              </a:ext>
            </a:extLst>
          </p:cNvPr>
          <p:cNvGraphicFramePr>
            <a:graphicFrameLocks noGrp="1"/>
          </p:cNvGraphicFramePr>
          <p:nvPr>
            <p:extLst>
              <p:ext uri="{D42A27DB-BD31-4B8C-83A1-F6EECF244321}">
                <p14:modId xmlns:p14="http://schemas.microsoft.com/office/powerpoint/2010/main" val="2763666461"/>
              </p:ext>
            </p:extLst>
          </p:nvPr>
        </p:nvGraphicFramePr>
        <p:xfrm>
          <a:off x="331527" y="697395"/>
          <a:ext cx="4485401" cy="2596558"/>
        </p:xfrm>
        <a:graphic>
          <a:graphicData uri="http://schemas.openxmlformats.org/drawingml/2006/table">
            <a:tbl>
              <a:tblPr firstRow="1" bandRow="1">
                <a:effectLst/>
                <a:tableStyleId>{5C22544A-7EE6-4342-B048-85BDC9FD1C3A}</a:tableStyleId>
              </a:tblPr>
              <a:tblGrid>
                <a:gridCol w="4485401">
                  <a:extLst>
                    <a:ext uri="{9D8B030D-6E8A-4147-A177-3AD203B41FA5}">
                      <a16:colId xmlns:a16="http://schemas.microsoft.com/office/drawing/2014/main" val="1986795083"/>
                    </a:ext>
                  </a:extLst>
                </a:gridCol>
              </a:tblGrid>
              <a:tr h="304866">
                <a:tc>
                  <a:txBody>
                    <a:bodyPr/>
                    <a:lstStyle/>
                    <a:p>
                      <a:pPr lvl="0" algn="ctr"/>
                      <a:r>
                        <a:rPr lang="en-GB" sz="1800" b="0" dirty="0">
                          <a:solidFill>
                            <a:srgbClr val="000000"/>
                          </a:solidFill>
                          <a:latin typeface="Comic Sans MS" pitchFamily="66"/>
                        </a:rPr>
                        <a:t>Crime and Punishment </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3048475056"/>
                  </a:ext>
                </a:extLst>
              </a:tr>
              <a:tr h="2230798">
                <a:tc>
                  <a:txBody>
                    <a:bodyPr/>
                    <a:lstStyle/>
                    <a:p>
                      <a:pPr marL="285750" lvl="0" indent="-285750" algn="l">
                        <a:buSzPct val="100000"/>
                        <a:buFont typeface="Arial" pitchFamily="34"/>
                        <a:buChar char="•"/>
                      </a:pPr>
                      <a:r>
                        <a:rPr lang="en-GB" sz="1400" b="0" dirty="0">
                          <a:solidFill>
                            <a:srgbClr val="000000"/>
                          </a:solidFill>
                          <a:latin typeface="Comic Sans MS" pitchFamily="66"/>
                        </a:rPr>
                        <a:t>A crime is any action which is against the law.</a:t>
                      </a:r>
                    </a:p>
                    <a:p>
                      <a:pPr marL="285750" lvl="0" indent="-285750" algn="l">
                        <a:buSzPct val="100000"/>
                        <a:buFont typeface="Arial" pitchFamily="34"/>
                        <a:buChar char="•"/>
                      </a:pPr>
                      <a:r>
                        <a:rPr lang="en-GB" sz="1400" b="0" i="0" dirty="0">
                          <a:solidFill>
                            <a:srgbClr val="000000"/>
                          </a:solidFill>
                          <a:latin typeface="Comic Sans MS" pitchFamily="66"/>
                        </a:rPr>
                        <a:t>Offenders found guilt by a court face a legal punishment.</a:t>
                      </a:r>
                    </a:p>
                    <a:p>
                      <a:pPr marL="285750" lvl="0" indent="-285750" algn="l">
                        <a:buSzPct val="100000"/>
                        <a:buFont typeface="Arial" pitchFamily="34"/>
                        <a:buChar char="•"/>
                      </a:pPr>
                      <a:r>
                        <a:rPr lang="en-GB" sz="1400" b="0" i="0" dirty="0">
                          <a:solidFill>
                            <a:srgbClr val="000000"/>
                          </a:solidFill>
                          <a:latin typeface="Comic Sans MS" pitchFamily="66"/>
                        </a:rPr>
                        <a:t>Most serious offences include murder and rape which carry a life sentence (25 years)</a:t>
                      </a:r>
                    </a:p>
                    <a:p>
                      <a:pPr marL="285750" lvl="0" indent="-285750" algn="l">
                        <a:buSzPct val="100000"/>
                        <a:buFont typeface="Arial" pitchFamily="34"/>
                        <a:buChar char="•"/>
                      </a:pPr>
                      <a:r>
                        <a:rPr lang="en-GB" sz="1400" b="0" i="0" dirty="0">
                          <a:solidFill>
                            <a:srgbClr val="000000"/>
                          </a:solidFill>
                          <a:latin typeface="Comic Sans MS" pitchFamily="66"/>
                        </a:rPr>
                        <a:t>Under no circumstances can the UK impose a sentence intended to cause physical harm (corporal punishment) or the death penalty. </a:t>
                      </a:r>
                    </a:p>
                    <a:p>
                      <a:pPr marL="285750" lvl="0" indent="-285750" algn="l">
                        <a:buSzPct val="100000"/>
                        <a:buFont typeface="Arial" pitchFamily="34"/>
                        <a:buChar char="•"/>
                      </a:pPr>
                      <a:r>
                        <a:rPr lang="en-GB" sz="1400" b="0" i="0" dirty="0">
                          <a:solidFill>
                            <a:srgbClr val="000000"/>
                          </a:solidFill>
                          <a:latin typeface="Comic Sans MS" pitchFamily="66"/>
                        </a:rPr>
                        <a:t>In some parts of the world the death penalty is permitted.</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32105087"/>
                  </a:ext>
                </a:extLst>
              </a:tr>
            </a:tbl>
          </a:graphicData>
        </a:graphic>
      </p:graphicFrame>
      <p:sp>
        <p:nvSpPr>
          <p:cNvPr id="4" name="Rectangle: Rounded Corners 6">
            <a:extLst>
              <a:ext uri="{FF2B5EF4-FFF2-40B4-BE49-F238E27FC236}">
                <a16:creationId xmlns:a16="http://schemas.microsoft.com/office/drawing/2014/main" id="{BC19217B-BFAA-46AD-901D-0906523E9D32}"/>
              </a:ext>
            </a:extLst>
          </p:cNvPr>
          <p:cNvSpPr/>
          <p:nvPr/>
        </p:nvSpPr>
        <p:spPr>
          <a:xfrm>
            <a:off x="5008880" y="697394"/>
            <a:ext cx="6851593" cy="1070445"/>
          </a:xfrm>
          <a:custGeom>
            <a:avLst>
              <a:gd name="f0" fmla="val 259"/>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9FDAF5"/>
          </a:solidFill>
          <a:ln w="38103" cap="flat">
            <a:solidFill>
              <a:srgbClr val="000000"/>
            </a:solidFill>
            <a:prstDash val="solid"/>
            <a:miter/>
          </a:ln>
        </p:spPr>
        <p:txBody>
          <a:bodyPr vert="horz" wrap="squar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1" i="0" u="none" strike="noStrike" kern="1200" cap="none" spc="0" baseline="0" dirty="0">
                <a:solidFill>
                  <a:srgbClr val="000000"/>
                </a:solidFill>
                <a:uFillTx/>
                <a:latin typeface="Comic Sans MS" pitchFamily="66"/>
              </a:rPr>
              <a:t>Civil law- </a:t>
            </a:r>
            <a:r>
              <a:rPr lang="en-GB" sz="1400" b="0" i="0" u="none" strike="noStrike" kern="1200" cap="none" spc="0" baseline="0" dirty="0">
                <a:solidFill>
                  <a:srgbClr val="000000"/>
                </a:solidFill>
                <a:uFillTx/>
                <a:latin typeface="Comic Sans MS" pitchFamily="66"/>
              </a:rPr>
              <a:t>Disputes between individuals or groups. E.G. Divorce, disputes between landlords and tenants and disputed wills. Usually dealt with in small claim courts and some more serious cases will go to Crown Court.</a:t>
            </a:r>
          </a:p>
        </p:txBody>
      </p:sp>
      <p:graphicFrame>
        <p:nvGraphicFramePr>
          <p:cNvPr id="5" name="Table 7">
            <a:extLst>
              <a:ext uri="{FF2B5EF4-FFF2-40B4-BE49-F238E27FC236}">
                <a16:creationId xmlns:a16="http://schemas.microsoft.com/office/drawing/2014/main" id="{181C1A8C-4F83-4C2F-BEBA-EFFB1E915B0B}"/>
              </a:ext>
            </a:extLst>
          </p:cNvPr>
          <p:cNvGraphicFramePr>
            <a:graphicFrameLocks noGrp="1"/>
          </p:cNvGraphicFramePr>
          <p:nvPr>
            <p:extLst>
              <p:ext uri="{D42A27DB-BD31-4B8C-83A1-F6EECF244321}">
                <p14:modId xmlns:p14="http://schemas.microsoft.com/office/powerpoint/2010/main" val="3847731598"/>
              </p:ext>
            </p:extLst>
          </p:nvPr>
        </p:nvGraphicFramePr>
        <p:xfrm>
          <a:off x="527471" y="3468129"/>
          <a:ext cx="4909943" cy="3212849"/>
        </p:xfrm>
        <a:graphic>
          <a:graphicData uri="http://schemas.openxmlformats.org/drawingml/2006/table">
            <a:tbl>
              <a:tblPr firstRow="1" bandRow="1">
                <a:effectLst/>
                <a:tableStyleId>{5C22544A-7EE6-4342-B048-85BDC9FD1C3A}</a:tableStyleId>
              </a:tblPr>
              <a:tblGrid>
                <a:gridCol w="4909943">
                  <a:extLst>
                    <a:ext uri="{9D8B030D-6E8A-4147-A177-3AD203B41FA5}">
                      <a16:colId xmlns:a16="http://schemas.microsoft.com/office/drawing/2014/main" val="70958288"/>
                    </a:ext>
                  </a:extLst>
                </a:gridCol>
              </a:tblGrid>
              <a:tr h="347729">
                <a:tc>
                  <a:txBody>
                    <a:bodyPr/>
                    <a:lstStyle/>
                    <a:p>
                      <a:pPr lvl="0" algn="ctr"/>
                      <a:r>
                        <a:rPr lang="en-GB" sz="1400" b="1" u="sng" dirty="0">
                          <a:solidFill>
                            <a:srgbClr val="000000"/>
                          </a:solidFill>
                          <a:latin typeface="Comic Sans MS" pitchFamily="66"/>
                        </a:rPr>
                        <a:t>Good and evil actions and intentions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solidFill>
                      <a:srgbClr val="C5E0B4"/>
                    </a:solidFill>
                  </a:tcPr>
                </a:tc>
                <a:extLst>
                  <a:ext uri="{0D108BD9-81ED-4DB2-BD59-A6C34878D82A}">
                    <a16:rowId xmlns:a16="http://schemas.microsoft.com/office/drawing/2014/main" val="4151600169"/>
                  </a:ext>
                </a:extLst>
              </a:tr>
              <a:tr h="2733952">
                <a:tc>
                  <a:txBody>
                    <a:bodyPr/>
                    <a:lstStyle/>
                    <a:p>
                      <a:pPr marL="285750" lvl="0" indent="-285750" algn="l">
                        <a:buSzPct val="100000"/>
                        <a:buFont typeface="Arial" pitchFamily="34"/>
                        <a:buChar char="•"/>
                      </a:pPr>
                      <a:r>
                        <a:rPr lang="en-GB" sz="1400" b="0" dirty="0">
                          <a:solidFill>
                            <a:srgbClr val="000000"/>
                          </a:solidFill>
                          <a:latin typeface="Comic Sans MS" pitchFamily="66"/>
                        </a:rPr>
                        <a:t>Some actions are good but are not specified in the law- E.G. generosity, charity and love.</a:t>
                      </a:r>
                    </a:p>
                    <a:p>
                      <a:pPr marL="285750" lvl="0" indent="-285750" algn="l">
                        <a:buSzPct val="100000"/>
                        <a:buFont typeface="Arial" pitchFamily="34"/>
                        <a:buChar char="•"/>
                      </a:pPr>
                      <a:r>
                        <a:rPr lang="en-GB" sz="1400" b="0" dirty="0">
                          <a:solidFill>
                            <a:srgbClr val="000000"/>
                          </a:solidFill>
                          <a:latin typeface="Comic Sans MS" pitchFamily="66"/>
                        </a:rPr>
                        <a:t>Many Christians and Muslims argue that although some actions such as adultery are legal, they are still wrong.</a:t>
                      </a:r>
                    </a:p>
                    <a:p>
                      <a:pPr marL="285750" lvl="0" indent="-285750" algn="l">
                        <a:buSzPct val="100000"/>
                        <a:buFont typeface="Arial" pitchFamily="34"/>
                        <a:buChar char="•"/>
                      </a:pPr>
                      <a:r>
                        <a:rPr lang="en-GB" sz="1400" b="0" dirty="0">
                          <a:solidFill>
                            <a:srgbClr val="000000"/>
                          </a:solidFill>
                          <a:latin typeface="Comic Sans MS" pitchFamily="66"/>
                        </a:rPr>
                        <a:t>Evil actions cause suffering, injury or possible death. </a:t>
                      </a:r>
                    </a:p>
                    <a:p>
                      <a:pPr marL="285750" lvl="0" indent="-285750" algn="l">
                        <a:buSzPct val="100000"/>
                        <a:buFont typeface="Arial" pitchFamily="34"/>
                        <a:buChar char="•"/>
                      </a:pPr>
                      <a:r>
                        <a:rPr lang="en-GB" sz="1400" b="0" dirty="0">
                          <a:solidFill>
                            <a:srgbClr val="000000"/>
                          </a:solidFill>
                          <a:latin typeface="Comic Sans MS" pitchFamily="66"/>
                        </a:rPr>
                        <a:t>Some actions are considered evil even know they are not against the law.</a:t>
                      </a:r>
                    </a:p>
                    <a:p>
                      <a:pPr marL="285750" lvl="0" indent="-285750" algn="l">
                        <a:buSzPct val="100000"/>
                        <a:buFont typeface="Arial" pitchFamily="34"/>
                        <a:buChar char="•"/>
                      </a:pPr>
                      <a:r>
                        <a:rPr lang="en-GB" sz="1400" b="0" dirty="0">
                          <a:solidFill>
                            <a:srgbClr val="000000"/>
                          </a:solidFill>
                          <a:latin typeface="Comic Sans MS" pitchFamily="66"/>
                        </a:rPr>
                        <a:t>Evil is linked to Satan but sometimes it can link with being immoral rather than being linked to the devil.</a:t>
                      </a:r>
                    </a:p>
                    <a:p>
                      <a:pPr marL="285750" lvl="0" indent="-285750" algn="l">
                        <a:buSzPct val="100000"/>
                        <a:buFont typeface="Arial" pitchFamily="34"/>
                        <a:buChar char="•"/>
                      </a:pPr>
                      <a:r>
                        <a:rPr lang="en-GB" sz="1400" b="0" dirty="0">
                          <a:solidFill>
                            <a:srgbClr val="000000"/>
                          </a:solidFill>
                          <a:latin typeface="Comic Sans MS" pitchFamily="66"/>
                        </a:rPr>
                        <a:t>Intentions can determine how sever the punishment should be. Some argue that intention is not as important as the impact of the crime. </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B w="12701" cap="flat" cmpd="sng" algn="ctr">
                      <a:solidFill>
                        <a:srgbClr val="000000"/>
                      </a:solidFill>
                      <a:prstDash val="solid"/>
                      <a:round/>
                      <a:headEnd type="none" w="med" len="med"/>
                      <a:tailEnd type="none" w="med" len="med"/>
                    </a:lnB>
                    <a:solidFill>
                      <a:srgbClr val="C5E0B4"/>
                    </a:solidFill>
                  </a:tcPr>
                </a:tc>
                <a:extLst>
                  <a:ext uri="{0D108BD9-81ED-4DB2-BD59-A6C34878D82A}">
                    <a16:rowId xmlns:a16="http://schemas.microsoft.com/office/drawing/2014/main" val="131658889"/>
                  </a:ext>
                </a:extLst>
              </a:tr>
            </a:tbl>
          </a:graphicData>
        </a:graphic>
      </p:graphicFrame>
      <p:graphicFrame>
        <p:nvGraphicFramePr>
          <p:cNvPr id="6" name="Table 5">
            <a:extLst>
              <a:ext uri="{FF2B5EF4-FFF2-40B4-BE49-F238E27FC236}">
                <a16:creationId xmlns:a16="http://schemas.microsoft.com/office/drawing/2014/main" id="{99E71877-8D96-448A-A0FE-1A5FBFB0719A}"/>
              </a:ext>
            </a:extLst>
          </p:cNvPr>
          <p:cNvGraphicFramePr>
            <a:graphicFrameLocks noGrp="1"/>
          </p:cNvGraphicFramePr>
          <p:nvPr>
            <p:extLst>
              <p:ext uri="{D42A27DB-BD31-4B8C-83A1-F6EECF244321}">
                <p14:modId xmlns:p14="http://schemas.microsoft.com/office/powerpoint/2010/main" val="739977210"/>
              </p:ext>
            </p:extLst>
          </p:nvPr>
        </p:nvGraphicFramePr>
        <p:xfrm>
          <a:off x="5750560" y="2055545"/>
          <a:ext cx="6004560" cy="4105060"/>
        </p:xfrm>
        <a:graphic>
          <a:graphicData uri="http://schemas.openxmlformats.org/drawingml/2006/table">
            <a:tbl>
              <a:tblPr firstRow="1" bandRow="1">
                <a:effectLst/>
                <a:tableStyleId>{5C22544A-7EE6-4342-B048-85BDC9FD1C3A}</a:tableStyleId>
              </a:tblPr>
              <a:tblGrid>
                <a:gridCol w="3036013">
                  <a:extLst>
                    <a:ext uri="{9D8B030D-6E8A-4147-A177-3AD203B41FA5}">
                      <a16:colId xmlns:a16="http://schemas.microsoft.com/office/drawing/2014/main" val="1566308680"/>
                    </a:ext>
                  </a:extLst>
                </a:gridCol>
                <a:gridCol w="2968547">
                  <a:extLst>
                    <a:ext uri="{9D8B030D-6E8A-4147-A177-3AD203B41FA5}">
                      <a16:colId xmlns:a16="http://schemas.microsoft.com/office/drawing/2014/main" val="877473175"/>
                    </a:ext>
                  </a:extLst>
                </a:gridCol>
              </a:tblGrid>
              <a:tr h="356020">
                <a:tc>
                  <a:txBody>
                    <a:bodyPr/>
                    <a:lstStyle/>
                    <a:p>
                      <a:pPr lvl="0" algn="ctr"/>
                      <a:r>
                        <a:rPr lang="en-GB" sz="1600" b="0" u="sng" dirty="0">
                          <a:solidFill>
                            <a:srgbClr val="000000"/>
                          </a:solidFill>
                          <a:latin typeface="Comic Sans MS" pitchFamily="66"/>
                        </a:rPr>
                        <a:t>Christian Views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E699"/>
                    </a:solidFill>
                  </a:tcPr>
                </a:tc>
                <a:tc>
                  <a:txBody>
                    <a:bodyPr/>
                    <a:lstStyle/>
                    <a:p>
                      <a:pPr lvl="0" algn="ctr"/>
                      <a:r>
                        <a:rPr lang="en-GB" sz="1600" b="0" u="sng" dirty="0">
                          <a:solidFill>
                            <a:srgbClr val="000000"/>
                          </a:solidFill>
                          <a:latin typeface="Comic Sans MS" pitchFamily="66"/>
                        </a:rPr>
                        <a:t>Muslim Views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4B183"/>
                    </a:solidFill>
                  </a:tcPr>
                </a:tc>
                <a:extLst>
                  <a:ext uri="{0D108BD9-81ED-4DB2-BD59-A6C34878D82A}">
                    <a16:rowId xmlns:a16="http://schemas.microsoft.com/office/drawing/2014/main" val="2222295760"/>
                  </a:ext>
                </a:extLst>
              </a:tr>
              <a:tr h="3021364">
                <a:tc>
                  <a:txBody>
                    <a:bodyPr/>
                    <a:lstStyle/>
                    <a:p>
                      <a:pPr marL="285750" lvl="0" indent="-285750" algn="l">
                        <a:buSzPct val="100000"/>
                        <a:buFont typeface="Arial" pitchFamily="34"/>
                        <a:buChar char="•"/>
                      </a:pPr>
                      <a:r>
                        <a:rPr lang="en-GB" sz="1200" b="0" dirty="0">
                          <a:latin typeface="Comic Sans MS" pitchFamily="66"/>
                        </a:rPr>
                        <a:t>Christians believe there is no such thing as an evil person.</a:t>
                      </a:r>
                    </a:p>
                    <a:p>
                      <a:pPr marL="285750" lvl="0" indent="-285750" algn="l">
                        <a:buSzPct val="100000"/>
                        <a:buFont typeface="Arial" pitchFamily="34"/>
                        <a:buChar char="•"/>
                      </a:pPr>
                      <a:r>
                        <a:rPr lang="en-GB" sz="1200" b="0" dirty="0">
                          <a:latin typeface="Comic Sans MS" pitchFamily="66"/>
                        </a:rPr>
                        <a:t>Humans are not perfect and make mistakes.</a:t>
                      </a:r>
                    </a:p>
                    <a:p>
                      <a:pPr marL="285750" lvl="0" indent="-285750" algn="l">
                        <a:buSzPct val="100000"/>
                        <a:buFont typeface="Arial" pitchFamily="34"/>
                        <a:buChar char="•"/>
                      </a:pPr>
                      <a:r>
                        <a:rPr lang="en-GB" sz="1200" b="0" dirty="0">
                          <a:latin typeface="Comic Sans MS" pitchFamily="66"/>
                        </a:rPr>
                        <a:t>Original sin means that all humans have a tendency to commit evil.</a:t>
                      </a:r>
                    </a:p>
                    <a:p>
                      <a:pPr marL="285750" lvl="0" indent="-285750" algn="l">
                        <a:buSzPct val="100000"/>
                        <a:buFont typeface="Arial" pitchFamily="34"/>
                        <a:buChar char="•"/>
                      </a:pPr>
                      <a:endParaRPr lang="en-GB" sz="1200" b="0" dirty="0">
                        <a:latin typeface="Comic Sans MS" pitchFamily="66"/>
                      </a:endParaRP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marL="285750" lvl="0" indent="-285750">
                        <a:buSzPct val="100000"/>
                        <a:buFont typeface="Arial" pitchFamily="34"/>
                        <a:buChar char="•"/>
                      </a:pPr>
                      <a:r>
                        <a:rPr lang="en-GB" sz="1200" b="0" dirty="0">
                          <a:latin typeface="Comic Sans MS" pitchFamily="66"/>
                        </a:rPr>
                        <a:t>Muslims believe there is no such thing as an evil person.</a:t>
                      </a:r>
                    </a:p>
                    <a:p>
                      <a:pPr marL="285750" lvl="0" indent="-285750">
                        <a:buSzPct val="100000"/>
                        <a:buFont typeface="Arial" pitchFamily="34"/>
                        <a:buChar char="•"/>
                      </a:pPr>
                      <a:r>
                        <a:rPr lang="en-GB" sz="1200" b="0" dirty="0">
                          <a:latin typeface="Comic Sans MS" pitchFamily="66"/>
                        </a:rPr>
                        <a:t>It can be linked to Iblis tempting Adam and Eve to sin against God.</a:t>
                      </a:r>
                    </a:p>
                    <a:p>
                      <a:pPr marL="285750" lvl="0" indent="-285750">
                        <a:buSzPct val="100000"/>
                        <a:buFont typeface="Arial" pitchFamily="34"/>
                        <a:buChar char="•"/>
                      </a:pPr>
                      <a:r>
                        <a:rPr lang="en-GB" sz="1200" b="0" dirty="0">
                          <a:latin typeface="Comic Sans MS" pitchFamily="66"/>
                        </a:rPr>
                        <a:t>Evil and wicked things in life are a result of someone giving into Iblis’ temptations. </a:t>
                      </a:r>
                    </a:p>
                    <a:p>
                      <a:pPr marL="285750" lvl="0" indent="-285750">
                        <a:buSzPct val="100000"/>
                        <a:buFont typeface="Arial" pitchFamily="34"/>
                        <a:buChar char="•"/>
                      </a:pPr>
                      <a:r>
                        <a:rPr lang="en-GB" sz="1200" b="0" dirty="0">
                          <a:latin typeface="Comic Sans MS" pitchFamily="66"/>
                        </a:rPr>
                        <a:t>Humans are not perfect and do make mistakes</a:t>
                      </a:r>
                    </a:p>
                    <a:p>
                      <a:pPr marL="285750" lvl="0" indent="-285750">
                        <a:buSzPct val="100000"/>
                        <a:buFont typeface="Arial" pitchFamily="34"/>
                        <a:buChar char="•"/>
                      </a:pPr>
                      <a:r>
                        <a:rPr lang="en-GB" sz="1200" b="0" dirty="0">
                          <a:latin typeface="Comic Sans MS" pitchFamily="66"/>
                        </a:rPr>
                        <a:t>Under </a:t>
                      </a:r>
                      <a:r>
                        <a:rPr lang="en-GB" sz="1200" b="0" dirty="0" err="1">
                          <a:latin typeface="Comic Sans MS" pitchFamily="66"/>
                        </a:rPr>
                        <a:t>Shari’ah</a:t>
                      </a:r>
                      <a:r>
                        <a:rPr lang="en-GB" sz="1200" b="0" dirty="0">
                          <a:latin typeface="Comic Sans MS" pitchFamily="66"/>
                        </a:rPr>
                        <a:t> law the severity of a punishment is related to the seriousness of the religious value that had been breached by the crime. </a:t>
                      </a:r>
                    </a:p>
                    <a:p>
                      <a:pPr marL="285750" lvl="0" indent="-285750">
                        <a:buSzPct val="100000"/>
                        <a:buFont typeface="Arial" pitchFamily="34"/>
                        <a:buChar char="•"/>
                      </a:pPr>
                      <a:r>
                        <a:rPr lang="en-GB" sz="1200" b="0" dirty="0" err="1">
                          <a:latin typeface="Comic Sans MS" pitchFamily="66"/>
                        </a:rPr>
                        <a:t>Shari’ah</a:t>
                      </a:r>
                      <a:r>
                        <a:rPr lang="en-GB" sz="1200" b="0" dirty="0">
                          <a:latin typeface="Comic Sans MS" pitchFamily="66"/>
                        </a:rPr>
                        <a:t> law puts great emphasis on the beliefs and intentions of a person, and even if you have thoughts of committing a crime, it is considered as serious as committing the crime itself. </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76314703"/>
                  </a:ext>
                </a:extLst>
              </a:tr>
            </a:tbl>
          </a:graphicData>
        </a:graphic>
      </p:graphicFrame>
      <p:pic>
        <p:nvPicPr>
          <p:cNvPr id="8" name="Picture 7" descr="A picture containing clock&#10;&#10;Description automatically generated">
            <a:extLst>
              <a:ext uri="{FF2B5EF4-FFF2-40B4-BE49-F238E27FC236}">
                <a16:creationId xmlns:a16="http://schemas.microsoft.com/office/drawing/2014/main" id="{7A62428E-1D1B-4016-939F-3C9AF9D37EA1}"/>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888690" y="4176538"/>
            <a:ext cx="2504440" cy="250444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8520DFE-4B01-4170-B53E-28568480A070}"/>
              </a:ext>
            </a:extLst>
          </p:cNvPr>
          <p:cNvSpPr txBox="1"/>
          <p:nvPr/>
        </p:nvSpPr>
        <p:spPr>
          <a:xfrm>
            <a:off x="0" y="0"/>
            <a:ext cx="12191996" cy="338554"/>
          </a:xfrm>
          <a:prstGeom prst="rect">
            <a:avLst/>
          </a:prstGeom>
          <a:solidFill>
            <a:srgbClr val="14ECD2"/>
          </a:solidFill>
          <a:ln w="9528" cap="flat">
            <a:solidFill>
              <a:srgbClr val="000000"/>
            </a:solidFill>
            <a:prstDash val="solid"/>
            <a:miter/>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b="1" i="0" u="sng" strike="noStrike" kern="1200" cap="none" spc="0" baseline="0" dirty="0">
                <a:solidFill>
                  <a:srgbClr val="000000"/>
                </a:solidFill>
                <a:uFillTx/>
                <a:latin typeface="Comic Sans MS" pitchFamily="66"/>
              </a:rPr>
              <a:t>Reasons for Crime</a:t>
            </a:r>
          </a:p>
        </p:txBody>
      </p:sp>
      <p:graphicFrame>
        <p:nvGraphicFramePr>
          <p:cNvPr id="5" name="Table 5">
            <a:extLst>
              <a:ext uri="{FF2B5EF4-FFF2-40B4-BE49-F238E27FC236}">
                <a16:creationId xmlns:a16="http://schemas.microsoft.com/office/drawing/2014/main" id="{CEE58A20-82C5-47A4-BD48-F448B841E368}"/>
              </a:ext>
            </a:extLst>
          </p:cNvPr>
          <p:cNvGraphicFramePr>
            <a:graphicFrameLocks noGrp="1"/>
          </p:cNvGraphicFramePr>
          <p:nvPr>
            <p:extLst>
              <p:ext uri="{D42A27DB-BD31-4B8C-83A1-F6EECF244321}">
                <p14:modId xmlns:p14="http://schemas.microsoft.com/office/powerpoint/2010/main" val="3875172250"/>
              </p:ext>
            </p:extLst>
          </p:nvPr>
        </p:nvGraphicFramePr>
        <p:xfrm>
          <a:off x="0" y="348715"/>
          <a:ext cx="12191998" cy="6457582"/>
        </p:xfrm>
        <a:graphic>
          <a:graphicData uri="http://schemas.openxmlformats.org/drawingml/2006/table">
            <a:tbl>
              <a:tblPr firstRow="1" bandRow="1">
                <a:tableStyleId>{5C22544A-7EE6-4342-B048-85BDC9FD1C3A}</a:tableStyleId>
              </a:tblPr>
              <a:tblGrid>
                <a:gridCol w="865414">
                  <a:extLst>
                    <a:ext uri="{9D8B030D-6E8A-4147-A177-3AD203B41FA5}">
                      <a16:colId xmlns:a16="http://schemas.microsoft.com/office/drawing/2014/main" val="3839155254"/>
                    </a:ext>
                  </a:extLst>
                </a:gridCol>
                <a:gridCol w="1975757">
                  <a:extLst>
                    <a:ext uri="{9D8B030D-6E8A-4147-A177-3AD203B41FA5}">
                      <a16:colId xmlns:a16="http://schemas.microsoft.com/office/drawing/2014/main" val="113658071"/>
                    </a:ext>
                  </a:extLst>
                </a:gridCol>
                <a:gridCol w="1730827">
                  <a:extLst>
                    <a:ext uri="{9D8B030D-6E8A-4147-A177-3AD203B41FA5}">
                      <a16:colId xmlns:a16="http://schemas.microsoft.com/office/drawing/2014/main" val="645291147"/>
                    </a:ext>
                  </a:extLst>
                </a:gridCol>
                <a:gridCol w="1524000">
                  <a:extLst>
                    <a:ext uri="{9D8B030D-6E8A-4147-A177-3AD203B41FA5}">
                      <a16:colId xmlns:a16="http://schemas.microsoft.com/office/drawing/2014/main" val="1641423850"/>
                    </a:ext>
                  </a:extLst>
                </a:gridCol>
                <a:gridCol w="1524000">
                  <a:extLst>
                    <a:ext uri="{9D8B030D-6E8A-4147-A177-3AD203B41FA5}">
                      <a16:colId xmlns:a16="http://schemas.microsoft.com/office/drawing/2014/main" val="3063110390"/>
                    </a:ext>
                  </a:extLst>
                </a:gridCol>
                <a:gridCol w="1524000">
                  <a:extLst>
                    <a:ext uri="{9D8B030D-6E8A-4147-A177-3AD203B41FA5}">
                      <a16:colId xmlns:a16="http://schemas.microsoft.com/office/drawing/2014/main" val="1837794369"/>
                    </a:ext>
                  </a:extLst>
                </a:gridCol>
                <a:gridCol w="1524000">
                  <a:extLst>
                    <a:ext uri="{9D8B030D-6E8A-4147-A177-3AD203B41FA5}">
                      <a16:colId xmlns:a16="http://schemas.microsoft.com/office/drawing/2014/main" val="1268194524"/>
                    </a:ext>
                  </a:extLst>
                </a:gridCol>
                <a:gridCol w="1524000">
                  <a:extLst>
                    <a:ext uri="{9D8B030D-6E8A-4147-A177-3AD203B41FA5}">
                      <a16:colId xmlns:a16="http://schemas.microsoft.com/office/drawing/2014/main" val="1104362279"/>
                    </a:ext>
                  </a:extLst>
                </a:gridCol>
              </a:tblGrid>
              <a:tr h="443860">
                <a:tc>
                  <a:txBody>
                    <a:bodyPr/>
                    <a:lstStyle/>
                    <a:p>
                      <a:pPr algn="ctr"/>
                      <a:r>
                        <a:rPr lang="en-GB" sz="1200" b="0" dirty="0">
                          <a:solidFill>
                            <a:schemeClr val="tx1"/>
                          </a:solidFill>
                          <a:latin typeface="Comic Sans MS" panose="030F0702030302020204" pitchFamily="66" charset="0"/>
                        </a:rPr>
                        <a:t>Reason for crime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90DA"/>
                    </a:solidFill>
                  </a:tcPr>
                </a:tc>
                <a:tc>
                  <a:txBody>
                    <a:bodyPr/>
                    <a:lstStyle/>
                    <a:p>
                      <a:pPr algn="ctr"/>
                      <a:r>
                        <a:rPr lang="en-GB" sz="1200" b="0" dirty="0">
                          <a:solidFill>
                            <a:schemeClr val="bg1"/>
                          </a:solidFill>
                          <a:latin typeface="Comic Sans MS" panose="030F0702030302020204" pitchFamily="66" charset="0"/>
                        </a:rPr>
                        <a:t>Poverty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GB" sz="1200" b="0" dirty="0">
                          <a:solidFill>
                            <a:schemeClr val="bg1"/>
                          </a:solidFill>
                          <a:latin typeface="Comic Sans MS" panose="030F0702030302020204" pitchFamily="66" charset="0"/>
                        </a:rPr>
                        <a:t>Upbringing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GB" sz="1200" b="0" dirty="0">
                          <a:solidFill>
                            <a:schemeClr val="bg1"/>
                          </a:solidFill>
                          <a:latin typeface="Comic Sans MS" panose="030F0702030302020204" pitchFamily="66" charset="0"/>
                        </a:rPr>
                        <a:t>Mental Illness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GB" sz="1200" b="0" dirty="0">
                          <a:solidFill>
                            <a:schemeClr val="bg1"/>
                          </a:solidFill>
                          <a:latin typeface="Comic Sans MS" panose="030F0702030302020204" pitchFamily="66" charset="0"/>
                        </a:rPr>
                        <a:t>Addiction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GB" sz="1200" b="0" dirty="0">
                          <a:solidFill>
                            <a:schemeClr val="bg1"/>
                          </a:solidFill>
                          <a:latin typeface="Comic Sans MS" panose="030F0702030302020204" pitchFamily="66" charset="0"/>
                        </a:rPr>
                        <a:t>Greed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GB" sz="1200" b="0" dirty="0">
                          <a:solidFill>
                            <a:schemeClr val="bg1"/>
                          </a:solidFill>
                          <a:latin typeface="Comic Sans MS" panose="030F0702030302020204" pitchFamily="66" charset="0"/>
                        </a:rPr>
                        <a:t>Hate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GB" sz="1200" b="0" dirty="0">
                          <a:solidFill>
                            <a:schemeClr val="bg1"/>
                          </a:solidFill>
                          <a:latin typeface="Comic Sans MS" panose="030F0702030302020204" pitchFamily="66" charset="0"/>
                        </a:rPr>
                        <a:t>Opposition to an unjust law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962138309"/>
                  </a:ext>
                </a:extLst>
              </a:tr>
              <a:tr h="2204505">
                <a:tc>
                  <a:txBody>
                    <a:bodyPr/>
                    <a:lstStyle/>
                    <a:p>
                      <a:pPr algn="ctr"/>
                      <a:r>
                        <a:rPr lang="en-GB" sz="1200" b="0" dirty="0">
                          <a:solidFill>
                            <a:schemeClr val="tx1"/>
                          </a:solidFill>
                          <a:latin typeface="Comic Sans MS" panose="030F0702030302020204" pitchFamily="66" charset="0"/>
                        </a:rPr>
                        <a:t>How?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285750" indent="-285750" algn="l">
                        <a:buFont typeface="Arial" panose="020B0604020202020204" pitchFamily="34" charset="0"/>
                        <a:buChar char="•"/>
                      </a:pPr>
                      <a:r>
                        <a:rPr lang="en-GB" sz="1100" b="0" dirty="0">
                          <a:solidFill>
                            <a:schemeClr val="tx1"/>
                          </a:solidFill>
                          <a:latin typeface="Comic Sans MS" panose="030F0702030302020204" pitchFamily="66" charset="0"/>
                        </a:rPr>
                        <a:t>Cannot afford the necessities of life.</a:t>
                      </a:r>
                    </a:p>
                    <a:p>
                      <a:pPr marL="285750" indent="-285750" algn="l">
                        <a:buFont typeface="Arial" panose="020B0604020202020204" pitchFamily="34" charset="0"/>
                        <a:buChar char="•"/>
                      </a:pPr>
                      <a:r>
                        <a:rPr lang="en-GB" sz="1100" b="0" dirty="0">
                          <a:solidFill>
                            <a:schemeClr val="tx1"/>
                          </a:solidFill>
                          <a:latin typeface="Comic Sans MS" panose="030F0702030302020204" pitchFamily="66" charset="0"/>
                        </a:rPr>
                        <a:t>Stealing for essentials that they cannot afford to buy.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lgn="l">
                        <a:buFont typeface="Arial" panose="020B0604020202020204" pitchFamily="34" charset="0"/>
                        <a:buChar char="•"/>
                      </a:pPr>
                      <a:r>
                        <a:rPr lang="en-GB" sz="1100" b="0" dirty="0">
                          <a:solidFill>
                            <a:schemeClr val="tx1"/>
                          </a:solidFill>
                          <a:latin typeface="Comic Sans MS" panose="030F0702030302020204" pitchFamily="66" charset="0"/>
                        </a:rPr>
                        <a:t>Growing up in home where crime is a way of life.</a:t>
                      </a:r>
                    </a:p>
                    <a:p>
                      <a:pPr marL="285750" indent="-285750" algn="l">
                        <a:buFont typeface="Arial" panose="020B0604020202020204" pitchFamily="34" charset="0"/>
                        <a:buChar char="•"/>
                      </a:pPr>
                      <a:r>
                        <a:rPr lang="en-GB" sz="1100" b="0" dirty="0">
                          <a:solidFill>
                            <a:schemeClr val="tx1"/>
                          </a:solidFill>
                          <a:latin typeface="Comic Sans MS" panose="030F0702030302020204" pitchFamily="66" charset="0"/>
                        </a:rPr>
                        <a:t>Parents might encourage them.</a:t>
                      </a:r>
                    </a:p>
                    <a:p>
                      <a:pPr marL="285750" indent="-285750" algn="l">
                        <a:buFont typeface="Arial" panose="020B0604020202020204" pitchFamily="34" charset="0"/>
                        <a:buChar char="•"/>
                      </a:pPr>
                      <a:r>
                        <a:rPr lang="en-GB" sz="1100" b="0" dirty="0">
                          <a:solidFill>
                            <a:schemeClr val="tx1"/>
                          </a:solidFill>
                          <a:latin typeface="Comic Sans MS" panose="030F0702030302020204" pitchFamily="66" charset="0"/>
                        </a:rPr>
                        <a:t>Knowing right from wrong.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lgn="l">
                        <a:buFont typeface="Arial" panose="020B0604020202020204" pitchFamily="34" charset="0"/>
                        <a:buChar char="•"/>
                      </a:pPr>
                      <a:r>
                        <a:rPr lang="en-GB" sz="1100" b="0" dirty="0">
                          <a:solidFill>
                            <a:schemeClr val="tx1"/>
                          </a:solidFill>
                          <a:latin typeface="Comic Sans MS" panose="030F0702030302020204" pitchFamily="66" charset="0"/>
                        </a:rPr>
                        <a:t>Kleptomania is a mental conditions that makes people steal. </a:t>
                      </a:r>
                    </a:p>
                    <a:p>
                      <a:pPr marL="285750" indent="-285750" algn="l">
                        <a:buFont typeface="Arial" panose="020B0604020202020204" pitchFamily="34" charset="0"/>
                        <a:buChar char="•"/>
                      </a:pPr>
                      <a:r>
                        <a:rPr lang="en-GB" sz="1100" b="0" dirty="0">
                          <a:solidFill>
                            <a:schemeClr val="tx1"/>
                          </a:solidFill>
                          <a:latin typeface="Comic Sans MS" panose="030F0702030302020204" pitchFamily="66" charset="0"/>
                        </a:rPr>
                        <a:t>Anger management may lead to violence </a:t>
                      </a:r>
                    </a:p>
                    <a:p>
                      <a:pPr marL="285750" indent="-285750" algn="l">
                        <a:buFont typeface="Arial" panose="020B0604020202020204" pitchFamily="34" charset="0"/>
                        <a:buChar char="•"/>
                      </a:pPr>
                      <a:r>
                        <a:rPr lang="en-GB" sz="1100" b="0" dirty="0">
                          <a:solidFill>
                            <a:schemeClr val="tx1"/>
                          </a:solidFill>
                          <a:latin typeface="Comic Sans MS" panose="030F0702030302020204" pitchFamily="66" charset="0"/>
                        </a:rPr>
                        <a:t>Sentencing can give them the help they need.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lgn="l">
                        <a:buFont typeface="Arial" panose="020B0604020202020204" pitchFamily="34" charset="0"/>
                        <a:buChar char="•"/>
                      </a:pPr>
                      <a:r>
                        <a:rPr lang="en-GB" sz="1100" b="0" dirty="0">
                          <a:solidFill>
                            <a:schemeClr val="tx1"/>
                          </a:solidFill>
                          <a:latin typeface="Comic Sans MS" panose="030F0702030302020204" pitchFamily="66" charset="0"/>
                        </a:rPr>
                        <a:t>Addicts may resort to stealing to get what they need. </a:t>
                      </a:r>
                    </a:p>
                    <a:p>
                      <a:pPr marL="285750" indent="-285750" algn="l">
                        <a:buFont typeface="Arial" panose="020B0604020202020204" pitchFamily="34" charset="0"/>
                        <a:buChar char="•"/>
                      </a:pPr>
                      <a:r>
                        <a:rPr lang="en-GB" sz="1100" b="0" dirty="0">
                          <a:solidFill>
                            <a:schemeClr val="tx1"/>
                          </a:solidFill>
                          <a:latin typeface="Comic Sans MS" panose="030F0702030302020204" pitchFamily="66" charset="0"/>
                        </a:rPr>
                        <a:t>Alcohol can make people loose control of their thoughts.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lgn="l">
                        <a:buFont typeface="Arial" panose="020B0604020202020204" pitchFamily="34" charset="0"/>
                        <a:buChar char="•"/>
                      </a:pPr>
                      <a:r>
                        <a:rPr lang="en-GB" sz="1100" b="0" dirty="0">
                          <a:solidFill>
                            <a:schemeClr val="tx1"/>
                          </a:solidFill>
                          <a:latin typeface="Comic Sans MS" panose="030F0702030302020204" pitchFamily="66" charset="0"/>
                        </a:rPr>
                        <a:t>Wealth and possessions can be seen as a sign of status. </a:t>
                      </a:r>
                    </a:p>
                    <a:p>
                      <a:pPr marL="285750" indent="-285750" algn="l">
                        <a:buFont typeface="Arial" panose="020B0604020202020204" pitchFamily="34" charset="0"/>
                        <a:buChar char="•"/>
                      </a:pPr>
                      <a:r>
                        <a:rPr lang="en-GB" sz="1100" b="0" dirty="0">
                          <a:solidFill>
                            <a:schemeClr val="tx1"/>
                          </a:solidFill>
                          <a:latin typeface="Comic Sans MS" panose="030F0702030302020204" pitchFamily="66" charset="0"/>
                        </a:rPr>
                        <a:t>Greed can lead to crimes such as theft or fraud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lgn="l">
                        <a:buFont typeface="Arial" panose="020B0604020202020204" pitchFamily="34" charset="0"/>
                        <a:buChar char="•"/>
                      </a:pPr>
                      <a:r>
                        <a:rPr lang="en-GB" sz="1100" b="0" dirty="0">
                          <a:solidFill>
                            <a:schemeClr val="tx1"/>
                          </a:solidFill>
                          <a:latin typeface="Comic Sans MS" panose="030F0702030302020204" pitchFamily="66" charset="0"/>
                        </a:rPr>
                        <a:t>Can lead to violence or aggression towards whoever or whatever the offender hates.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lgn="l">
                        <a:buFont typeface="Arial" panose="020B0604020202020204" pitchFamily="34" charset="0"/>
                        <a:buChar char="•"/>
                      </a:pPr>
                      <a:r>
                        <a:rPr lang="en-GB" sz="1100" b="0" dirty="0">
                          <a:solidFill>
                            <a:schemeClr val="tx1"/>
                          </a:solidFill>
                          <a:latin typeface="Comic Sans MS" panose="030F0702030302020204" pitchFamily="66" charset="0"/>
                        </a:rPr>
                        <a:t>Laws that are biased or prejudice or that breaches basic human rights is wrong and should be changed. </a:t>
                      </a:r>
                    </a:p>
                    <a:p>
                      <a:pPr marL="285750" indent="-285750" algn="l">
                        <a:buFont typeface="Arial" panose="020B0604020202020204" pitchFamily="34" charset="0"/>
                        <a:buChar char="•"/>
                      </a:pPr>
                      <a:r>
                        <a:rPr lang="en-GB" sz="1100" b="0" dirty="0">
                          <a:solidFill>
                            <a:schemeClr val="tx1"/>
                          </a:solidFill>
                          <a:latin typeface="Comic Sans MS" panose="030F0702030302020204" pitchFamily="66" charset="0"/>
                        </a:rPr>
                        <a:t>Example, Martin Luther King, Rosa Parks, The Suffragettes.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63357701"/>
                  </a:ext>
                </a:extLst>
              </a:tr>
              <a:tr h="1961782">
                <a:tc>
                  <a:txBody>
                    <a:bodyPr/>
                    <a:lstStyle/>
                    <a:p>
                      <a:pPr algn="ctr"/>
                      <a:r>
                        <a:rPr lang="en-GB" sz="1200" b="0" dirty="0">
                          <a:solidFill>
                            <a:schemeClr val="tx1"/>
                          </a:solidFill>
                          <a:latin typeface="Comic Sans MS" panose="030F0702030302020204" pitchFamily="66" charset="0"/>
                        </a:rPr>
                        <a:t>Christian views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BAB"/>
                    </a:solidFill>
                  </a:tcPr>
                </a:tc>
                <a:tc>
                  <a:txBody>
                    <a:bodyPr/>
                    <a:lstStyle/>
                    <a:p>
                      <a:pPr marL="285750" indent="-285750" algn="l">
                        <a:buFont typeface="Arial" panose="020B0604020202020204" pitchFamily="34" charset="0"/>
                        <a:buChar char="•"/>
                      </a:pPr>
                      <a:r>
                        <a:rPr lang="en-GB" sz="1100" b="0" dirty="0">
                          <a:solidFill>
                            <a:schemeClr val="tx1"/>
                          </a:solidFill>
                          <a:latin typeface="Comic Sans MS" panose="030F0702030302020204" pitchFamily="66" charset="0"/>
                        </a:rPr>
                        <a:t>Christians condemn stealing.</a:t>
                      </a:r>
                    </a:p>
                    <a:p>
                      <a:pPr marL="285750" indent="-285750" algn="l">
                        <a:buFont typeface="Arial" panose="020B0604020202020204" pitchFamily="34" charset="0"/>
                        <a:buChar char="•"/>
                      </a:pPr>
                      <a:r>
                        <a:rPr lang="en-GB" sz="1100" b="0" dirty="0">
                          <a:solidFill>
                            <a:schemeClr val="tx1"/>
                          </a:solidFill>
                          <a:latin typeface="Comic Sans MS" panose="030F0702030302020204" pitchFamily="66" charset="0"/>
                        </a:rPr>
                        <a:t>Should help one another so they do not need to steal.</a:t>
                      </a:r>
                    </a:p>
                    <a:p>
                      <a:pPr marL="285750" indent="-285750" algn="l">
                        <a:buFont typeface="Arial" panose="020B0604020202020204" pitchFamily="34" charset="0"/>
                        <a:buChar char="•"/>
                      </a:pPr>
                      <a:r>
                        <a:rPr lang="en-GB" sz="1100" b="0" dirty="0">
                          <a:solidFill>
                            <a:schemeClr val="tx1"/>
                          </a:solidFill>
                          <a:latin typeface="Comic Sans MS" panose="030F0702030302020204" pitchFamily="66" charset="0"/>
                        </a:rPr>
                        <a:t>“If Christians don’t dig deep and generously open up their wallets, they do not have genuine faith.” – Pope Francis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lgn="l">
                        <a:buFont typeface="Arial" panose="020B0604020202020204" pitchFamily="34" charset="0"/>
                        <a:buChar char="•"/>
                      </a:pPr>
                      <a:r>
                        <a:rPr lang="en-GB" sz="1100" b="0" dirty="0">
                          <a:solidFill>
                            <a:schemeClr val="tx1"/>
                          </a:solidFill>
                          <a:latin typeface="Comic Sans MS" panose="030F0702030302020204" pitchFamily="66" charset="0"/>
                        </a:rPr>
                        <a:t>“Let everyone be subject to the governing authorities, for there is no authority that which God has established.”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lgn="l">
                        <a:buFont typeface="Arial" panose="020B0604020202020204" pitchFamily="34" charset="0"/>
                        <a:buChar char="•"/>
                      </a:pPr>
                      <a:r>
                        <a:rPr lang="en-GB" sz="1100" b="0" dirty="0">
                          <a:solidFill>
                            <a:schemeClr val="tx1"/>
                          </a:solidFill>
                          <a:latin typeface="Comic Sans MS" panose="030F0702030302020204" pitchFamily="66" charset="0"/>
                        </a:rPr>
                        <a:t>Should get help for their illness but also have the punishment they deserve.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lgn="l">
                        <a:buFont typeface="Arial" panose="020B0604020202020204" pitchFamily="34" charset="0"/>
                        <a:buChar char="•"/>
                      </a:pPr>
                      <a:r>
                        <a:rPr lang="en-GB" sz="1100" b="0" dirty="0">
                          <a:solidFill>
                            <a:schemeClr val="tx1"/>
                          </a:solidFill>
                          <a:latin typeface="Comic Sans MS" panose="030F0702030302020204" pitchFamily="66" charset="0"/>
                        </a:rPr>
                        <a:t>Alcohol is not forbidden but drunkenness is a sin and no denomination encourages excessive dinking.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lgn="l">
                        <a:buFont typeface="Arial" panose="020B0604020202020204" pitchFamily="34" charset="0"/>
                        <a:buChar char="•"/>
                      </a:pPr>
                      <a:r>
                        <a:rPr lang="en-GB" sz="1100" b="0" dirty="0">
                          <a:solidFill>
                            <a:schemeClr val="tx1"/>
                          </a:solidFill>
                          <a:latin typeface="Comic Sans MS" panose="030F0702030302020204" pitchFamily="66" charset="0"/>
                        </a:rPr>
                        <a:t>The 10 commandments says do not be jealous of what others have</a:t>
                      </a:r>
                    </a:p>
                    <a:p>
                      <a:pPr marL="171450" indent="-171450" algn="l">
                        <a:buFont typeface="Arial" panose="020B0604020202020204" pitchFamily="34" charset="0"/>
                        <a:buChar char="•"/>
                      </a:pPr>
                      <a:r>
                        <a:rPr lang="en-GB" sz="1100" b="0" dirty="0">
                          <a:solidFill>
                            <a:schemeClr val="tx1"/>
                          </a:solidFill>
                          <a:latin typeface="Comic Sans MS" panose="030F0702030302020204" pitchFamily="66" charset="0"/>
                        </a:rPr>
                        <a:t>Envy is seen as one of the 7 deadly sins.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lgn="l">
                        <a:buFont typeface="Arial" panose="020B0604020202020204" pitchFamily="34" charset="0"/>
                        <a:buChar char="•"/>
                      </a:pPr>
                      <a:r>
                        <a:rPr lang="en-GB" sz="1100" b="0" dirty="0">
                          <a:solidFill>
                            <a:schemeClr val="tx1"/>
                          </a:solidFill>
                          <a:latin typeface="Comic Sans MS" panose="030F0702030302020204" pitchFamily="66" charset="0"/>
                        </a:rPr>
                        <a:t>Hatred is against Christian morality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lgn="l">
                        <a:buFont typeface="Arial" panose="020B0604020202020204" pitchFamily="34" charset="0"/>
                        <a:buChar char="•"/>
                      </a:pPr>
                      <a:r>
                        <a:rPr lang="en-GB" sz="1100" b="0" dirty="0">
                          <a:solidFill>
                            <a:schemeClr val="tx1"/>
                          </a:solidFill>
                          <a:latin typeface="Comic Sans MS" panose="030F0702030302020204" pitchFamily="66" charset="0"/>
                        </a:rPr>
                        <a:t>Protests must be peaceful and not cause violence. </a:t>
                      </a:r>
                    </a:p>
                    <a:p>
                      <a:pPr marL="285750" indent="-285750" algn="l">
                        <a:buFont typeface="Arial" panose="020B0604020202020204" pitchFamily="34" charset="0"/>
                        <a:buChar char="•"/>
                      </a:pPr>
                      <a:r>
                        <a:rPr lang="en-GB" sz="1100" b="0" dirty="0">
                          <a:solidFill>
                            <a:schemeClr val="tx1"/>
                          </a:solidFill>
                          <a:latin typeface="Comic Sans MS" panose="030F0702030302020204" pitchFamily="66" charset="0"/>
                        </a:rPr>
                        <a:t>Against discrimination.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0183662"/>
                  </a:ext>
                </a:extLst>
              </a:tr>
              <a:tr h="1716259">
                <a:tc>
                  <a:txBody>
                    <a:bodyPr/>
                    <a:lstStyle/>
                    <a:p>
                      <a:pPr algn="ctr"/>
                      <a:r>
                        <a:rPr lang="en-GB" sz="1200" b="0" dirty="0">
                          <a:solidFill>
                            <a:schemeClr val="tx1"/>
                          </a:solidFill>
                          <a:latin typeface="Comic Sans MS" panose="030F0702030302020204" pitchFamily="66" charset="0"/>
                        </a:rPr>
                        <a:t>Muslim views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F248"/>
                    </a:solidFill>
                  </a:tcPr>
                </a:tc>
                <a:tc>
                  <a:txBody>
                    <a:bodyPr/>
                    <a:lstStyle/>
                    <a:p>
                      <a:pPr marL="285750" indent="-285750" algn="l">
                        <a:buFont typeface="Arial" panose="020B0604020202020204" pitchFamily="34" charset="0"/>
                        <a:buChar char="•"/>
                      </a:pPr>
                      <a:r>
                        <a:rPr lang="en-GB" sz="1100" b="0" dirty="0" err="1">
                          <a:solidFill>
                            <a:schemeClr val="tx1"/>
                          </a:solidFill>
                          <a:latin typeface="Comic Sans MS" panose="030F0702030302020204" pitchFamily="66" charset="0"/>
                        </a:rPr>
                        <a:t>Zakah</a:t>
                      </a:r>
                      <a:r>
                        <a:rPr lang="en-GB" sz="1100" b="0" dirty="0">
                          <a:solidFill>
                            <a:schemeClr val="tx1"/>
                          </a:solidFill>
                          <a:latin typeface="Comic Sans MS" panose="030F0702030302020204" pitchFamily="66" charset="0"/>
                        </a:rPr>
                        <a:t> is in place to help them.</a:t>
                      </a:r>
                    </a:p>
                    <a:p>
                      <a:pPr marL="285750" indent="-285750" algn="l">
                        <a:buFont typeface="Arial" panose="020B0604020202020204" pitchFamily="34" charset="0"/>
                        <a:buChar char="•"/>
                      </a:pPr>
                      <a:r>
                        <a:rPr lang="en-GB" sz="1100" b="0" dirty="0">
                          <a:solidFill>
                            <a:schemeClr val="tx1"/>
                          </a:solidFill>
                          <a:latin typeface="Comic Sans MS" panose="030F0702030302020204" pitchFamily="66" charset="0"/>
                        </a:rPr>
                        <a:t>Muslims hope that community support will prevent Muslims turning to crime.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lgn="l">
                        <a:buFont typeface="Arial" panose="020B0604020202020204" pitchFamily="34" charset="0"/>
                        <a:buChar char="•"/>
                      </a:pPr>
                      <a:r>
                        <a:rPr lang="en-GB" sz="1100" b="0" dirty="0">
                          <a:solidFill>
                            <a:schemeClr val="tx1"/>
                          </a:solidFill>
                          <a:latin typeface="Comic Sans MS" panose="030F0702030302020204" pitchFamily="66" charset="0"/>
                        </a:rPr>
                        <a:t>Muslims place emphasis on a strong extended family and that they should bring children up to follow the law.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lgn="l">
                        <a:buFont typeface="Arial" panose="020B0604020202020204" pitchFamily="34" charset="0"/>
                        <a:buChar char="•"/>
                      </a:pPr>
                      <a:r>
                        <a:rPr lang="en-GB" sz="1100" b="0" dirty="0">
                          <a:solidFill>
                            <a:schemeClr val="tx1"/>
                          </a:solidFill>
                          <a:latin typeface="Comic Sans MS" panose="030F0702030302020204" pitchFamily="66" charset="0"/>
                        </a:rPr>
                        <a:t>Should get help for their illness but also have the punishment they deserve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lgn="l">
                        <a:buFont typeface="Arial" panose="020B0604020202020204" pitchFamily="34" charset="0"/>
                        <a:buChar char="•"/>
                      </a:pPr>
                      <a:r>
                        <a:rPr lang="en-GB" sz="1100" b="0" dirty="0">
                          <a:solidFill>
                            <a:schemeClr val="tx1"/>
                          </a:solidFill>
                          <a:latin typeface="Comic Sans MS" panose="030F0702030302020204" pitchFamily="66" charset="0"/>
                        </a:rPr>
                        <a:t>Muslims forbid the taking of illegal drugs and alcohol.</a:t>
                      </a:r>
                    </a:p>
                    <a:p>
                      <a:pPr marL="285750" indent="-285750" algn="l">
                        <a:buFont typeface="Arial" panose="020B0604020202020204" pitchFamily="34" charset="0"/>
                        <a:buChar char="•"/>
                      </a:pPr>
                      <a:r>
                        <a:rPr lang="en-GB" sz="1100" b="0" dirty="0">
                          <a:solidFill>
                            <a:schemeClr val="tx1"/>
                          </a:solidFill>
                          <a:latin typeface="Comic Sans MS" panose="030F0702030302020204" pitchFamily="66" charset="0"/>
                        </a:rPr>
                        <a:t>They believe that they are temptations which will lead people to do wrong.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lgn="l">
                        <a:buFont typeface="Arial" panose="020B0604020202020204" pitchFamily="34" charset="0"/>
                        <a:buChar char="•"/>
                      </a:pPr>
                      <a:r>
                        <a:rPr lang="en-GB" sz="1100" b="0" dirty="0">
                          <a:solidFill>
                            <a:schemeClr val="tx1"/>
                          </a:solidFill>
                          <a:latin typeface="Comic Sans MS" panose="030F0702030302020204" pitchFamily="66" charset="0"/>
                        </a:rPr>
                        <a:t>“ Competing for more distracts you until you go into your graves”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lgn="l">
                        <a:buFont typeface="Arial" panose="020B0604020202020204" pitchFamily="34" charset="0"/>
                        <a:buChar char="•"/>
                      </a:pPr>
                      <a:r>
                        <a:rPr lang="en-GB" sz="1100" b="0" dirty="0">
                          <a:solidFill>
                            <a:schemeClr val="tx1"/>
                          </a:solidFill>
                          <a:latin typeface="Comic Sans MS" panose="030F0702030302020204" pitchFamily="66" charset="0"/>
                        </a:rPr>
                        <a:t>Hatred is against Muslim morality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lgn="l">
                        <a:buFont typeface="Arial" panose="020B0604020202020204" pitchFamily="34" charset="0"/>
                        <a:buChar char="•"/>
                      </a:pPr>
                      <a:r>
                        <a:rPr lang="en-GB" sz="1100" b="0" dirty="0" err="1">
                          <a:solidFill>
                            <a:schemeClr val="tx1"/>
                          </a:solidFill>
                          <a:latin typeface="Comic Sans MS" panose="030F0702030302020204" pitchFamily="66" charset="0"/>
                        </a:rPr>
                        <a:t>Shari’ah</a:t>
                      </a:r>
                      <a:r>
                        <a:rPr lang="en-GB" sz="1100" b="0" dirty="0">
                          <a:solidFill>
                            <a:schemeClr val="tx1"/>
                          </a:solidFill>
                          <a:latin typeface="Comic Sans MS" panose="030F0702030302020204" pitchFamily="66" charset="0"/>
                        </a:rPr>
                        <a:t> law is God’s law and therefore cannot be unjust.</a:t>
                      </a:r>
                    </a:p>
                    <a:p>
                      <a:pPr marL="285750" indent="-285750" algn="l">
                        <a:buFont typeface="Arial" panose="020B0604020202020204" pitchFamily="34" charset="0"/>
                        <a:buChar char="•"/>
                      </a:pPr>
                      <a:r>
                        <a:rPr lang="en-GB" sz="1100" b="0" dirty="0">
                          <a:solidFill>
                            <a:schemeClr val="tx1"/>
                          </a:solidFill>
                          <a:latin typeface="Comic Sans MS" panose="030F0702030302020204" pitchFamily="66" charset="0"/>
                        </a:rPr>
                        <a:t>Against discrimination.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78714763"/>
                  </a:ext>
                </a:extLst>
              </a:tr>
            </a:tbl>
          </a:graphicData>
        </a:graphic>
      </p:graphicFrame>
    </p:spTree>
    <p:extLst>
      <p:ext uri="{BB962C8B-B14F-4D97-AF65-F5344CB8AC3E}">
        <p14:creationId xmlns:p14="http://schemas.microsoft.com/office/powerpoint/2010/main" val="4234812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991D8CE-B5D1-4F85-96BE-321093CEB0E0}"/>
              </a:ext>
            </a:extLst>
          </p:cNvPr>
          <p:cNvSpPr txBox="1"/>
          <p:nvPr/>
        </p:nvSpPr>
        <p:spPr>
          <a:xfrm>
            <a:off x="0" y="0"/>
            <a:ext cx="12191996" cy="461665"/>
          </a:xfrm>
          <a:prstGeom prst="rect">
            <a:avLst/>
          </a:prstGeom>
          <a:solidFill>
            <a:srgbClr val="FFC000"/>
          </a:solidFill>
          <a:ln w="9528" cap="flat">
            <a:solidFill>
              <a:srgbClr val="000000"/>
            </a:solidFill>
            <a:prstDash val="solid"/>
            <a:miter/>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400" b="1" i="0" u="sng" strike="noStrike" kern="1200" cap="none" spc="0" baseline="0" dirty="0">
                <a:solidFill>
                  <a:srgbClr val="000000"/>
                </a:solidFill>
                <a:uFillTx/>
                <a:latin typeface="Comic Sans MS" pitchFamily="66"/>
              </a:rPr>
              <a:t>Attitudes to lawbreakers and different crimes</a:t>
            </a:r>
          </a:p>
        </p:txBody>
      </p:sp>
      <p:graphicFrame>
        <p:nvGraphicFramePr>
          <p:cNvPr id="5" name="Table 4">
            <a:extLst>
              <a:ext uri="{FF2B5EF4-FFF2-40B4-BE49-F238E27FC236}">
                <a16:creationId xmlns:a16="http://schemas.microsoft.com/office/drawing/2014/main" id="{5F7BB016-6AE1-4EB4-AA63-1F9F891F5333}"/>
              </a:ext>
            </a:extLst>
          </p:cNvPr>
          <p:cNvGraphicFramePr>
            <a:graphicFrameLocks noGrp="1"/>
          </p:cNvGraphicFramePr>
          <p:nvPr>
            <p:extLst>
              <p:ext uri="{D42A27DB-BD31-4B8C-83A1-F6EECF244321}">
                <p14:modId xmlns:p14="http://schemas.microsoft.com/office/powerpoint/2010/main" val="3170073883"/>
              </p:ext>
            </p:extLst>
          </p:nvPr>
        </p:nvGraphicFramePr>
        <p:xfrm>
          <a:off x="118310" y="573959"/>
          <a:ext cx="2769269" cy="6085119"/>
        </p:xfrm>
        <a:graphic>
          <a:graphicData uri="http://schemas.openxmlformats.org/drawingml/2006/table">
            <a:tbl>
              <a:tblPr firstRow="1" bandRow="1">
                <a:effectLst/>
                <a:tableStyleId>{5C22544A-7EE6-4342-B048-85BDC9FD1C3A}</a:tableStyleId>
              </a:tblPr>
              <a:tblGrid>
                <a:gridCol w="2769269">
                  <a:extLst>
                    <a:ext uri="{9D8B030D-6E8A-4147-A177-3AD203B41FA5}">
                      <a16:colId xmlns:a16="http://schemas.microsoft.com/office/drawing/2014/main" val="1096420942"/>
                    </a:ext>
                  </a:extLst>
                </a:gridCol>
              </a:tblGrid>
              <a:tr h="324399">
                <a:tc>
                  <a:txBody>
                    <a:bodyPr/>
                    <a:lstStyle/>
                    <a:p>
                      <a:pPr lvl="0" algn="ctr"/>
                      <a:r>
                        <a:rPr lang="en-GB" sz="1400" b="0" u="sng" dirty="0">
                          <a:solidFill>
                            <a:srgbClr val="000000"/>
                          </a:solidFill>
                          <a:latin typeface="Comic Sans MS" pitchFamily="66"/>
                        </a:rPr>
                        <a:t>Religious views to lawbreakers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2927788952"/>
                  </a:ext>
                </a:extLst>
              </a:tr>
              <a:tr h="5687028">
                <a:tc>
                  <a:txBody>
                    <a:bodyPr/>
                    <a:lstStyle/>
                    <a:p>
                      <a:pPr marL="285750" lvl="0" indent="-285750" algn="l">
                        <a:buSzPct val="100000"/>
                        <a:buFont typeface="Arial" pitchFamily="34"/>
                        <a:buChar char="•"/>
                      </a:pPr>
                      <a:r>
                        <a:rPr lang="en-GB" sz="1200" b="0" dirty="0">
                          <a:latin typeface="Comic Sans MS" pitchFamily="66"/>
                        </a:rPr>
                        <a:t>Both are against people committing crimes.</a:t>
                      </a:r>
                    </a:p>
                    <a:p>
                      <a:pPr marL="285750" lvl="0" indent="-285750" algn="l">
                        <a:buSzPct val="100000"/>
                        <a:buFont typeface="Arial" pitchFamily="34"/>
                        <a:buChar char="•"/>
                      </a:pPr>
                      <a:r>
                        <a:rPr lang="en-GB" sz="1200" b="0" dirty="0">
                          <a:latin typeface="Comic Sans MS" pitchFamily="66"/>
                        </a:rPr>
                        <a:t>God has made it clear that </a:t>
                      </a:r>
                      <a:r>
                        <a:rPr lang="en-GB" sz="1200" b="0" dirty="0" err="1">
                          <a:latin typeface="Comic Sans MS" pitchFamily="66"/>
                        </a:rPr>
                        <a:t>Shari’ah</a:t>
                      </a:r>
                      <a:r>
                        <a:rPr lang="en-GB" sz="1200" b="0" dirty="0">
                          <a:latin typeface="Comic Sans MS" pitchFamily="66"/>
                        </a:rPr>
                        <a:t> law had to be obeyed and so should any just and fair laws in non-</a:t>
                      </a:r>
                      <a:r>
                        <a:rPr lang="en-GB" sz="1200" b="0" dirty="0" err="1">
                          <a:latin typeface="Comic Sans MS" pitchFamily="66"/>
                        </a:rPr>
                        <a:t>Shari’ah</a:t>
                      </a:r>
                      <a:r>
                        <a:rPr lang="en-GB" sz="1200" b="0" dirty="0">
                          <a:latin typeface="Comic Sans MS" pitchFamily="66"/>
                        </a:rPr>
                        <a:t> counties.</a:t>
                      </a:r>
                    </a:p>
                    <a:p>
                      <a:pPr marL="285750" lvl="0" indent="-285750" algn="l">
                        <a:buSzPct val="100000"/>
                        <a:buFont typeface="Arial" pitchFamily="34"/>
                        <a:buChar char="•"/>
                      </a:pPr>
                      <a:r>
                        <a:rPr lang="en-GB" sz="1200" b="0" dirty="0">
                          <a:latin typeface="Comic Sans MS" pitchFamily="66"/>
                        </a:rPr>
                        <a:t>All are presumed innocent until proved guilty.</a:t>
                      </a:r>
                    </a:p>
                    <a:p>
                      <a:pPr marL="285750" lvl="0" indent="-285750" algn="l">
                        <a:buSzPct val="100000"/>
                        <a:buFont typeface="Arial" pitchFamily="34"/>
                        <a:buChar char="•"/>
                      </a:pPr>
                      <a:r>
                        <a:rPr lang="en-GB" sz="1200" b="0" dirty="0">
                          <a:latin typeface="Comic Sans MS" pitchFamily="66"/>
                        </a:rPr>
                        <a:t>If they are found innocent they are able to resume their normal life without any punishment.</a:t>
                      </a:r>
                    </a:p>
                    <a:p>
                      <a:pPr marL="285750" lvl="0" indent="-285750" algn="l">
                        <a:buSzPct val="100000"/>
                        <a:buFont typeface="Arial" pitchFamily="34"/>
                        <a:buChar char="•"/>
                      </a:pPr>
                      <a:r>
                        <a:rPr lang="en-GB" sz="1200" b="0" dirty="0">
                          <a:latin typeface="Comic Sans MS" pitchFamily="66"/>
                        </a:rPr>
                        <a:t>Punishments under </a:t>
                      </a:r>
                      <a:r>
                        <a:rPr lang="en-GB" sz="1200" b="0" dirty="0" err="1">
                          <a:latin typeface="Comic Sans MS" pitchFamily="66"/>
                        </a:rPr>
                        <a:t>Shari’ah</a:t>
                      </a:r>
                      <a:r>
                        <a:rPr lang="en-GB" sz="1200" b="0" dirty="0">
                          <a:latin typeface="Comic Sans MS" pitchFamily="66"/>
                        </a:rPr>
                        <a:t> law are severe but they do not apply in the UK.</a:t>
                      </a:r>
                    </a:p>
                    <a:p>
                      <a:pPr marL="285750" lvl="0" indent="-285750" algn="l">
                        <a:buSzPct val="100000"/>
                        <a:buFont typeface="Arial" pitchFamily="34"/>
                        <a:buChar char="•"/>
                      </a:pPr>
                      <a:r>
                        <a:rPr lang="en-GB" sz="1200" b="0" dirty="0">
                          <a:latin typeface="Comic Sans MS" pitchFamily="66"/>
                        </a:rPr>
                        <a:t>Lawbreakers have rights that should be protected, even while they are being punished. </a:t>
                      </a:r>
                    </a:p>
                    <a:p>
                      <a:pPr marL="285750" lvl="0" indent="-285750" algn="l">
                        <a:buSzPct val="100000"/>
                        <a:buFont typeface="Arial" pitchFamily="34"/>
                        <a:buChar char="•"/>
                      </a:pPr>
                      <a:r>
                        <a:rPr lang="en-GB" sz="1200" b="0" dirty="0">
                          <a:latin typeface="Comic Sans MS" pitchFamily="66"/>
                        </a:rPr>
                        <a:t>Christians believe that the offended should be helped so they do not offend again. The parable of the sheep and goats shows that we should treat prisoners with compassion. “ For I was in prison and you came to visit me.” </a:t>
                      </a:r>
                    </a:p>
                    <a:p>
                      <a:pPr marL="285750" lvl="0" indent="-285750" algn="l">
                        <a:buSzPct val="100000"/>
                        <a:buFont typeface="Arial" pitchFamily="34"/>
                        <a:buChar char="•"/>
                      </a:pPr>
                      <a:r>
                        <a:rPr lang="en-GB" sz="1200" b="0" dirty="0">
                          <a:latin typeface="Comic Sans MS" pitchFamily="66"/>
                        </a:rPr>
                        <a:t>Christians believe that inhumane treatment of offenders is wrong. </a:t>
                      </a:r>
                    </a:p>
                    <a:p>
                      <a:pPr marL="285750" lvl="0" indent="-285750" algn="l">
                        <a:buSzPct val="100000"/>
                        <a:buFont typeface="Arial" pitchFamily="34"/>
                        <a:buChar char="•"/>
                      </a:pPr>
                      <a:r>
                        <a:rPr lang="en-GB" sz="1200" b="0" dirty="0">
                          <a:latin typeface="Comic Sans MS" pitchFamily="66"/>
                        </a:rPr>
                        <a:t>“God commands justice and prohibits wrongdoing, and injustice.”- Qur’an  </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69302988"/>
                  </a:ext>
                </a:extLst>
              </a:tr>
            </a:tbl>
          </a:graphicData>
        </a:graphic>
      </p:graphicFrame>
      <p:graphicFrame>
        <p:nvGraphicFramePr>
          <p:cNvPr id="6" name="Table 6">
            <a:extLst>
              <a:ext uri="{FF2B5EF4-FFF2-40B4-BE49-F238E27FC236}">
                <a16:creationId xmlns:a16="http://schemas.microsoft.com/office/drawing/2014/main" id="{90EF2DDF-0639-4CC1-8D64-461389066020}"/>
              </a:ext>
            </a:extLst>
          </p:cNvPr>
          <p:cNvGraphicFramePr>
            <a:graphicFrameLocks noGrp="1"/>
          </p:cNvGraphicFramePr>
          <p:nvPr>
            <p:extLst>
              <p:ext uri="{D42A27DB-BD31-4B8C-83A1-F6EECF244321}">
                <p14:modId xmlns:p14="http://schemas.microsoft.com/office/powerpoint/2010/main" val="465806178"/>
              </p:ext>
            </p:extLst>
          </p:nvPr>
        </p:nvGraphicFramePr>
        <p:xfrm>
          <a:off x="2969986" y="634417"/>
          <a:ext cx="9103703" cy="3474720"/>
        </p:xfrm>
        <a:graphic>
          <a:graphicData uri="http://schemas.openxmlformats.org/drawingml/2006/table">
            <a:tbl>
              <a:tblPr firstRow="1" bandRow="1">
                <a:tableStyleId>{5C22544A-7EE6-4342-B048-85BDC9FD1C3A}</a:tableStyleId>
              </a:tblPr>
              <a:tblGrid>
                <a:gridCol w="1387029">
                  <a:extLst>
                    <a:ext uri="{9D8B030D-6E8A-4147-A177-3AD203B41FA5}">
                      <a16:colId xmlns:a16="http://schemas.microsoft.com/office/drawing/2014/main" val="2883834225"/>
                    </a:ext>
                  </a:extLst>
                </a:gridCol>
                <a:gridCol w="4236163">
                  <a:extLst>
                    <a:ext uri="{9D8B030D-6E8A-4147-A177-3AD203B41FA5}">
                      <a16:colId xmlns:a16="http://schemas.microsoft.com/office/drawing/2014/main" val="2001450047"/>
                    </a:ext>
                  </a:extLst>
                </a:gridCol>
                <a:gridCol w="3480511">
                  <a:extLst>
                    <a:ext uri="{9D8B030D-6E8A-4147-A177-3AD203B41FA5}">
                      <a16:colId xmlns:a16="http://schemas.microsoft.com/office/drawing/2014/main" val="3123550448"/>
                    </a:ext>
                  </a:extLst>
                </a:gridCol>
              </a:tblGrid>
              <a:tr h="431364">
                <a:tc>
                  <a:txBody>
                    <a:bodyPr/>
                    <a:lstStyle/>
                    <a:p>
                      <a:pPr algn="ctr"/>
                      <a:r>
                        <a:rPr lang="en-GB" sz="1200" b="0" dirty="0">
                          <a:solidFill>
                            <a:schemeClr val="bg1"/>
                          </a:solidFill>
                          <a:latin typeface="Comic Sans MS" panose="030F0702030302020204" pitchFamily="66" charset="0"/>
                        </a:rPr>
                        <a:t>Attitudes to types of crime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GB" sz="1400" b="0" u="sng" dirty="0">
                          <a:solidFill>
                            <a:schemeClr val="bg1"/>
                          </a:solidFill>
                          <a:latin typeface="Comic Sans MS" panose="030F0702030302020204" pitchFamily="66" charset="0"/>
                        </a:rPr>
                        <a:t>Christian Views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GB" sz="1400" b="0" u="sng" dirty="0">
                          <a:solidFill>
                            <a:schemeClr val="bg1"/>
                          </a:solidFill>
                          <a:latin typeface="Comic Sans MS" panose="030F0702030302020204" pitchFamily="66" charset="0"/>
                        </a:rPr>
                        <a:t>Muslim Views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3654452377"/>
                  </a:ext>
                </a:extLst>
              </a:tr>
              <a:tr h="603909">
                <a:tc>
                  <a:txBody>
                    <a:bodyPr/>
                    <a:lstStyle/>
                    <a:p>
                      <a:pPr algn="ctr"/>
                      <a:r>
                        <a:rPr lang="en-GB" sz="1200" b="0" u="sng" dirty="0">
                          <a:solidFill>
                            <a:schemeClr val="bg1"/>
                          </a:solidFill>
                          <a:latin typeface="Comic Sans MS" panose="030F0702030302020204" pitchFamily="66" charset="0"/>
                        </a:rPr>
                        <a:t>Murder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marL="285750" indent="-285750">
                        <a:buFont typeface="Arial" panose="020B0604020202020204" pitchFamily="34" charset="0"/>
                        <a:buChar char="•"/>
                      </a:pPr>
                      <a:r>
                        <a:rPr lang="en-GB" sz="1200" b="0" dirty="0">
                          <a:solidFill>
                            <a:schemeClr val="tx1"/>
                          </a:solidFill>
                          <a:latin typeface="Comic Sans MS" panose="030F0702030302020204" pitchFamily="66" charset="0"/>
                        </a:rPr>
                        <a:t>Condemned by Christians </a:t>
                      </a:r>
                    </a:p>
                    <a:p>
                      <a:pPr marL="285750" indent="-285750">
                        <a:buFont typeface="Arial" panose="020B0604020202020204" pitchFamily="34" charset="0"/>
                        <a:buChar char="•"/>
                      </a:pPr>
                      <a:r>
                        <a:rPr lang="en-GB" sz="1200" b="0" dirty="0">
                          <a:solidFill>
                            <a:schemeClr val="tx1"/>
                          </a:solidFill>
                          <a:latin typeface="Comic Sans MS" panose="030F0702030302020204" pitchFamily="66" charset="0"/>
                        </a:rPr>
                        <a:t>Jesus taught “Love thy neighbour”</a:t>
                      </a:r>
                    </a:p>
                    <a:p>
                      <a:pPr marL="285750" indent="-285750">
                        <a:buFont typeface="Arial" panose="020B0604020202020204" pitchFamily="34" charset="0"/>
                        <a:buChar char="•"/>
                      </a:pPr>
                      <a:r>
                        <a:rPr lang="en-GB" sz="1200" b="0" dirty="0">
                          <a:solidFill>
                            <a:schemeClr val="tx1"/>
                          </a:solidFill>
                          <a:latin typeface="Comic Sans MS" panose="030F0702030302020204" pitchFamily="66" charset="0"/>
                        </a:rPr>
                        <a:t>“Thou shalt not kill”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en-GB" sz="1200" b="0" dirty="0">
                          <a:solidFill>
                            <a:schemeClr val="tx1"/>
                          </a:solidFill>
                          <a:latin typeface="Comic Sans MS" panose="030F0702030302020204" pitchFamily="66" charset="0"/>
                        </a:rPr>
                        <a:t>Against God</a:t>
                      </a:r>
                    </a:p>
                    <a:p>
                      <a:pPr marL="285750" indent="-285750">
                        <a:buFont typeface="Arial" panose="020B0604020202020204" pitchFamily="34" charset="0"/>
                        <a:buChar char="•"/>
                      </a:pPr>
                      <a:r>
                        <a:rPr lang="en-GB" sz="1200" b="0" dirty="0">
                          <a:solidFill>
                            <a:schemeClr val="tx1"/>
                          </a:solidFill>
                          <a:latin typeface="Comic Sans MS" panose="030F0702030302020204" pitchFamily="66" charset="0"/>
                        </a:rPr>
                        <a:t>“Thou shall not kill”</a:t>
                      </a:r>
                    </a:p>
                    <a:p>
                      <a:pPr marL="285750" indent="-285750">
                        <a:buFont typeface="Arial" panose="020B0604020202020204" pitchFamily="34" charset="0"/>
                        <a:buChar char="•"/>
                      </a:pPr>
                      <a:r>
                        <a:rPr lang="en-GB" sz="1200" b="0" dirty="0">
                          <a:solidFill>
                            <a:schemeClr val="tx1"/>
                          </a:solidFill>
                          <a:latin typeface="Comic Sans MS" panose="030F0702030302020204" pitchFamily="66" charset="0"/>
                        </a:rPr>
                        <a:t>“To kill one is to kill all mankind.”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40987765"/>
                  </a:ext>
                </a:extLst>
              </a:tr>
              <a:tr h="1121546">
                <a:tc>
                  <a:txBody>
                    <a:bodyPr/>
                    <a:lstStyle/>
                    <a:p>
                      <a:pPr algn="ctr"/>
                      <a:r>
                        <a:rPr lang="en-GB" sz="1200" b="0" u="sng" dirty="0">
                          <a:solidFill>
                            <a:schemeClr val="bg1"/>
                          </a:solidFill>
                          <a:latin typeface="Comic Sans MS" panose="030F0702030302020204" pitchFamily="66" charset="0"/>
                        </a:rPr>
                        <a:t>Hate Crime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solidFill>
                            <a:schemeClr val="tx1"/>
                          </a:solidFill>
                          <a:latin typeface="Comic Sans MS" panose="030F0702030302020204" pitchFamily="66" charset="0"/>
                        </a:rPr>
                        <a:t>Hate crime makes a society without discrimination impossible to achieve.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solidFill>
                            <a:schemeClr val="tx1"/>
                          </a:solidFill>
                          <a:latin typeface="Comic Sans MS" panose="030F0702030302020204" pitchFamily="66" charset="0"/>
                        </a:rPr>
                        <a:t>God created all humans equal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solidFill>
                            <a:schemeClr val="tx1"/>
                          </a:solidFill>
                          <a:latin typeface="Comic Sans MS" panose="030F0702030302020204" pitchFamily="66" charset="0"/>
                        </a:rPr>
                        <a:t>Jesus taught “Love thy neighbour”</a:t>
                      </a:r>
                    </a:p>
                    <a:p>
                      <a:pPr marL="285750" indent="-285750">
                        <a:buFont typeface="Arial" panose="020B0604020202020204" pitchFamily="34" charset="0"/>
                        <a:buChar char="•"/>
                      </a:pPr>
                      <a:r>
                        <a:rPr lang="en-GB" sz="1200" b="0" dirty="0">
                          <a:solidFill>
                            <a:schemeClr val="tx1"/>
                          </a:solidFill>
                          <a:latin typeface="Comic Sans MS" panose="030F0702030302020204" pitchFamily="66" charset="0"/>
                        </a:rPr>
                        <a:t>“There is neither Jew nor Gentile, male nor female, you are all one in Christ Jesus.”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en-GB" sz="1200" b="0" dirty="0">
                          <a:solidFill>
                            <a:schemeClr val="tx1"/>
                          </a:solidFill>
                          <a:latin typeface="Comic Sans MS" panose="030F0702030302020204" pitchFamily="66" charset="0"/>
                        </a:rPr>
                        <a:t>God created humans with equal value and none is inferior to others.</a:t>
                      </a:r>
                    </a:p>
                    <a:p>
                      <a:pPr marL="285750" indent="-285750">
                        <a:buFont typeface="Arial" panose="020B0604020202020204" pitchFamily="34" charset="0"/>
                        <a:buChar char="•"/>
                      </a:pPr>
                      <a:r>
                        <a:rPr lang="en-GB" sz="1200" b="0" dirty="0">
                          <a:solidFill>
                            <a:schemeClr val="tx1"/>
                          </a:solidFill>
                          <a:latin typeface="Comic Sans MS" panose="030F0702030302020204" pitchFamily="66" charset="0"/>
                        </a:rPr>
                        <a:t>Hate crime makes a society without discrimination impossible to achieve. </a:t>
                      </a:r>
                    </a:p>
                    <a:p>
                      <a:pPr marL="285750" indent="-285750">
                        <a:buFont typeface="Arial" panose="020B0604020202020204" pitchFamily="34" charset="0"/>
                        <a:buChar char="•"/>
                      </a:pPr>
                      <a:r>
                        <a:rPr lang="en-GB" sz="1200" b="0" dirty="0">
                          <a:solidFill>
                            <a:schemeClr val="tx1"/>
                          </a:solidFill>
                          <a:latin typeface="Comic Sans MS" panose="030F0702030302020204" pitchFamily="66" charset="0"/>
                        </a:rPr>
                        <a:t>Islam- means peace.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6425005"/>
                  </a:ext>
                </a:extLst>
              </a:tr>
              <a:tr h="1121546">
                <a:tc>
                  <a:txBody>
                    <a:bodyPr/>
                    <a:lstStyle/>
                    <a:p>
                      <a:pPr algn="ctr"/>
                      <a:r>
                        <a:rPr lang="en-GB" sz="1200" b="0" u="sng" dirty="0">
                          <a:solidFill>
                            <a:schemeClr val="bg1"/>
                          </a:solidFill>
                          <a:latin typeface="Comic Sans MS" panose="030F0702030302020204" pitchFamily="66" charset="0"/>
                        </a:rPr>
                        <a:t>Theft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solidFill>
                            <a:schemeClr val="tx1"/>
                          </a:solidFill>
                          <a:latin typeface="Comic Sans MS" panose="030F0702030302020204" pitchFamily="66" charset="0"/>
                        </a:rPr>
                        <a:t>Christians are sympathetic towards people committing theft our of need rather than greed.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solidFill>
                            <a:schemeClr val="tx1"/>
                          </a:solidFill>
                          <a:latin typeface="Comic Sans MS" panose="030F0702030302020204" pitchFamily="66" charset="0"/>
                        </a:rPr>
                        <a:t>The needy should be cared for by the community, so they have no reason for resorting to crime. </a:t>
                      </a:r>
                    </a:p>
                    <a:p>
                      <a:pPr marL="285750" indent="-285750">
                        <a:buFont typeface="Arial" panose="020B0604020202020204" pitchFamily="34" charset="0"/>
                        <a:buChar char="•"/>
                      </a:pPr>
                      <a:r>
                        <a:rPr lang="en-GB" sz="1200" b="0" dirty="0">
                          <a:solidFill>
                            <a:schemeClr val="tx1"/>
                          </a:solidFill>
                          <a:latin typeface="Comic Sans MS" panose="030F0702030302020204" pitchFamily="66" charset="0"/>
                        </a:rPr>
                        <a:t>“Treat others how you want to be treated.”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en-GB" sz="1200" b="0" dirty="0">
                          <a:solidFill>
                            <a:schemeClr val="tx1"/>
                          </a:solidFill>
                          <a:latin typeface="Comic Sans MS" panose="030F0702030302020204" pitchFamily="66" charset="0"/>
                        </a:rPr>
                        <a:t>Muslims are sympathetic towards people committing theft our of need rather than greed.</a:t>
                      </a:r>
                    </a:p>
                    <a:p>
                      <a:pPr marL="285750" indent="-285750">
                        <a:buFont typeface="Arial" panose="020B0604020202020204" pitchFamily="34" charset="0"/>
                        <a:buChar char="•"/>
                      </a:pPr>
                      <a:r>
                        <a:rPr lang="en-GB" sz="1200" b="0" dirty="0">
                          <a:solidFill>
                            <a:schemeClr val="tx1"/>
                          </a:solidFill>
                          <a:latin typeface="Comic Sans MS" panose="030F0702030302020204" pitchFamily="66" charset="0"/>
                        </a:rPr>
                        <a:t>The needy should be cared for by the community, so they have no reason for resorting to crime.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1602675"/>
                  </a:ext>
                </a:extLst>
              </a:tr>
            </a:tbl>
          </a:graphicData>
        </a:graphic>
      </p:graphicFrame>
      <p:sp>
        <p:nvSpPr>
          <p:cNvPr id="8" name="Rounded Rectangle 7">
            <a:extLst>
              <a:ext uri="{FF2B5EF4-FFF2-40B4-BE49-F238E27FC236}">
                <a16:creationId xmlns:a16="http://schemas.microsoft.com/office/drawing/2014/main" id="{9DE6C65B-2CD6-4B01-B883-B6E87B1143D9}"/>
              </a:ext>
            </a:extLst>
          </p:cNvPr>
          <p:cNvSpPr/>
          <p:nvPr/>
        </p:nvSpPr>
        <p:spPr>
          <a:xfrm>
            <a:off x="5268085" y="4271257"/>
            <a:ext cx="6816238" cy="2471784"/>
          </a:xfrm>
          <a:prstGeom prst="roundRect">
            <a:avLst>
              <a:gd name="adj" fmla="val 0"/>
            </a:avLst>
          </a:prstGeom>
          <a:solidFill>
            <a:srgbClr val="14ECD2"/>
          </a:solidFill>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u="sng" dirty="0" err="1">
                <a:solidFill>
                  <a:srgbClr val="000000"/>
                </a:solidFill>
                <a:latin typeface="Comic Sans MS"/>
                <a:cs typeface="Comic Sans MS"/>
              </a:rPr>
              <a:t>Shari’ah</a:t>
            </a:r>
            <a:r>
              <a:rPr lang="en-US" sz="1400" b="1" u="sng" dirty="0">
                <a:solidFill>
                  <a:srgbClr val="000000"/>
                </a:solidFill>
                <a:latin typeface="Comic Sans MS"/>
                <a:cs typeface="Comic Sans MS"/>
              </a:rPr>
              <a:t> law classifies crimes into four types:</a:t>
            </a:r>
            <a:endParaRPr lang="en-US" sz="1400" dirty="0">
              <a:solidFill>
                <a:srgbClr val="000000"/>
              </a:solidFill>
              <a:latin typeface="Comic Sans MS"/>
              <a:cs typeface="Comic Sans MS"/>
            </a:endParaRPr>
          </a:p>
          <a:p>
            <a:pPr marL="342900" indent="-342900">
              <a:buFont typeface="+mj-lt"/>
              <a:buAutoNum type="arabicPeriod"/>
            </a:pPr>
            <a:r>
              <a:rPr lang="en-US" sz="1400" b="1" dirty="0">
                <a:solidFill>
                  <a:srgbClr val="000000"/>
                </a:solidFill>
                <a:latin typeface="Comic Sans MS"/>
                <a:cs typeface="Comic Sans MS"/>
              </a:rPr>
              <a:t>Unforgivable crimes (Hadud</a:t>
            </a:r>
            <a:r>
              <a:rPr lang="en-US" sz="1400" dirty="0">
                <a:solidFill>
                  <a:srgbClr val="000000"/>
                </a:solidFill>
                <a:latin typeface="Comic Sans MS"/>
                <a:cs typeface="Comic Sans MS"/>
              </a:rPr>
              <a:t>)- crimes such as adultery, theft, drinking alcohol or taking drugs, rebellion against the state- all of which are prohibited in the Qur’an.</a:t>
            </a:r>
          </a:p>
          <a:p>
            <a:pPr marL="342900" indent="-342900">
              <a:buFont typeface="+mj-lt"/>
              <a:buAutoNum type="arabicPeriod"/>
            </a:pPr>
            <a:r>
              <a:rPr lang="en-US" sz="1400" b="1" dirty="0">
                <a:solidFill>
                  <a:srgbClr val="000000"/>
                </a:solidFill>
                <a:latin typeface="Comic Sans MS"/>
                <a:cs typeface="Comic Sans MS"/>
              </a:rPr>
              <a:t>Forgivable crimes (Al-</a:t>
            </a:r>
            <a:r>
              <a:rPr lang="en-US" sz="1400" b="1" dirty="0" err="1">
                <a:solidFill>
                  <a:srgbClr val="000000"/>
                </a:solidFill>
                <a:latin typeface="Comic Sans MS"/>
                <a:cs typeface="Comic Sans MS"/>
              </a:rPr>
              <a:t>Jynayaat</a:t>
            </a:r>
            <a:r>
              <a:rPr lang="en-US" sz="1400" b="1" dirty="0">
                <a:solidFill>
                  <a:srgbClr val="000000"/>
                </a:solidFill>
                <a:latin typeface="Comic Sans MS"/>
                <a:cs typeface="Comic Sans MS"/>
              </a:rPr>
              <a:t>)- </a:t>
            </a:r>
            <a:r>
              <a:rPr lang="en-US" sz="1400" dirty="0">
                <a:solidFill>
                  <a:srgbClr val="000000"/>
                </a:solidFill>
                <a:latin typeface="Comic Sans MS"/>
                <a:cs typeface="Comic Sans MS"/>
              </a:rPr>
              <a:t>Crimes against the right of the individual, such as bodily harm and murder, for which the victim or their family can gain credit by showing mercy.</a:t>
            </a:r>
          </a:p>
          <a:p>
            <a:pPr marL="342900" indent="-342900">
              <a:buFont typeface="+mj-lt"/>
              <a:buAutoNum type="arabicPeriod"/>
            </a:pPr>
            <a:r>
              <a:rPr lang="en-US" sz="1400" b="1" dirty="0">
                <a:solidFill>
                  <a:srgbClr val="000000"/>
                </a:solidFill>
                <a:latin typeface="Comic Sans MS"/>
                <a:cs typeface="Comic Sans MS"/>
              </a:rPr>
              <a:t>Community crimes (Al </a:t>
            </a:r>
            <a:r>
              <a:rPr lang="en-US" sz="1400" b="1" dirty="0" err="1">
                <a:solidFill>
                  <a:srgbClr val="000000"/>
                </a:solidFill>
                <a:latin typeface="Comic Sans MS"/>
                <a:cs typeface="Comic Sans MS"/>
              </a:rPr>
              <a:t>Ta’azir</a:t>
            </a:r>
            <a:r>
              <a:rPr lang="en-US" sz="1400" b="1" dirty="0">
                <a:solidFill>
                  <a:srgbClr val="000000"/>
                </a:solidFill>
                <a:latin typeface="Comic Sans MS"/>
                <a:cs typeface="Comic Sans MS"/>
              </a:rPr>
              <a:t>)- </a:t>
            </a:r>
            <a:r>
              <a:rPr lang="en-US" sz="1400" dirty="0">
                <a:solidFill>
                  <a:srgbClr val="000000"/>
                </a:solidFill>
                <a:latin typeface="Comic Sans MS"/>
                <a:cs typeface="Comic Sans MS"/>
              </a:rPr>
              <a:t>Crimes that affect the community such as fraud and antisocial behavior.</a:t>
            </a:r>
          </a:p>
          <a:p>
            <a:pPr marL="342900" indent="-342900">
              <a:buFont typeface="+mj-lt"/>
              <a:buAutoNum type="arabicPeriod"/>
            </a:pPr>
            <a:r>
              <a:rPr lang="en-US" sz="1400" b="1" dirty="0">
                <a:solidFill>
                  <a:srgbClr val="000000"/>
                </a:solidFill>
                <a:latin typeface="Comic Sans MS"/>
                <a:cs typeface="Comic Sans MS"/>
              </a:rPr>
              <a:t>Crimes against the state law (Al-</a:t>
            </a:r>
            <a:r>
              <a:rPr lang="en-US" sz="1400" b="1" dirty="0" err="1">
                <a:solidFill>
                  <a:srgbClr val="000000"/>
                </a:solidFill>
                <a:latin typeface="Comic Sans MS"/>
                <a:cs typeface="Comic Sans MS"/>
              </a:rPr>
              <a:t>Mukhalafat</a:t>
            </a:r>
            <a:r>
              <a:rPr lang="en-US" sz="1400" dirty="0">
                <a:solidFill>
                  <a:srgbClr val="000000"/>
                </a:solidFill>
                <a:latin typeface="Comic Sans MS"/>
                <a:cs typeface="Comic Sans MS"/>
              </a:rPr>
              <a:t>) –Crimes against a law of the state (rather than the Qur’an) such as parking offences and speeding.</a:t>
            </a:r>
          </a:p>
        </p:txBody>
      </p:sp>
      <p:pic>
        <p:nvPicPr>
          <p:cNvPr id="10" name="Picture 9" descr="A drawing of a cartoon character&#10;&#10;Description automatically generated">
            <a:extLst>
              <a:ext uri="{FF2B5EF4-FFF2-40B4-BE49-F238E27FC236}">
                <a16:creationId xmlns:a16="http://schemas.microsoft.com/office/drawing/2014/main" id="{87A1D1F1-1AB3-45FE-85D1-01BF7F80F504}"/>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2969985" y="4574796"/>
            <a:ext cx="2205060" cy="1907658"/>
          </a:xfrm>
          <a:prstGeom prst="rect">
            <a:avLst/>
          </a:prstGeom>
        </p:spPr>
      </p:pic>
    </p:spTree>
    <p:extLst>
      <p:ext uri="{BB962C8B-B14F-4D97-AF65-F5344CB8AC3E}">
        <p14:creationId xmlns:p14="http://schemas.microsoft.com/office/powerpoint/2010/main" val="2825671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D998C87-8090-4AD2-AF7E-79F87FED95EA}"/>
              </a:ext>
            </a:extLst>
          </p:cNvPr>
          <p:cNvSpPr txBox="1"/>
          <p:nvPr/>
        </p:nvSpPr>
        <p:spPr>
          <a:xfrm>
            <a:off x="0" y="0"/>
            <a:ext cx="12191996" cy="461665"/>
          </a:xfrm>
          <a:prstGeom prst="rect">
            <a:avLst/>
          </a:prstGeom>
          <a:solidFill>
            <a:schemeClr val="accent3">
              <a:lumMod val="40000"/>
              <a:lumOff val="60000"/>
            </a:schemeClr>
          </a:solidFill>
          <a:ln w="9528" cap="flat">
            <a:solidFill>
              <a:srgbClr val="000000"/>
            </a:solidFill>
            <a:prstDash val="solid"/>
            <a:miter/>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400" b="1" i="0" u="sng" strike="noStrike" kern="1200" cap="none" spc="0" baseline="0" dirty="0">
                <a:solidFill>
                  <a:srgbClr val="000000"/>
                </a:solidFill>
                <a:uFillTx/>
                <a:latin typeface="Comic Sans MS" pitchFamily="66"/>
              </a:rPr>
              <a:t>Aims of Punishment</a:t>
            </a:r>
          </a:p>
        </p:txBody>
      </p:sp>
      <p:graphicFrame>
        <p:nvGraphicFramePr>
          <p:cNvPr id="2" name="Table 2">
            <a:extLst>
              <a:ext uri="{FF2B5EF4-FFF2-40B4-BE49-F238E27FC236}">
                <a16:creationId xmlns:a16="http://schemas.microsoft.com/office/drawing/2014/main" id="{8B9E93D3-40F8-4262-BFC5-4711058B27AE}"/>
              </a:ext>
            </a:extLst>
          </p:cNvPr>
          <p:cNvGraphicFramePr>
            <a:graphicFrameLocks noGrp="1"/>
          </p:cNvGraphicFramePr>
          <p:nvPr>
            <p:extLst>
              <p:ext uri="{D42A27DB-BD31-4B8C-83A1-F6EECF244321}">
                <p14:modId xmlns:p14="http://schemas.microsoft.com/office/powerpoint/2010/main" val="2457320776"/>
              </p:ext>
            </p:extLst>
          </p:nvPr>
        </p:nvGraphicFramePr>
        <p:xfrm>
          <a:off x="121638" y="633895"/>
          <a:ext cx="11829731" cy="5750629"/>
        </p:xfrm>
        <a:graphic>
          <a:graphicData uri="http://schemas.openxmlformats.org/drawingml/2006/table">
            <a:tbl>
              <a:tblPr firstRow="1" bandRow="1">
                <a:tableStyleId>{5C22544A-7EE6-4342-B048-85BDC9FD1C3A}</a:tableStyleId>
              </a:tblPr>
              <a:tblGrid>
                <a:gridCol w="1717295">
                  <a:extLst>
                    <a:ext uri="{9D8B030D-6E8A-4147-A177-3AD203B41FA5}">
                      <a16:colId xmlns:a16="http://schemas.microsoft.com/office/drawing/2014/main" val="1886030747"/>
                    </a:ext>
                  </a:extLst>
                </a:gridCol>
                <a:gridCol w="3559163">
                  <a:extLst>
                    <a:ext uri="{9D8B030D-6E8A-4147-A177-3AD203B41FA5}">
                      <a16:colId xmlns:a16="http://schemas.microsoft.com/office/drawing/2014/main" val="2356609864"/>
                    </a:ext>
                  </a:extLst>
                </a:gridCol>
                <a:gridCol w="3595839">
                  <a:extLst>
                    <a:ext uri="{9D8B030D-6E8A-4147-A177-3AD203B41FA5}">
                      <a16:colId xmlns:a16="http://schemas.microsoft.com/office/drawing/2014/main" val="3132267135"/>
                    </a:ext>
                  </a:extLst>
                </a:gridCol>
                <a:gridCol w="2957434">
                  <a:extLst>
                    <a:ext uri="{9D8B030D-6E8A-4147-A177-3AD203B41FA5}">
                      <a16:colId xmlns:a16="http://schemas.microsoft.com/office/drawing/2014/main" val="2847169424"/>
                    </a:ext>
                  </a:extLst>
                </a:gridCol>
              </a:tblGrid>
              <a:tr h="432614">
                <a:tc>
                  <a:txBody>
                    <a:bodyPr/>
                    <a:lstStyle/>
                    <a:p>
                      <a:pPr algn="ctr"/>
                      <a:r>
                        <a:rPr lang="en-GB" sz="1200" b="0" u="sng" dirty="0">
                          <a:solidFill>
                            <a:schemeClr val="bg1"/>
                          </a:solidFill>
                          <a:latin typeface="Comic Sans MS" panose="030F0702030302020204" pitchFamily="66" charset="0"/>
                        </a:rPr>
                        <a:t>Aim of Punishment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GB" sz="1200" b="0" u="sng" dirty="0">
                          <a:solidFill>
                            <a:schemeClr val="bg1"/>
                          </a:solidFill>
                          <a:latin typeface="Comic Sans MS" panose="030F0702030302020204" pitchFamily="66" charset="0"/>
                        </a:rPr>
                        <a:t>What does it mean?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GB" sz="1200" b="0" u="sng" dirty="0">
                          <a:solidFill>
                            <a:schemeClr val="bg1"/>
                          </a:solidFill>
                          <a:latin typeface="Comic Sans MS" panose="030F0702030302020204" pitchFamily="66" charset="0"/>
                        </a:rPr>
                        <a:t>Christian views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GB" sz="1200" b="0" u="sng" dirty="0">
                          <a:solidFill>
                            <a:schemeClr val="bg1"/>
                          </a:solidFill>
                          <a:latin typeface="Comic Sans MS" panose="030F0702030302020204" pitchFamily="66" charset="0"/>
                        </a:rPr>
                        <a:t>Muslim views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544603533"/>
                  </a:ext>
                </a:extLst>
              </a:tr>
              <a:tr h="1772125">
                <a:tc>
                  <a:txBody>
                    <a:bodyPr/>
                    <a:lstStyle/>
                    <a:p>
                      <a:pPr algn="ctr"/>
                      <a:r>
                        <a:rPr lang="en-GB" sz="1200" b="1" dirty="0">
                          <a:solidFill>
                            <a:schemeClr val="tx1"/>
                          </a:solidFill>
                          <a:latin typeface="Comic Sans MS" panose="030F0702030302020204" pitchFamily="66" charset="0"/>
                        </a:rPr>
                        <a:t>Retr</a:t>
                      </a:r>
                      <a:r>
                        <a:rPr lang="en-GB" sz="1200" b="1" u="sng" dirty="0">
                          <a:solidFill>
                            <a:srgbClr val="FF0000"/>
                          </a:solidFill>
                          <a:latin typeface="Comic Sans MS" panose="030F0702030302020204" pitchFamily="66" charset="0"/>
                        </a:rPr>
                        <a:t>i</a:t>
                      </a:r>
                      <a:r>
                        <a:rPr lang="en-GB" sz="1200" b="1" dirty="0">
                          <a:solidFill>
                            <a:schemeClr val="tx1"/>
                          </a:solidFill>
                          <a:latin typeface="Comic Sans MS" panose="030F0702030302020204" pitchFamily="66" charset="0"/>
                        </a:rPr>
                        <a:t>but</a:t>
                      </a:r>
                      <a:r>
                        <a:rPr lang="en-GB" sz="1200" b="1" u="sng" dirty="0">
                          <a:solidFill>
                            <a:srgbClr val="FF0000"/>
                          </a:solidFill>
                          <a:latin typeface="Comic Sans MS" panose="030F0702030302020204" pitchFamily="66" charset="0"/>
                        </a:rPr>
                        <a:t>i</a:t>
                      </a:r>
                      <a:r>
                        <a:rPr lang="en-GB" sz="1200" b="1" dirty="0">
                          <a:solidFill>
                            <a:schemeClr val="tx1"/>
                          </a:solidFill>
                          <a:latin typeface="Comic Sans MS" panose="030F0702030302020204" pitchFamily="66" charset="0"/>
                        </a:rPr>
                        <a:t>on</a:t>
                      </a:r>
                    </a:p>
                    <a:p>
                      <a:pPr algn="ctr"/>
                      <a:r>
                        <a:rPr lang="en-GB" sz="1200" dirty="0">
                          <a:solidFill>
                            <a:schemeClr val="tx1"/>
                          </a:solidFill>
                          <a:latin typeface="Comic Sans MS" panose="030F0702030302020204" pitchFamily="66" charset="0"/>
                        </a:rPr>
                        <a:t>- An aim of punishment to get your own back- Eye for an eye.”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4ECD2"/>
                    </a:solidFill>
                  </a:tcPr>
                </a:tc>
                <a:tc>
                  <a:txBody>
                    <a:bodyPr/>
                    <a:lstStyle/>
                    <a:p>
                      <a:pPr marL="285750" indent="-285750">
                        <a:buFont typeface="Arial" panose="020B0604020202020204" pitchFamily="34" charset="0"/>
                        <a:buChar char="•"/>
                      </a:pPr>
                      <a:r>
                        <a:rPr lang="en-GB" sz="1200" dirty="0">
                          <a:solidFill>
                            <a:schemeClr val="tx1"/>
                          </a:solidFill>
                          <a:latin typeface="Comic Sans MS" panose="030F0702030302020204" pitchFamily="66" charset="0"/>
                        </a:rPr>
                        <a:t>Getting your own back on behalf of society and the victim.</a:t>
                      </a:r>
                    </a:p>
                    <a:p>
                      <a:pPr marL="285750" indent="-285750">
                        <a:buFont typeface="Arial" panose="020B0604020202020204" pitchFamily="34" charset="0"/>
                        <a:buChar char="•"/>
                      </a:pPr>
                      <a:r>
                        <a:rPr lang="en-GB" sz="1200" dirty="0">
                          <a:solidFill>
                            <a:schemeClr val="tx1"/>
                          </a:solidFill>
                          <a:latin typeface="Comic Sans MS" panose="030F0702030302020204" pitchFamily="66" charset="0"/>
                        </a:rPr>
                        <a:t>Criminals receive the same damage caused to their victim. </a:t>
                      </a:r>
                    </a:p>
                    <a:p>
                      <a:pPr marL="285750" indent="-285750">
                        <a:buFont typeface="Arial" panose="020B0604020202020204" pitchFamily="34" charset="0"/>
                        <a:buChar char="•"/>
                      </a:pPr>
                      <a:r>
                        <a:rPr lang="en-GB" sz="1200" dirty="0">
                          <a:solidFill>
                            <a:schemeClr val="tx1"/>
                          </a:solidFill>
                          <a:latin typeface="Comic Sans MS" panose="030F0702030302020204" pitchFamily="66" charset="0"/>
                        </a:rPr>
                        <a:t>Match the fate of the victim.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en-GB" sz="1200" dirty="0">
                          <a:solidFill>
                            <a:schemeClr val="tx1"/>
                          </a:solidFill>
                          <a:latin typeface="Comic Sans MS" panose="030F0702030302020204" pitchFamily="66" charset="0"/>
                        </a:rPr>
                        <a:t>Least positive- teaches revenge and anger</a:t>
                      </a:r>
                    </a:p>
                    <a:p>
                      <a:pPr marL="285750" indent="-285750">
                        <a:buFont typeface="Arial" panose="020B0604020202020204" pitchFamily="34" charset="0"/>
                        <a:buChar char="•"/>
                      </a:pPr>
                      <a:r>
                        <a:rPr lang="en-GB" sz="1200" dirty="0">
                          <a:solidFill>
                            <a:schemeClr val="tx1"/>
                          </a:solidFill>
                          <a:latin typeface="Comic Sans MS" panose="030F0702030302020204" pitchFamily="66" charset="0"/>
                        </a:rPr>
                        <a:t>Old Testament- </a:t>
                      </a:r>
                      <a:r>
                        <a:rPr lang="en-GB" sz="1200" i="1" dirty="0">
                          <a:solidFill>
                            <a:schemeClr val="tx1"/>
                          </a:solidFill>
                          <a:latin typeface="Comic Sans MS" panose="030F0702030302020204" pitchFamily="66" charset="0"/>
                        </a:rPr>
                        <a:t>Lex talionis-</a:t>
                      </a:r>
                      <a:r>
                        <a:rPr lang="en-GB" sz="1200" i="0" dirty="0">
                          <a:solidFill>
                            <a:schemeClr val="tx1"/>
                          </a:solidFill>
                          <a:latin typeface="Comic Sans MS" panose="030F0702030302020204" pitchFamily="66" charset="0"/>
                        </a:rPr>
                        <a:t> Law of retaliation.</a:t>
                      </a:r>
                    </a:p>
                    <a:p>
                      <a:pPr marL="285750" indent="-285750">
                        <a:buFont typeface="Arial" panose="020B0604020202020204" pitchFamily="34" charset="0"/>
                        <a:buChar char="•"/>
                      </a:pPr>
                      <a:r>
                        <a:rPr lang="en-GB" sz="1200" i="0" dirty="0">
                          <a:solidFill>
                            <a:schemeClr val="tx1"/>
                          </a:solidFill>
                          <a:latin typeface="Comic Sans MS" panose="030F0702030302020204" pitchFamily="66" charset="0"/>
                        </a:rPr>
                        <a:t>“Take life for life, eye for eye, tooth for tooth.”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en-GB" sz="1200" dirty="0">
                          <a:solidFill>
                            <a:schemeClr val="tx1"/>
                          </a:solidFill>
                          <a:latin typeface="Comic Sans MS" panose="030F0702030302020204" pitchFamily="66" charset="0"/>
                        </a:rPr>
                        <a:t>“Eye for eye, wound for wound” </a:t>
                      </a:r>
                    </a:p>
                    <a:p>
                      <a:pPr marL="285750" indent="-285750">
                        <a:buFont typeface="Arial" panose="020B0604020202020204" pitchFamily="34" charset="0"/>
                        <a:buChar char="•"/>
                      </a:pPr>
                      <a:r>
                        <a:rPr lang="en-GB" sz="1200" dirty="0">
                          <a:solidFill>
                            <a:schemeClr val="tx1"/>
                          </a:solidFill>
                          <a:latin typeface="Comic Sans MS" panose="030F0702030302020204" pitchFamily="66" charset="0"/>
                        </a:rPr>
                        <a:t>An Al-</a:t>
                      </a:r>
                      <a:r>
                        <a:rPr lang="en-GB" sz="1200" dirty="0" err="1">
                          <a:solidFill>
                            <a:schemeClr val="tx1"/>
                          </a:solidFill>
                          <a:latin typeface="Comic Sans MS" panose="030F0702030302020204" pitchFamily="66" charset="0"/>
                        </a:rPr>
                        <a:t>Jinayaat</a:t>
                      </a:r>
                      <a:r>
                        <a:rPr lang="en-GB" sz="1200" dirty="0">
                          <a:solidFill>
                            <a:schemeClr val="tx1"/>
                          </a:solidFill>
                          <a:latin typeface="Comic Sans MS" panose="030F0702030302020204" pitchFamily="66" charset="0"/>
                        </a:rPr>
                        <a:t> crime means if life is take the victim can grant mercy or ask for the death penalty.</a:t>
                      </a:r>
                    </a:p>
                    <a:p>
                      <a:pPr marL="285750" indent="-285750">
                        <a:buFont typeface="Arial" panose="020B0604020202020204" pitchFamily="34" charset="0"/>
                        <a:buChar char="•"/>
                      </a:pPr>
                      <a:r>
                        <a:rPr lang="en-GB" sz="1200" dirty="0">
                          <a:solidFill>
                            <a:schemeClr val="tx1"/>
                          </a:solidFill>
                          <a:latin typeface="Comic Sans MS" panose="030F0702030302020204" pitchFamily="66" charset="0"/>
                        </a:rPr>
                        <a:t>Punishment for going against God’s law.</a:t>
                      </a:r>
                    </a:p>
                    <a:p>
                      <a:pPr marL="285750" indent="-285750">
                        <a:buFont typeface="Arial" panose="020B0604020202020204" pitchFamily="34" charset="0"/>
                        <a:buChar char="•"/>
                      </a:pPr>
                      <a:r>
                        <a:rPr lang="en-GB" sz="1200" dirty="0">
                          <a:solidFill>
                            <a:schemeClr val="tx1"/>
                          </a:solidFill>
                          <a:latin typeface="Comic Sans MS" panose="030F0702030302020204" pitchFamily="66" charset="0"/>
                        </a:rPr>
                        <a:t>Given on God’s behalf.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7338840"/>
                  </a:ext>
                </a:extLst>
              </a:tr>
              <a:tr h="1982250">
                <a:tc>
                  <a:txBody>
                    <a:bodyPr/>
                    <a:lstStyle/>
                    <a:p>
                      <a:pPr algn="ctr"/>
                      <a:r>
                        <a:rPr lang="en-GB" sz="1200" b="1" dirty="0">
                          <a:solidFill>
                            <a:schemeClr val="tx1"/>
                          </a:solidFill>
                          <a:latin typeface="Comic Sans MS" panose="030F0702030302020204" pitchFamily="66" charset="0"/>
                        </a:rPr>
                        <a:t>Reformation</a:t>
                      </a:r>
                    </a:p>
                    <a:p>
                      <a:pPr algn="ctr"/>
                      <a:r>
                        <a:rPr lang="en-GB" sz="1200" dirty="0">
                          <a:solidFill>
                            <a:schemeClr val="tx1"/>
                          </a:solidFill>
                          <a:latin typeface="Comic Sans MS" panose="030F0702030302020204" pitchFamily="66" charset="0"/>
                        </a:rPr>
                        <a:t>- An aim of punishment to change someone’s behaviour for the better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F248"/>
                    </a:solidFill>
                  </a:tcPr>
                </a:tc>
                <a:tc>
                  <a:txBody>
                    <a:bodyPr/>
                    <a:lstStyle/>
                    <a:p>
                      <a:pPr marL="285750" indent="-285750">
                        <a:buFont typeface="Arial" panose="020B0604020202020204" pitchFamily="34" charset="0"/>
                        <a:buChar char="•"/>
                      </a:pPr>
                      <a:r>
                        <a:rPr lang="en-GB" sz="1200" dirty="0">
                          <a:solidFill>
                            <a:schemeClr val="tx1"/>
                          </a:solidFill>
                          <a:latin typeface="Comic Sans MS" panose="030F0702030302020204" pitchFamily="66" charset="0"/>
                        </a:rPr>
                        <a:t>Helps offenders understand their behaviour. </a:t>
                      </a:r>
                    </a:p>
                    <a:p>
                      <a:pPr marL="285750" indent="-285750">
                        <a:buFont typeface="Arial" panose="020B0604020202020204" pitchFamily="34" charset="0"/>
                        <a:buChar char="•"/>
                      </a:pPr>
                      <a:r>
                        <a:rPr lang="en-GB" sz="1200" dirty="0">
                          <a:solidFill>
                            <a:schemeClr val="tx1"/>
                          </a:solidFill>
                          <a:latin typeface="Comic Sans MS" panose="030F0702030302020204" pitchFamily="66" charset="0"/>
                        </a:rPr>
                        <a:t>Hopes they will change and become law abiding citizens.</a:t>
                      </a:r>
                    </a:p>
                    <a:p>
                      <a:pPr marL="285750" indent="-285750">
                        <a:buFont typeface="Arial" panose="020B0604020202020204" pitchFamily="34" charset="0"/>
                        <a:buChar char="•"/>
                      </a:pPr>
                      <a:r>
                        <a:rPr lang="en-GB" sz="1200" dirty="0">
                          <a:solidFill>
                            <a:schemeClr val="tx1"/>
                          </a:solidFill>
                          <a:latin typeface="Comic Sans MS" panose="030F0702030302020204" pitchFamily="66" charset="0"/>
                        </a:rPr>
                        <a:t>,May involve group therapy sessions, counselling, treatment and understanding the harm they have caused.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en-GB" sz="1200" dirty="0">
                          <a:solidFill>
                            <a:schemeClr val="tx1"/>
                          </a:solidFill>
                          <a:latin typeface="Comic Sans MS" panose="030F0702030302020204" pitchFamily="66" charset="0"/>
                        </a:rPr>
                        <a:t>Christians prefer.</a:t>
                      </a:r>
                    </a:p>
                    <a:p>
                      <a:pPr marL="285750" indent="-285750">
                        <a:buFont typeface="Arial" panose="020B0604020202020204" pitchFamily="34" charset="0"/>
                        <a:buChar char="•"/>
                      </a:pPr>
                      <a:r>
                        <a:rPr lang="en-GB" sz="1200" dirty="0">
                          <a:solidFill>
                            <a:schemeClr val="tx1"/>
                          </a:solidFill>
                          <a:latin typeface="Comic Sans MS" panose="030F0702030302020204" pitchFamily="66" charset="0"/>
                        </a:rPr>
                        <a:t>“Do not take revenge my dear friends, leave room for God’s wrath. If your enemy if hungry, feed him. If he is thirsty, give him something to drink. Do not be overcome by evil but overcome evil with good.” </a:t>
                      </a:r>
                    </a:p>
                    <a:p>
                      <a:pPr marL="285750" indent="-285750">
                        <a:buFont typeface="Arial" panose="020B0604020202020204" pitchFamily="34" charset="0"/>
                        <a:buChar char="•"/>
                      </a:pPr>
                      <a:r>
                        <a:rPr lang="en-GB" sz="1200" dirty="0">
                          <a:solidFill>
                            <a:schemeClr val="tx1"/>
                          </a:solidFill>
                          <a:latin typeface="Comic Sans MS" panose="030F0702030302020204" pitchFamily="66" charset="0"/>
                        </a:rPr>
                        <a:t>Not a replacement for punishment but to be done at the same time.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en-GB" sz="1200" dirty="0">
                          <a:solidFill>
                            <a:schemeClr val="tx1"/>
                          </a:solidFill>
                          <a:latin typeface="Comic Sans MS" panose="030F0702030302020204" pitchFamily="66" charset="0"/>
                        </a:rPr>
                        <a:t>Necessary for offenders to seek God’s forgiveness and to become purified.</a:t>
                      </a:r>
                    </a:p>
                    <a:p>
                      <a:pPr marL="285750" indent="-285750">
                        <a:buFont typeface="Arial" panose="020B0604020202020204" pitchFamily="34" charset="0"/>
                        <a:buChar char="•"/>
                      </a:pPr>
                      <a:r>
                        <a:rPr lang="en-GB" sz="1200" dirty="0">
                          <a:solidFill>
                            <a:schemeClr val="tx1"/>
                          </a:solidFill>
                          <a:latin typeface="Comic Sans MS" panose="030F0702030302020204" pitchFamily="66" charset="0"/>
                        </a:rPr>
                        <a:t>Education and financial advice may help the criminal reform.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55248666"/>
                  </a:ext>
                </a:extLst>
              </a:tr>
              <a:tr h="1563640">
                <a:tc>
                  <a:txBody>
                    <a:bodyPr/>
                    <a:lstStyle/>
                    <a:p>
                      <a:pPr algn="ctr"/>
                      <a:r>
                        <a:rPr lang="en-GB" sz="1200" b="1" u="none" dirty="0">
                          <a:solidFill>
                            <a:schemeClr val="tx1"/>
                          </a:solidFill>
                          <a:latin typeface="Comic Sans MS" panose="030F0702030302020204" pitchFamily="66" charset="0"/>
                        </a:rPr>
                        <a:t>Deterrence</a:t>
                      </a:r>
                    </a:p>
                    <a:p>
                      <a:pPr algn="ctr"/>
                      <a:r>
                        <a:rPr lang="en-GB" sz="1200" b="0" u="none" dirty="0">
                          <a:solidFill>
                            <a:schemeClr val="tx1"/>
                          </a:solidFill>
                          <a:latin typeface="Comic Sans MS" panose="030F0702030302020204" pitchFamily="66" charset="0"/>
                        </a:rPr>
                        <a:t>-An aim of punishment to put people off committing crimes</a:t>
                      </a:r>
                      <a:r>
                        <a:rPr lang="en-GB" sz="1200" b="1" u="sng" dirty="0">
                          <a:solidFill>
                            <a:schemeClr val="tx1"/>
                          </a:solidFill>
                          <a:latin typeface="Comic Sans MS" panose="030F0702030302020204" pitchFamily="66"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90DA"/>
                    </a:solidFill>
                  </a:tcPr>
                </a:tc>
                <a:tc>
                  <a:txBody>
                    <a:bodyPr/>
                    <a:lstStyle/>
                    <a:p>
                      <a:pPr marL="285750" indent="-285750">
                        <a:buFont typeface="Arial" panose="020B0604020202020204" pitchFamily="34" charset="0"/>
                        <a:buChar char="•"/>
                      </a:pPr>
                      <a:r>
                        <a:rPr lang="en-GB" sz="1200" dirty="0">
                          <a:solidFill>
                            <a:schemeClr val="tx1"/>
                          </a:solidFill>
                          <a:latin typeface="Comic Sans MS" panose="030F0702030302020204" pitchFamily="66" charset="0"/>
                        </a:rPr>
                        <a:t>Seeing others punished severely might put others off.</a:t>
                      </a:r>
                    </a:p>
                    <a:p>
                      <a:pPr marL="285750" indent="-285750">
                        <a:buFont typeface="Arial" panose="020B0604020202020204" pitchFamily="34" charset="0"/>
                        <a:buChar char="•"/>
                      </a:pPr>
                      <a:r>
                        <a:rPr lang="en-GB" sz="1200" dirty="0">
                          <a:solidFill>
                            <a:schemeClr val="tx1"/>
                          </a:solidFill>
                          <a:latin typeface="Comic Sans MS" panose="030F0702030302020204" pitchFamily="66" charset="0"/>
                        </a:rPr>
                        <a:t>It might deter them from reoffending. </a:t>
                      </a:r>
                    </a:p>
                    <a:p>
                      <a:pPr marL="285750" indent="-285750">
                        <a:buFont typeface="Arial" panose="020B0604020202020204" pitchFamily="34" charset="0"/>
                        <a:buChar char="•"/>
                      </a:pPr>
                      <a:r>
                        <a:rPr lang="en-GB" sz="1200" dirty="0">
                          <a:solidFill>
                            <a:schemeClr val="tx1"/>
                          </a:solidFill>
                          <a:latin typeface="Comic Sans MS" panose="030F0702030302020204" pitchFamily="66" charset="0"/>
                        </a:rPr>
                        <a:t>Punishments used to be in public to deter others.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en-GB" sz="1200" dirty="0">
                          <a:solidFill>
                            <a:schemeClr val="tx1"/>
                          </a:solidFill>
                          <a:latin typeface="Comic Sans MS" panose="030F0702030302020204" pitchFamily="66" charset="0"/>
                        </a:rPr>
                        <a:t>Every human should be treated with respect regardless of what they have done therefore public shaming is not acceptable.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en-GB" sz="1200" dirty="0">
                          <a:solidFill>
                            <a:schemeClr val="tx1"/>
                          </a:solidFill>
                          <a:latin typeface="Comic Sans MS" panose="030F0702030302020204" pitchFamily="66" charset="0"/>
                        </a:rPr>
                        <a:t>It is a way of controlling others and their behaviour. </a:t>
                      </a:r>
                    </a:p>
                    <a:p>
                      <a:pPr marL="285750" indent="-285750">
                        <a:buFont typeface="Arial" panose="020B0604020202020204" pitchFamily="34" charset="0"/>
                        <a:buChar char="•"/>
                      </a:pPr>
                      <a:r>
                        <a:rPr lang="en-GB" sz="1200" dirty="0">
                          <a:solidFill>
                            <a:schemeClr val="tx1"/>
                          </a:solidFill>
                          <a:latin typeface="Comic Sans MS" panose="030F0702030302020204" pitchFamily="66" charset="0"/>
                        </a:rPr>
                        <a:t>Public punishments to put shame on the offender and to warn others. </a:t>
                      </a:r>
                    </a:p>
                    <a:p>
                      <a:pPr marL="285750" indent="-285750">
                        <a:buFont typeface="Arial" panose="020B0604020202020204" pitchFamily="34" charset="0"/>
                        <a:buChar char="•"/>
                      </a:pPr>
                      <a:r>
                        <a:rPr lang="en-GB" sz="1200" dirty="0">
                          <a:solidFill>
                            <a:schemeClr val="tx1"/>
                          </a:solidFill>
                          <a:latin typeface="Comic Sans MS" panose="030F0702030302020204" pitchFamily="66" charset="0"/>
                        </a:rPr>
                        <a:t>A way of learning from the punishment.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37210183"/>
                  </a:ext>
                </a:extLst>
              </a:tr>
            </a:tbl>
          </a:graphicData>
        </a:graphic>
      </p:graphicFrame>
      <p:pic>
        <p:nvPicPr>
          <p:cNvPr id="6" name="Picture 5" descr="A picture containing drawing&#10;&#10;Description automatically generated">
            <a:extLst>
              <a:ext uri="{FF2B5EF4-FFF2-40B4-BE49-F238E27FC236}">
                <a16:creationId xmlns:a16="http://schemas.microsoft.com/office/drawing/2014/main" id="{789B7EA2-2123-4B30-B9F9-49CDDC43214D}"/>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85007" y="2108274"/>
            <a:ext cx="1122949" cy="540419"/>
          </a:xfrm>
          <a:prstGeom prst="rect">
            <a:avLst/>
          </a:prstGeom>
        </p:spPr>
      </p:pic>
      <p:pic>
        <p:nvPicPr>
          <p:cNvPr id="8" name="Picture 7" descr="A drawing of a face&#10;&#10;Description automatically generated">
            <a:extLst>
              <a:ext uri="{FF2B5EF4-FFF2-40B4-BE49-F238E27FC236}">
                <a16:creationId xmlns:a16="http://schemas.microsoft.com/office/drawing/2014/main" id="{9EF46279-1AE8-434F-B9E7-CDD392DAEB4F}"/>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335561" y="4089642"/>
            <a:ext cx="1488439" cy="540418"/>
          </a:xfrm>
          <a:prstGeom prst="rect">
            <a:avLst/>
          </a:prstGeom>
        </p:spPr>
      </p:pic>
      <p:pic>
        <p:nvPicPr>
          <p:cNvPr id="11" name="Picture 10" descr="A drawing of a face&#10;&#10;Description automatically generated">
            <a:extLst>
              <a:ext uri="{FF2B5EF4-FFF2-40B4-BE49-F238E27FC236}">
                <a16:creationId xmlns:a16="http://schemas.microsoft.com/office/drawing/2014/main" id="{44F9D77F-95AF-4F6E-866C-45C0A0326A51}"/>
              </a:ext>
            </a:extLst>
          </p:cNvPr>
          <p:cNvPicPr>
            <a:picLocks noChangeAspect="1"/>
          </p:cNvPicPr>
          <p:nvPr/>
        </p:nvPicPr>
        <p:blipFill>
          <a:blip r:embed="rId6">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a:off x="689808" y="5983630"/>
            <a:ext cx="673772" cy="801788"/>
          </a:xfrm>
          <a:prstGeom prst="rect">
            <a:avLst/>
          </a:prstGeom>
        </p:spPr>
      </p:pic>
    </p:spTree>
    <p:extLst>
      <p:ext uri="{BB962C8B-B14F-4D97-AF65-F5344CB8AC3E}">
        <p14:creationId xmlns:p14="http://schemas.microsoft.com/office/powerpoint/2010/main" val="2273222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E960136-BA6F-425A-976B-09591CEC3039}"/>
              </a:ext>
            </a:extLst>
          </p:cNvPr>
          <p:cNvSpPr txBox="1"/>
          <p:nvPr/>
        </p:nvSpPr>
        <p:spPr>
          <a:xfrm>
            <a:off x="0" y="0"/>
            <a:ext cx="12191996" cy="461665"/>
          </a:xfrm>
          <a:prstGeom prst="rect">
            <a:avLst/>
          </a:prstGeom>
          <a:solidFill>
            <a:schemeClr val="accent6">
              <a:lumMod val="60000"/>
              <a:lumOff val="40000"/>
            </a:schemeClr>
          </a:solidFill>
          <a:ln w="9528" cap="flat">
            <a:solidFill>
              <a:srgbClr val="000000"/>
            </a:solidFill>
            <a:prstDash val="solid"/>
            <a:miter/>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400" b="1" i="0" u="sng" strike="noStrike" kern="1200" cap="none" spc="0" baseline="0" dirty="0">
                <a:solidFill>
                  <a:srgbClr val="000000"/>
                </a:solidFill>
                <a:uFillTx/>
                <a:latin typeface="Comic Sans MS" pitchFamily="66"/>
              </a:rPr>
              <a:t>Suffering and causing suffering to others</a:t>
            </a:r>
          </a:p>
        </p:txBody>
      </p:sp>
      <p:sp>
        <p:nvSpPr>
          <p:cNvPr id="5" name="TextBox 7">
            <a:extLst>
              <a:ext uri="{FF2B5EF4-FFF2-40B4-BE49-F238E27FC236}">
                <a16:creationId xmlns:a16="http://schemas.microsoft.com/office/drawing/2014/main" id="{E0527220-D547-443B-B16A-2511A3AAF733}"/>
              </a:ext>
            </a:extLst>
          </p:cNvPr>
          <p:cNvSpPr txBox="1"/>
          <p:nvPr/>
        </p:nvSpPr>
        <p:spPr>
          <a:xfrm>
            <a:off x="180291" y="665842"/>
            <a:ext cx="2418530" cy="6192158"/>
          </a:xfrm>
          <a:prstGeom prst="rect">
            <a:avLst/>
          </a:prstGeom>
          <a:noFill/>
          <a:ln cap="flat">
            <a:noFill/>
          </a:ln>
        </p:spPr>
        <p:txBody>
          <a:bodyPr vert="horz" wrap="square" lIns="91440" tIns="45720" rIns="91440" bIns="45720" anchor="t" anchorCtr="0"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dirty="0">
                <a:solidFill>
                  <a:srgbClr val="4472C4"/>
                </a:solidFill>
                <a:latin typeface="Comic Sans MS" pitchFamily="66"/>
              </a:rPr>
              <a:t>Christian attitudes to suffering</a:t>
            </a:r>
            <a:endParaRPr lang="en-GB" sz="1600" b="0" i="0" u="none" strike="noStrike" kern="1200" cap="none" spc="0" baseline="0" dirty="0">
              <a:solidFill>
                <a:srgbClr val="4472C4"/>
              </a:solidFill>
              <a:uFillTx/>
              <a:latin typeface="Comic Sans MS" pitchFamily="66"/>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1400" b="0" i="0" u="none" strike="noStrike" kern="1200" cap="none" spc="0" baseline="0" dirty="0">
                <a:solidFill>
                  <a:srgbClr val="000000"/>
                </a:solidFill>
                <a:uFillTx/>
                <a:latin typeface="Comic Sans MS" pitchFamily="66"/>
              </a:rPr>
              <a:t>Suffering can be caused by</a:t>
            </a:r>
            <a:r>
              <a:rPr lang="en-GB" sz="1400" b="1" i="0" u="none" strike="noStrike" kern="1200" cap="none" spc="0" baseline="0" dirty="0">
                <a:solidFill>
                  <a:srgbClr val="000000"/>
                </a:solidFill>
                <a:uFillTx/>
                <a:latin typeface="Comic Sans MS" pitchFamily="66"/>
              </a:rPr>
              <a:t> people </a:t>
            </a:r>
            <a:r>
              <a:rPr lang="en-GB" sz="1400" b="0" i="0" u="none" strike="noStrike" kern="1200" cap="none" spc="0" baseline="0" dirty="0">
                <a:solidFill>
                  <a:srgbClr val="000000"/>
                </a:solidFill>
                <a:uFillTx/>
                <a:latin typeface="Comic Sans MS" pitchFamily="66"/>
              </a:rPr>
              <a:t>or it can be </a:t>
            </a:r>
            <a:r>
              <a:rPr lang="en-GB" sz="1400" b="1" i="0" u="none" strike="noStrike" kern="1200" cap="none" spc="0" baseline="0" dirty="0">
                <a:solidFill>
                  <a:srgbClr val="000000"/>
                </a:solidFill>
                <a:uFillTx/>
                <a:latin typeface="Comic Sans MS" pitchFamily="66"/>
              </a:rPr>
              <a:t>natural- Illness.</a:t>
            </a: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1400" dirty="0">
                <a:solidFill>
                  <a:srgbClr val="000000"/>
                </a:solidFill>
                <a:latin typeface="Comic Sans MS" pitchFamily="66"/>
              </a:rPr>
              <a:t>Christians should </a:t>
            </a:r>
            <a:r>
              <a:rPr lang="en-GB" sz="1400" b="1" dirty="0">
                <a:solidFill>
                  <a:srgbClr val="000000"/>
                </a:solidFill>
                <a:latin typeface="Comic Sans MS" pitchFamily="66"/>
              </a:rPr>
              <a:t>try help others </a:t>
            </a:r>
            <a:r>
              <a:rPr lang="en-GB" sz="1400" dirty="0">
                <a:solidFill>
                  <a:srgbClr val="000000"/>
                </a:solidFill>
                <a:latin typeface="Comic Sans MS" pitchFamily="66"/>
              </a:rPr>
              <a:t>who are suffering.</a:t>
            </a: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1400" b="1" i="0" u="none" strike="noStrike" kern="1200" cap="none" spc="0" baseline="0" dirty="0">
                <a:solidFill>
                  <a:srgbClr val="000000"/>
                </a:solidFill>
                <a:uFillTx/>
                <a:latin typeface="Comic Sans MS" pitchFamily="66"/>
              </a:rPr>
              <a:t>Good can come out of suffering</a:t>
            </a:r>
            <a:r>
              <a:rPr lang="en-GB" sz="1400" b="0" i="0" u="none" strike="noStrike" kern="1200" cap="none" spc="0" baseline="0" dirty="0">
                <a:solidFill>
                  <a:srgbClr val="000000"/>
                </a:solidFill>
                <a:uFillTx/>
                <a:latin typeface="Comic Sans MS" pitchFamily="66"/>
              </a:rPr>
              <a:t>. “Suffering produces perseverance</a:t>
            </a:r>
            <a:r>
              <a:rPr lang="en-GB" sz="1400" dirty="0">
                <a:solidFill>
                  <a:srgbClr val="000000"/>
                </a:solidFill>
                <a:latin typeface="Comic Sans MS" pitchFamily="66"/>
              </a:rPr>
              <a:t>; character and hope.”</a:t>
            </a: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1400" dirty="0">
                <a:solidFill>
                  <a:srgbClr val="000000"/>
                </a:solidFill>
                <a:latin typeface="Comic Sans MS" pitchFamily="66"/>
              </a:rPr>
              <a:t>Follow the </a:t>
            </a:r>
            <a:r>
              <a:rPr lang="en-GB" sz="1400" b="1" dirty="0">
                <a:solidFill>
                  <a:srgbClr val="000000"/>
                </a:solidFill>
                <a:latin typeface="Comic Sans MS" pitchFamily="66"/>
              </a:rPr>
              <a:t>example of Jesus </a:t>
            </a:r>
            <a:r>
              <a:rPr lang="en-GB" sz="1400" dirty="0">
                <a:solidFill>
                  <a:srgbClr val="000000"/>
                </a:solidFill>
                <a:latin typeface="Comic Sans MS" pitchFamily="66"/>
              </a:rPr>
              <a:t>who helped the suffering. </a:t>
            </a: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1400" dirty="0">
                <a:solidFill>
                  <a:srgbClr val="000000"/>
                </a:solidFill>
                <a:latin typeface="Comic Sans MS" pitchFamily="66"/>
              </a:rPr>
              <a:t>“We are never really happy until we try to </a:t>
            </a:r>
            <a:r>
              <a:rPr lang="en-GB" sz="1400" b="1" dirty="0">
                <a:solidFill>
                  <a:srgbClr val="000000"/>
                </a:solidFill>
                <a:latin typeface="Comic Sans MS" pitchFamily="66"/>
              </a:rPr>
              <a:t>brighten the lives of others</a:t>
            </a:r>
            <a:r>
              <a:rPr lang="en-GB" sz="1400" dirty="0">
                <a:solidFill>
                  <a:srgbClr val="000000"/>
                </a:solidFill>
                <a:latin typeface="Comic Sans MS" pitchFamily="66"/>
              </a:rPr>
              <a:t>.”</a:t>
            </a: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1400" b="1" dirty="0">
                <a:solidFill>
                  <a:srgbClr val="000000"/>
                </a:solidFill>
                <a:latin typeface="Comic Sans MS" pitchFamily="66"/>
              </a:rPr>
              <a:t>Free will causes suffering. </a:t>
            </a: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1400" dirty="0">
                <a:solidFill>
                  <a:srgbClr val="000000"/>
                </a:solidFill>
                <a:latin typeface="Comic Sans MS" pitchFamily="66"/>
              </a:rPr>
              <a:t>Christians should use their </a:t>
            </a:r>
            <a:r>
              <a:rPr lang="en-GB" sz="1400" b="1" dirty="0">
                <a:solidFill>
                  <a:srgbClr val="000000"/>
                </a:solidFill>
                <a:latin typeface="Comic Sans MS" pitchFamily="66"/>
              </a:rPr>
              <a:t>free will wisely</a:t>
            </a:r>
            <a:r>
              <a:rPr lang="en-GB" sz="1400" dirty="0">
                <a:solidFill>
                  <a:srgbClr val="000000"/>
                </a:solidFill>
                <a:latin typeface="Comic Sans MS" pitchFamily="66"/>
              </a:rPr>
              <a:t> and follow God’s commands.</a:t>
            </a:r>
          </a:p>
        </p:txBody>
      </p:sp>
      <p:sp>
        <p:nvSpPr>
          <p:cNvPr id="6" name="TextBox 7">
            <a:extLst>
              <a:ext uri="{FF2B5EF4-FFF2-40B4-BE49-F238E27FC236}">
                <a16:creationId xmlns:a16="http://schemas.microsoft.com/office/drawing/2014/main" id="{327B2AD4-9815-4219-82FD-E40B0690D401}"/>
              </a:ext>
            </a:extLst>
          </p:cNvPr>
          <p:cNvSpPr txBox="1"/>
          <p:nvPr/>
        </p:nvSpPr>
        <p:spPr>
          <a:xfrm>
            <a:off x="2598821" y="665842"/>
            <a:ext cx="2550695" cy="6032421"/>
          </a:xfrm>
          <a:prstGeom prst="rect">
            <a:avLst/>
          </a:prstGeom>
          <a:noFill/>
          <a:ln cap="flat">
            <a:noFill/>
          </a:ln>
        </p:spPr>
        <p:txBody>
          <a:bodyPr vert="horz" wrap="square" lIns="91440" tIns="45720" rIns="91440" bIns="45720" anchor="t" anchorCtr="0"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dirty="0">
                <a:solidFill>
                  <a:srgbClr val="FF0000"/>
                </a:solidFill>
                <a:latin typeface="Comic Sans MS" pitchFamily="66"/>
              </a:rPr>
              <a:t>Muslim attitudes to suffering</a:t>
            </a:r>
            <a:endParaRPr lang="en-GB" sz="1600" b="0" i="0" u="none" strike="noStrike" kern="1200" cap="none" spc="0" baseline="0" dirty="0">
              <a:solidFill>
                <a:srgbClr val="FF0000"/>
              </a:solidFill>
              <a:uFillTx/>
              <a:latin typeface="Comic Sans MS" pitchFamily="66"/>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1400" b="0" i="0" u="none" strike="noStrike" kern="1200" cap="none" spc="0" baseline="0" dirty="0">
                <a:solidFill>
                  <a:srgbClr val="000000"/>
                </a:solidFill>
                <a:uFillTx/>
                <a:latin typeface="Comic Sans MS" pitchFamily="66"/>
              </a:rPr>
              <a:t>Suffering can be caused by</a:t>
            </a:r>
            <a:r>
              <a:rPr lang="en-GB" sz="1400" b="1" i="0" u="none" strike="noStrike" kern="1200" cap="none" spc="0" baseline="0" dirty="0">
                <a:solidFill>
                  <a:srgbClr val="000000"/>
                </a:solidFill>
                <a:uFillTx/>
                <a:latin typeface="Comic Sans MS" pitchFamily="66"/>
              </a:rPr>
              <a:t> people </a:t>
            </a:r>
            <a:r>
              <a:rPr lang="en-GB" sz="1400" b="0" i="0" u="none" strike="noStrike" kern="1200" cap="none" spc="0" baseline="0" dirty="0">
                <a:solidFill>
                  <a:srgbClr val="000000"/>
                </a:solidFill>
                <a:uFillTx/>
                <a:latin typeface="Comic Sans MS" pitchFamily="66"/>
              </a:rPr>
              <a:t>or it can be </a:t>
            </a:r>
            <a:r>
              <a:rPr lang="en-GB" sz="1400" b="1" i="0" u="none" strike="noStrike" kern="1200" cap="none" spc="0" baseline="0" dirty="0">
                <a:solidFill>
                  <a:srgbClr val="000000"/>
                </a:solidFill>
                <a:uFillTx/>
                <a:latin typeface="Comic Sans MS" pitchFamily="66"/>
              </a:rPr>
              <a:t>natural- Illness.</a:t>
            </a: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1400" dirty="0">
                <a:solidFill>
                  <a:srgbClr val="000000"/>
                </a:solidFill>
                <a:latin typeface="Comic Sans MS" pitchFamily="66"/>
              </a:rPr>
              <a:t>God is aware of all types of suffering.</a:t>
            </a: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1400" b="1" dirty="0">
                <a:solidFill>
                  <a:srgbClr val="000000"/>
                </a:solidFill>
                <a:latin typeface="Comic Sans MS" pitchFamily="66"/>
              </a:rPr>
              <a:t>Suffering is a test </a:t>
            </a:r>
            <a:r>
              <a:rPr lang="en-GB" sz="1400" dirty="0">
                <a:solidFill>
                  <a:srgbClr val="000000"/>
                </a:solidFill>
                <a:latin typeface="Comic Sans MS" pitchFamily="66"/>
              </a:rPr>
              <a:t>from God to see how faithful a person is.</a:t>
            </a: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1400" dirty="0">
                <a:solidFill>
                  <a:srgbClr val="000000"/>
                </a:solidFill>
                <a:latin typeface="Comic Sans MS" pitchFamily="66"/>
              </a:rPr>
              <a:t>God would not allow </a:t>
            </a:r>
            <a:r>
              <a:rPr lang="en-GB" sz="1400" b="1" dirty="0">
                <a:solidFill>
                  <a:srgbClr val="000000"/>
                </a:solidFill>
                <a:latin typeface="Comic Sans MS" pitchFamily="66"/>
              </a:rPr>
              <a:t>suffering greater than a person can endure</a:t>
            </a:r>
            <a:r>
              <a:rPr lang="en-GB" sz="1400" dirty="0">
                <a:solidFill>
                  <a:srgbClr val="000000"/>
                </a:solidFill>
                <a:latin typeface="Comic Sans MS" pitchFamily="66"/>
              </a:rPr>
              <a:t>.</a:t>
            </a: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1400" dirty="0">
                <a:solidFill>
                  <a:srgbClr val="000000"/>
                </a:solidFill>
                <a:latin typeface="Comic Sans MS" pitchFamily="66"/>
              </a:rPr>
              <a:t>Suffering is caused by giving into </a:t>
            </a:r>
            <a:r>
              <a:rPr lang="en-GB" sz="1400" b="1" dirty="0">
                <a:solidFill>
                  <a:srgbClr val="000000"/>
                </a:solidFill>
                <a:latin typeface="Comic Sans MS" pitchFamily="66"/>
              </a:rPr>
              <a:t>Iblis’ temptations.</a:t>
            </a: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1400" dirty="0">
                <a:solidFill>
                  <a:srgbClr val="000000"/>
                </a:solidFill>
                <a:latin typeface="Comic Sans MS" pitchFamily="66"/>
              </a:rPr>
              <a:t>“If you are steadfast and </a:t>
            </a:r>
            <a:r>
              <a:rPr lang="en-GB" sz="1400" b="1" dirty="0">
                <a:solidFill>
                  <a:srgbClr val="000000"/>
                </a:solidFill>
                <a:latin typeface="Comic Sans MS" pitchFamily="66"/>
              </a:rPr>
              <a:t>mindful of God, this is the best course.”</a:t>
            </a: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1400" dirty="0">
                <a:solidFill>
                  <a:srgbClr val="000000"/>
                </a:solidFill>
                <a:latin typeface="Comic Sans MS" pitchFamily="66"/>
              </a:rPr>
              <a:t>Hope and faith can endure suffering.</a:t>
            </a: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1400" dirty="0">
                <a:solidFill>
                  <a:srgbClr val="000000"/>
                </a:solidFill>
                <a:latin typeface="Comic Sans MS" pitchFamily="66"/>
              </a:rPr>
              <a:t>Suffering is caused by </a:t>
            </a:r>
            <a:r>
              <a:rPr lang="en-GB" sz="1400" b="1" dirty="0">
                <a:solidFill>
                  <a:srgbClr val="000000"/>
                </a:solidFill>
                <a:latin typeface="Comic Sans MS" pitchFamily="66"/>
              </a:rPr>
              <a:t>free will</a:t>
            </a:r>
            <a:r>
              <a:rPr lang="en-GB" sz="1400" dirty="0">
                <a:solidFill>
                  <a:srgbClr val="000000"/>
                </a:solidFill>
                <a:latin typeface="Comic Sans MS" pitchFamily="66"/>
              </a:rPr>
              <a:t>. </a:t>
            </a: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1400" dirty="0">
                <a:solidFill>
                  <a:srgbClr val="000000"/>
                </a:solidFill>
                <a:latin typeface="Comic Sans MS" pitchFamily="66"/>
              </a:rPr>
              <a:t>They should follow the teachings of the </a:t>
            </a:r>
            <a:r>
              <a:rPr lang="en-GB" sz="1400" b="1" dirty="0">
                <a:solidFill>
                  <a:srgbClr val="000000"/>
                </a:solidFill>
                <a:latin typeface="Comic Sans MS" pitchFamily="66"/>
              </a:rPr>
              <a:t>Qur’an and the Prophets.</a:t>
            </a:r>
          </a:p>
        </p:txBody>
      </p:sp>
      <p:graphicFrame>
        <p:nvGraphicFramePr>
          <p:cNvPr id="7" name="Table 6">
            <a:extLst>
              <a:ext uri="{FF2B5EF4-FFF2-40B4-BE49-F238E27FC236}">
                <a16:creationId xmlns:a16="http://schemas.microsoft.com/office/drawing/2014/main" id="{7590375A-5740-4D9D-98BB-38C27E5DE7AA}"/>
              </a:ext>
            </a:extLst>
          </p:cNvPr>
          <p:cNvGraphicFramePr>
            <a:graphicFrameLocks noGrp="1"/>
          </p:cNvGraphicFramePr>
          <p:nvPr>
            <p:extLst>
              <p:ext uri="{D42A27DB-BD31-4B8C-83A1-F6EECF244321}">
                <p14:modId xmlns:p14="http://schemas.microsoft.com/office/powerpoint/2010/main" val="908556795"/>
              </p:ext>
            </p:extLst>
          </p:nvPr>
        </p:nvGraphicFramePr>
        <p:xfrm>
          <a:off x="5358809" y="660704"/>
          <a:ext cx="6567840" cy="3001543"/>
        </p:xfrm>
        <a:graphic>
          <a:graphicData uri="http://schemas.openxmlformats.org/drawingml/2006/table">
            <a:tbl>
              <a:tblPr firstRow="1" bandRow="1">
                <a:effectLst/>
                <a:tableStyleId>{5C22544A-7EE6-4342-B048-85BDC9FD1C3A}</a:tableStyleId>
              </a:tblPr>
              <a:tblGrid>
                <a:gridCol w="3283920">
                  <a:extLst>
                    <a:ext uri="{9D8B030D-6E8A-4147-A177-3AD203B41FA5}">
                      <a16:colId xmlns:a16="http://schemas.microsoft.com/office/drawing/2014/main" val="609741344"/>
                    </a:ext>
                  </a:extLst>
                </a:gridCol>
                <a:gridCol w="3283920">
                  <a:extLst>
                    <a:ext uri="{9D8B030D-6E8A-4147-A177-3AD203B41FA5}">
                      <a16:colId xmlns:a16="http://schemas.microsoft.com/office/drawing/2014/main" val="790096063"/>
                    </a:ext>
                  </a:extLst>
                </a:gridCol>
              </a:tblGrid>
              <a:tr h="334543">
                <a:tc>
                  <a:txBody>
                    <a:bodyPr/>
                    <a:lstStyle/>
                    <a:p>
                      <a:pPr lvl="0" algn="ctr"/>
                      <a:r>
                        <a:rPr lang="en-GB" sz="1300" b="0" dirty="0">
                          <a:solidFill>
                            <a:srgbClr val="000000"/>
                          </a:solidFill>
                          <a:latin typeface="Comic Sans MS" pitchFamily="66"/>
                        </a:rPr>
                        <a:t>Christian views on causing suffering</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8CBAD"/>
                    </a:solidFill>
                  </a:tcPr>
                </a:tc>
                <a:tc>
                  <a:txBody>
                    <a:bodyPr/>
                    <a:lstStyle/>
                    <a:p>
                      <a:pPr lvl="0" algn="ctr"/>
                      <a:r>
                        <a:rPr lang="en-GB" sz="1300" b="0" dirty="0">
                          <a:solidFill>
                            <a:srgbClr val="000000"/>
                          </a:solidFill>
                          <a:latin typeface="Comic Sans MS" pitchFamily="66"/>
                        </a:rPr>
                        <a:t>Muslim views on causing suffering</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C5E0B4"/>
                    </a:solidFill>
                  </a:tcPr>
                </a:tc>
                <a:extLst>
                  <a:ext uri="{0D108BD9-81ED-4DB2-BD59-A6C34878D82A}">
                    <a16:rowId xmlns:a16="http://schemas.microsoft.com/office/drawing/2014/main" val="586515424"/>
                  </a:ext>
                </a:extLst>
              </a:tr>
              <a:tr h="2662353">
                <a:tc>
                  <a:txBody>
                    <a:bodyPr/>
                    <a:lstStyle/>
                    <a:p>
                      <a:pPr marL="285750" lvl="0" indent="-285750" algn="l">
                        <a:buFont typeface="Arial" panose="020B0604020202020204" pitchFamily="34" charset="0"/>
                        <a:buChar char="•"/>
                      </a:pPr>
                      <a:r>
                        <a:rPr lang="en-GB" sz="1300" b="0" dirty="0">
                          <a:solidFill>
                            <a:srgbClr val="000000"/>
                          </a:solidFill>
                          <a:latin typeface="Comic Sans MS" pitchFamily="66"/>
                        </a:rPr>
                        <a:t>Against causing suffering to others.</a:t>
                      </a:r>
                    </a:p>
                    <a:p>
                      <a:pPr marL="285750" lvl="0" indent="-285750" algn="l">
                        <a:buFont typeface="Arial" panose="020B0604020202020204" pitchFamily="34" charset="0"/>
                        <a:buChar char="•"/>
                      </a:pPr>
                      <a:r>
                        <a:rPr lang="en-GB" sz="1300" b="0" dirty="0">
                          <a:solidFill>
                            <a:srgbClr val="000000"/>
                          </a:solidFill>
                          <a:latin typeface="Comic Sans MS" pitchFamily="66"/>
                        </a:rPr>
                        <a:t>Taught to ‘Love thy neighbour”</a:t>
                      </a:r>
                    </a:p>
                    <a:p>
                      <a:pPr marL="285750" lvl="0" indent="-285750" algn="l">
                        <a:buFont typeface="Arial" panose="020B0604020202020204" pitchFamily="34" charset="0"/>
                        <a:buChar char="•"/>
                      </a:pPr>
                      <a:r>
                        <a:rPr lang="en-GB" sz="1300" b="0" dirty="0">
                          <a:solidFill>
                            <a:srgbClr val="000000"/>
                          </a:solidFill>
                          <a:latin typeface="Comic Sans MS" pitchFamily="66"/>
                        </a:rPr>
                        <a:t>Jesus spoke out against violence- even in self-defence.  Jesus’ disciple cut off an ear of one of the guards defending Jesus- Jesus healed him.</a:t>
                      </a:r>
                    </a:p>
                    <a:p>
                      <a:pPr marL="285750" lvl="0" indent="-285750" algn="l">
                        <a:buFont typeface="Arial" panose="020B0604020202020204" pitchFamily="34" charset="0"/>
                        <a:buChar char="•"/>
                      </a:pPr>
                      <a:r>
                        <a:rPr lang="en-GB" sz="1300" b="0" dirty="0">
                          <a:solidFill>
                            <a:srgbClr val="000000"/>
                          </a:solidFill>
                          <a:latin typeface="Comic Sans MS" pitchFamily="66"/>
                        </a:rPr>
                        <a:t>No human is perfect and if they cause suffering they need to be sorry for what they have done.</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marL="285750" lvl="0" indent="-285750" algn="l">
                        <a:buFont typeface="Arial" panose="020B0604020202020204" pitchFamily="34" charset="0"/>
                        <a:buChar char="•"/>
                      </a:pPr>
                      <a:r>
                        <a:rPr lang="en-GB" sz="1300" b="0" dirty="0">
                          <a:solidFill>
                            <a:srgbClr val="000000"/>
                          </a:solidFill>
                          <a:latin typeface="Comic Sans MS" pitchFamily="66"/>
                        </a:rPr>
                        <a:t>Causing suffering is against Islamic teachings.</a:t>
                      </a:r>
                    </a:p>
                    <a:p>
                      <a:pPr marL="285750" lvl="0" indent="-285750" algn="l">
                        <a:buFont typeface="Arial" panose="020B0604020202020204" pitchFamily="34" charset="0"/>
                        <a:buChar char="•"/>
                      </a:pPr>
                      <a:r>
                        <a:rPr lang="en-GB" sz="1300" b="0" dirty="0">
                          <a:solidFill>
                            <a:srgbClr val="000000"/>
                          </a:solidFill>
                          <a:latin typeface="Comic Sans MS" pitchFamily="66"/>
                        </a:rPr>
                        <a:t>The Ummah (brotherhood/sisterhood) is about caring for others.</a:t>
                      </a:r>
                    </a:p>
                    <a:p>
                      <a:pPr marL="285750" lvl="0" indent="-285750" algn="l">
                        <a:buFont typeface="Arial" panose="020B0604020202020204" pitchFamily="34" charset="0"/>
                        <a:buChar char="•"/>
                      </a:pPr>
                      <a:r>
                        <a:rPr lang="en-GB" sz="1300" b="0" dirty="0">
                          <a:solidFill>
                            <a:srgbClr val="000000"/>
                          </a:solidFill>
                          <a:latin typeface="Comic Sans MS" pitchFamily="66"/>
                        </a:rPr>
                        <a:t>“Be compassionate towards the destitute.”</a:t>
                      </a:r>
                    </a:p>
                    <a:p>
                      <a:pPr marL="285750" lvl="0" indent="-285750" algn="l">
                        <a:buFont typeface="Arial" panose="020B0604020202020204" pitchFamily="34" charset="0"/>
                        <a:buChar char="•"/>
                      </a:pPr>
                      <a:r>
                        <a:rPr lang="en-GB" sz="1300" b="0" dirty="0">
                          <a:solidFill>
                            <a:srgbClr val="000000"/>
                          </a:solidFill>
                          <a:latin typeface="Comic Sans MS" pitchFamily="66"/>
                        </a:rPr>
                        <a:t>Humans aren’t perfect and might cause suffering by accident.</a:t>
                      </a:r>
                    </a:p>
                    <a:p>
                      <a:pPr marL="285750" lvl="0" indent="-285750" algn="l">
                        <a:buFont typeface="Arial" panose="020B0604020202020204" pitchFamily="34" charset="0"/>
                        <a:buChar char="•"/>
                      </a:pPr>
                      <a:r>
                        <a:rPr lang="en-GB" sz="1300" b="0" dirty="0">
                          <a:solidFill>
                            <a:srgbClr val="000000"/>
                          </a:solidFill>
                          <a:latin typeface="Comic Sans MS" pitchFamily="66"/>
                        </a:rPr>
                        <a:t>They should repair any damage caused.</a:t>
                      </a:r>
                    </a:p>
                    <a:p>
                      <a:pPr marL="285750" lvl="0" indent="-285750" algn="l">
                        <a:buFont typeface="Arial" panose="020B0604020202020204" pitchFamily="34" charset="0"/>
                        <a:buChar char="•"/>
                      </a:pPr>
                      <a:r>
                        <a:rPr lang="en-GB" sz="1300" b="0" dirty="0">
                          <a:solidFill>
                            <a:srgbClr val="000000"/>
                          </a:solidFill>
                          <a:latin typeface="Comic Sans MS" pitchFamily="66"/>
                        </a:rPr>
                        <a:t>God will forgive those who are truly sorry (Forgave Adam and Eve)  </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76902180"/>
                  </a:ext>
                </a:extLst>
              </a:tr>
            </a:tbl>
          </a:graphicData>
        </a:graphic>
      </p:graphicFrame>
      <p:sp>
        <p:nvSpPr>
          <p:cNvPr id="8" name="Rectangle 14">
            <a:extLst>
              <a:ext uri="{FF2B5EF4-FFF2-40B4-BE49-F238E27FC236}">
                <a16:creationId xmlns:a16="http://schemas.microsoft.com/office/drawing/2014/main" id="{5744E1B4-B892-40B9-A38B-8E2071866ED8}"/>
              </a:ext>
            </a:extLst>
          </p:cNvPr>
          <p:cNvSpPr/>
          <p:nvPr/>
        </p:nvSpPr>
        <p:spPr>
          <a:xfrm>
            <a:off x="5502306" y="3797242"/>
            <a:ext cx="3080360" cy="2836977"/>
          </a:xfrm>
          <a:prstGeom prst="rect">
            <a:avLst/>
          </a:prstGeom>
          <a:solidFill>
            <a:srgbClr val="C39BE1"/>
          </a:solidFill>
          <a:ln w="12701" cap="flat">
            <a:solidFill>
              <a:srgbClr val="000000"/>
            </a:solidFill>
            <a:prstDash val="solid"/>
            <a:miter/>
          </a:ln>
        </p:spPr>
        <p:txBody>
          <a:bodyPr vert="horz" wrap="square" lIns="91440" tIns="45720" rIns="91440" bIns="45720" anchor="ctr" anchorCtr="0"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b="1" i="0" u="none" strike="noStrike" kern="1200" cap="none" spc="0" baseline="0" dirty="0">
                <a:solidFill>
                  <a:srgbClr val="000000"/>
                </a:solidFill>
                <a:uFillTx/>
                <a:latin typeface="Comic Sans MS" pitchFamily="66"/>
              </a:rPr>
              <a:t>Example: Charleston Church Shooting</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dirty="0">
                <a:solidFill>
                  <a:srgbClr val="000000"/>
                </a:solidFill>
                <a:latin typeface="Comic Sans MS" pitchFamily="66"/>
              </a:rPr>
              <a:t>A gunman killed 9 people while at a Bible study group. Dylan Roof, a 21 year old white man, was trying to start a race war. The murders caused suffering to friends and family.</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i="0" u="none" strike="noStrike" kern="1200" cap="none" spc="0" baseline="0" dirty="0">
                <a:solidFill>
                  <a:srgbClr val="000000"/>
                </a:solidFill>
                <a:uFillTx/>
                <a:latin typeface="Comic Sans MS" pitchFamily="66"/>
              </a:rPr>
              <a:t>However they forgive Dylan fo</a:t>
            </a:r>
            <a:r>
              <a:rPr lang="en-GB" sz="1600" dirty="0">
                <a:solidFill>
                  <a:srgbClr val="000000"/>
                </a:solidFill>
                <a:latin typeface="Comic Sans MS" pitchFamily="66"/>
              </a:rPr>
              <a:t>r what he did.</a:t>
            </a:r>
            <a:endParaRPr lang="en-GB" sz="1600" i="0" u="none" strike="noStrike" kern="1200" cap="none" spc="0" baseline="0" dirty="0">
              <a:solidFill>
                <a:srgbClr val="000000"/>
              </a:solidFill>
              <a:uFillTx/>
              <a:latin typeface="Comic Sans MS" pitchFamily="66"/>
            </a:endParaRPr>
          </a:p>
        </p:txBody>
      </p:sp>
      <p:sp>
        <p:nvSpPr>
          <p:cNvPr id="9" name="Rectangle 14">
            <a:extLst>
              <a:ext uri="{FF2B5EF4-FFF2-40B4-BE49-F238E27FC236}">
                <a16:creationId xmlns:a16="http://schemas.microsoft.com/office/drawing/2014/main" id="{A4518821-8551-48A0-965B-3B919766EC1E}"/>
              </a:ext>
            </a:extLst>
          </p:cNvPr>
          <p:cNvSpPr/>
          <p:nvPr/>
        </p:nvSpPr>
        <p:spPr>
          <a:xfrm>
            <a:off x="8749055" y="3797242"/>
            <a:ext cx="3080360" cy="2836977"/>
          </a:xfrm>
          <a:prstGeom prst="rect">
            <a:avLst/>
          </a:prstGeom>
          <a:solidFill>
            <a:srgbClr val="FFEBAB"/>
          </a:solidFill>
          <a:ln w="12701" cap="flat">
            <a:solidFill>
              <a:srgbClr val="000000"/>
            </a:solidFill>
            <a:prstDash val="solid"/>
            <a:miter/>
          </a:ln>
        </p:spPr>
        <p:txBody>
          <a:bodyPr vert="horz" wrap="square" lIns="91440" tIns="45720" rIns="91440" bIns="45720" anchor="ctr" anchorCtr="0"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b="1" i="0" u="none" strike="noStrike" kern="1200" cap="none" spc="0" baseline="0" dirty="0">
                <a:solidFill>
                  <a:srgbClr val="000000"/>
                </a:solidFill>
                <a:uFillTx/>
                <a:latin typeface="Comic Sans MS" pitchFamily="66"/>
              </a:rPr>
              <a:t>Example: Chapel Hill Shooting</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dirty="0">
                <a:solidFill>
                  <a:srgbClr val="000000"/>
                </a:solidFill>
                <a:latin typeface="Comic Sans MS" pitchFamily="66"/>
              </a:rPr>
              <a:t>Three young Muslims were shot dead in their homes near university. The killer, Craig Hicks, handed himself into police. They claimed that it was a hate crime and he was against the religion and culture.</a:t>
            </a:r>
            <a:endParaRPr lang="en-GB" sz="1600" i="0" u="none" strike="noStrike" kern="1200" cap="none" spc="0" baseline="0" dirty="0">
              <a:solidFill>
                <a:srgbClr val="000000"/>
              </a:solidFill>
              <a:uFillTx/>
              <a:latin typeface="Comic Sans MS" pitchFamily="66"/>
            </a:endParaRPr>
          </a:p>
        </p:txBody>
      </p:sp>
    </p:spTree>
    <p:extLst>
      <p:ext uri="{BB962C8B-B14F-4D97-AF65-F5344CB8AC3E}">
        <p14:creationId xmlns:p14="http://schemas.microsoft.com/office/powerpoint/2010/main" val="204879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CB6D2E3-DAFB-43ED-86E9-4F0DE67EA1F0}"/>
              </a:ext>
            </a:extLst>
          </p:cNvPr>
          <p:cNvSpPr txBox="1"/>
          <p:nvPr/>
        </p:nvSpPr>
        <p:spPr>
          <a:xfrm>
            <a:off x="0" y="0"/>
            <a:ext cx="12191996" cy="400110"/>
          </a:xfrm>
          <a:prstGeom prst="rect">
            <a:avLst/>
          </a:prstGeom>
          <a:solidFill>
            <a:srgbClr val="EC90DA"/>
          </a:solidFill>
          <a:ln w="9528" cap="flat">
            <a:solidFill>
              <a:srgbClr val="000000"/>
            </a:solidFill>
            <a:prstDash val="solid"/>
            <a:miter/>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000" b="1" i="0" u="sng" strike="noStrike" kern="1200" cap="none" spc="0" baseline="0" dirty="0">
                <a:solidFill>
                  <a:srgbClr val="000000"/>
                </a:solidFill>
                <a:uFillTx/>
                <a:latin typeface="Comic Sans MS" pitchFamily="66"/>
              </a:rPr>
              <a:t>Treatment of Criminals</a:t>
            </a:r>
          </a:p>
        </p:txBody>
      </p:sp>
      <p:sp>
        <p:nvSpPr>
          <p:cNvPr id="5" name="Rectangle 4">
            <a:extLst>
              <a:ext uri="{FF2B5EF4-FFF2-40B4-BE49-F238E27FC236}">
                <a16:creationId xmlns:a16="http://schemas.microsoft.com/office/drawing/2014/main" id="{CBFF3E28-5052-4B44-9CE9-993C31EFF04B}"/>
              </a:ext>
            </a:extLst>
          </p:cNvPr>
          <p:cNvSpPr/>
          <p:nvPr/>
        </p:nvSpPr>
        <p:spPr>
          <a:xfrm>
            <a:off x="251451" y="551661"/>
            <a:ext cx="11678279" cy="461665"/>
          </a:xfrm>
          <a:prstGeom prst="rect">
            <a:avLst/>
          </a:prstGeom>
          <a:solidFill>
            <a:srgbClr val="F8CBAD"/>
          </a:solidFill>
          <a:ln w="12701" cap="flat">
            <a:solidFill>
              <a:srgbClr val="000000"/>
            </a:solidFill>
            <a:prstDash val="solid"/>
            <a:miter/>
          </a:ln>
        </p:spPr>
        <p:txBody>
          <a:bodyPr vert="horz" wrap="squar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200" b="1" i="0" u="none" strike="noStrike" kern="1200" cap="none" spc="0" baseline="0" dirty="0">
                <a:solidFill>
                  <a:srgbClr val="000000"/>
                </a:solidFill>
                <a:uFillTx/>
                <a:latin typeface="Comic Sans MS" pitchFamily="66"/>
              </a:rPr>
              <a:t>Punishment: </a:t>
            </a:r>
            <a:r>
              <a:rPr lang="en-GB" sz="1200" i="0" u="none" strike="noStrike" kern="1200" cap="none" spc="0" baseline="0" dirty="0">
                <a:solidFill>
                  <a:srgbClr val="000000"/>
                </a:solidFill>
                <a:uFillTx/>
                <a:latin typeface="Comic Sans MS" pitchFamily="66"/>
              </a:rPr>
              <a:t>In the UK, punishment can range from a long term prison sentence to a fine. The victim needs to be treated with dignity as it is their human right. Reformation is meant to be the most important part of deciding punishment because if the criminal changes it is a benefit to society. </a:t>
            </a:r>
          </a:p>
        </p:txBody>
      </p:sp>
      <p:graphicFrame>
        <p:nvGraphicFramePr>
          <p:cNvPr id="15" name="Table 14">
            <a:extLst>
              <a:ext uri="{FF2B5EF4-FFF2-40B4-BE49-F238E27FC236}">
                <a16:creationId xmlns:a16="http://schemas.microsoft.com/office/drawing/2014/main" id="{C2A8A1A9-F934-4B0E-8763-99075474955C}"/>
              </a:ext>
            </a:extLst>
          </p:cNvPr>
          <p:cNvGraphicFramePr>
            <a:graphicFrameLocks noGrp="1"/>
          </p:cNvGraphicFramePr>
          <p:nvPr>
            <p:extLst>
              <p:ext uri="{D42A27DB-BD31-4B8C-83A1-F6EECF244321}">
                <p14:modId xmlns:p14="http://schemas.microsoft.com/office/powerpoint/2010/main" val="2382192490"/>
              </p:ext>
            </p:extLst>
          </p:nvPr>
        </p:nvGraphicFramePr>
        <p:xfrm>
          <a:off x="203320" y="1164877"/>
          <a:ext cx="3694910" cy="5540723"/>
        </p:xfrm>
        <a:graphic>
          <a:graphicData uri="http://schemas.openxmlformats.org/drawingml/2006/table">
            <a:tbl>
              <a:tblPr firstRow="1" bandRow="1">
                <a:effectLst/>
                <a:tableStyleId>{5C22544A-7EE6-4342-B048-85BDC9FD1C3A}</a:tableStyleId>
              </a:tblPr>
              <a:tblGrid>
                <a:gridCol w="1847455">
                  <a:extLst>
                    <a:ext uri="{9D8B030D-6E8A-4147-A177-3AD203B41FA5}">
                      <a16:colId xmlns:a16="http://schemas.microsoft.com/office/drawing/2014/main" val="3340472061"/>
                    </a:ext>
                  </a:extLst>
                </a:gridCol>
                <a:gridCol w="1847455">
                  <a:extLst>
                    <a:ext uri="{9D8B030D-6E8A-4147-A177-3AD203B41FA5}">
                      <a16:colId xmlns:a16="http://schemas.microsoft.com/office/drawing/2014/main" val="3424529513"/>
                    </a:ext>
                  </a:extLst>
                </a:gridCol>
              </a:tblGrid>
              <a:tr h="1633650">
                <a:tc gridSpan="2">
                  <a:txBody>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b="1" i="0" u="sng" strike="noStrike" kern="1200" cap="none" spc="0" baseline="0" dirty="0">
                          <a:solidFill>
                            <a:srgbClr val="000000"/>
                          </a:solidFill>
                          <a:uFillTx/>
                          <a:latin typeface="Comic Sans MS" pitchFamily="66"/>
                        </a:rPr>
                        <a:t>Prison</a:t>
                      </a:r>
                      <a:endParaRPr lang="en-GB" sz="1400" b="1" i="0" u="sng" strike="noStrike" kern="1200" cap="none" spc="0" baseline="0" dirty="0">
                        <a:solidFill>
                          <a:srgbClr val="000000"/>
                        </a:solidFill>
                        <a:uFillTx/>
                        <a:latin typeface="Comic Sans MS" pitchFamily="66"/>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200" dirty="0">
                          <a:solidFill>
                            <a:srgbClr val="000000"/>
                          </a:solidFill>
                          <a:latin typeface="Comic Sans MS" pitchFamily="66"/>
                        </a:rPr>
                        <a:t>Given to those who have committed serious crimes.</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200" dirty="0">
                          <a:solidFill>
                            <a:srgbClr val="000000"/>
                          </a:solidFill>
                          <a:latin typeface="Comic Sans MS" pitchFamily="66"/>
                        </a:rPr>
                        <a:t>If they are a threat to society or themselves they are kept in a high security prison. </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200" i="0" strike="noStrike" kern="1200" cap="none" spc="0" baseline="0" dirty="0">
                          <a:solidFill>
                            <a:srgbClr val="000000"/>
                          </a:solidFill>
                          <a:uFillTx/>
                          <a:latin typeface="Comic Sans MS" pitchFamily="66"/>
                        </a:rPr>
                        <a:t>It is a loss of freedom. Having no choice to live like others do, locked in a cell for much of the day and fed at certain times. </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chemeClr val="accent3">
                        <a:lumMod val="60000"/>
                        <a:lumOff val="40000"/>
                      </a:schemeClr>
                    </a:solidFill>
                  </a:tcPr>
                </a:tc>
                <a:tc hMerge="1">
                  <a:txBody>
                    <a:bodyPr/>
                    <a:lstStyle/>
                    <a:p>
                      <a:pPr lvl="0" algn="ctr"/>
                      <a:endParaRPr lang="en-GB" sz="1300" b="0" dirty="0">
                        <a:solidFill>
                          <a:srgbClr val="000000"/>
                        </a:solidFill>
                        <a:latin typeface="Comic Sans MS" pitchFamily="66"/>
                      </a:endParaRP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C5E0B4"/>
                    </a:solidFill>
                  </a:tcPr>
                </a:tc>
                <a:extLst>
                  <a:ext uri="{0D108BD9-81ED-4DB2-BD59-A6C34878D82A}">
                    <a16:rowId xmlns:a16="http://schemas.microsoft.com/office/drawing/2014/main" val="2411654199"/>
                  </a:ext>
                </a:extLst>
              </a:tr>
              <a:tr h="300713">
                <a:tc>
                  <a:txBody>
                    <a:bodyPr/>
                    <a:lstStyle/>
                    <a:p>
                      <a:pPr lvl="0" algn="ctr"/>
                      <a:r>
                        <a:rPr lang="en-GB" sz="1300" b="0" dirty="0">
                          <a:solidFill>
                            <a:srgbClr val="000000"/>
                          </a:solidFill>
                          <a:latin typeface="Comic Sans MS" pitchFamily="66"/>
                        </a:rPr>
                        <a:t>Christian views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8CBAD"/>
                    </a:solidFill>
                  </a:tcPr>
                </a:tc>
                <a:tc>
                  <a:txBody>
                    <a:bodyPr/>
                    <a:lstStyle/>
                    <a:p>
                      <a:pPr lvl="0" algn="ctr"/>
                      <a:r>
                        <a:rPr lang="en-GB" sz="1300" b="0" dirty="0">
                          <a:solidFill>
                            <a:srgbClr val="000000"/>
                          </a:solidFill>
                          <a:latin typeface="Comic Sans MS" pitchFamily="66"/>
                        </a:rPr>
                        <a:t>Muslim views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C5E0B4"/>
                    </a:solidFill>
                  </a:tcPr>
                </a:tc>
                <a:extLst>
                  <a:ext uri="{0D108BD9-81ED-4DB2-BD59-A6C34878D82A}">
                    <a16:rowId xmlns:a16="http://schemas.microsoft.com/office/drawing/2014/main" val="2203388955"/>
                  </a:ext>
                </a:extLst>
              </a:tr>
              <a:tr h="3606360">
                <a:tc>
                  <a:txBody>
                    <a:bodyPr/>
                    <a:lstStyle/>
                    <a:p>
                      <a:pPr marL="285750" lvl="0" indent="-285750" algn="l">
                        <a:buFont typeface="Arial" panose="020B0604020202020204" pitchFamily="34" charset="0"/>
                        <a:buChar char="•"/>
                      </a:pPr>
                      <a:r>
                        <a:rPr lang="en-GB" sz="1200" b="0" dirty="0">
                          <a:solidFill>
                            <a:srgbClr val="000000"/>
                          </a:solidFill>
                          <a:latin typeface="Comic Sans MS" pitchFamily="66"/>
                        </a:rPr>
                        <a:t>Christians think that prisons are good as they protect the community,</a:t>
                      </a:r>
                    </a:p>
                    <a:p>
                      <a:pPr marL="285750" lvl="0" indent="-285750" algn="l">
                        <a:buFont typeface="Arial" panose="020B0604020202020204" pitchFamily="34" charset="0"/>
                        <a:buChar char="•"/>
                      </a:pPr>
                      <a:r>
                        <a:rPr lang="en-GB" sz="1200" b="0" dirty="0">
                          <a:solidFill>
                            <a:srgbClr val="000000"/>
                          </a:solidFill>
                          <a:latin typeface="Comic Sans MS" pitchFamily="66"/>
                        </a:rPr>
                        <a:t>They think that prisons should support the reformation process and help give an education and training. </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marL="285750" lvl="0" indent="-285750" algn="l">
                        <a:buFont typeface="Arial" panose="020B0604020202020204" pitchFamily="34" charset="0"/>
                        <a:buChar char="•"/>
                      </a:pPr>
                      <a:r>
                        <a:rPr lang="en-GB" sz="1200" b="0" dirty="0">
                          <a:solidFill>
                            <a:srgbClr val="000000"/>
                          </a:solidFill>
                          <a:latin typeface="Comic Sans MS" pitchFamily="66"/>
                        </a:rPr>
                        <a:t>Different under </a:t>
                      </a:r>
                      <a:r>
                        <a:rPr lang="en-GB" sz="1200" b="0" dirty="0" err="1">
                          <a:solidFill>
                            <a:srgbClr val="000000"/>
                          </a:solidFill>
                          <a:latin typeface="Comic Sans MS" pitchFamily="66"/>
                        </a:rPr>
                        <a:t>Shari’ah</a:t>
                      </a:r>
                      <a:r>
                        <a:rPr lang="en-GB" sz="1200" b="0" dirty="0">
                          <a:solidFill>
                            <a:srgbClr val="000000"/>
                          </a:solidFill>
                          <a:latin typeface="Comic Sans MS" pitchFamily="66"/>
                        </a:rPr>
                        <a:t> law as they have less of a role in reforming the criminal.</a:t>
                      </a:r>
                    </a:p>
                    <a:p>
                      <a:pPr marL="285750" lvl="0" indent="-285750" algn="l">
                        <a:buFont typeface="Arial" panose="020B0604020202020204" pitchFamily="34" charset="0"/>
                        <a:buChar char="•"/>
                      </a:pPr>
                      <a:r>
                        <a:rPr lang="en-GB" sz="1200" b="0" dirty="0">
                          <a:solidFill>
                            <a:srgbClr val="000000"/>
                          </a:solidFill>
                          <a:latin typeface="Comic Sans MS" pitchFamily="66"/>
                        </a:rPr>
                        <a:t>Normally only used when the offender is awaiting their trial.</a:t>
                      </a:r>
                    </a:p>
                    <a:p>
                      <a:pPr marL="285750" lvl="0" indent="-285750" algn="l">
                        <a:buFont typeface="Arial" panose="020B0604020202020204" pitchFamily="34" charset="0"/>
                        <a:buChar char="•"/>
                      </a:pPr>
                      <a:r>
                        <a:rPr lang="en-GB" sz="1200" b="0" dirty="0">
                          <a:solidFill>
                            <a:srgbClr val="000000"/>
                          </a:solidFill>
                          <a:latin typeface="Comic Sans MS" pitchFamily="66"/>
                        </a:rPr>
                        <a:t>Some believe it is a good punishment as the criminal will loose their freedom and the ability to see their family (important in Islam) </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828489"/>
                  </a:ext>
                </a:extLst>
              </a:tr>
            </a:tbl>
          </a:graphicData>
        </a:graphic>
      </p:graphicFrame>
      <p:graphicFrame>
        <p:nvGraphicFramePr>
          <p:cNvPr id="17" name="Table 16">
            <a:extLst>
              <a:ext uri="{FF2B5EF4-FFF2-40B4-BE49-F238E27FC236}">
                <a16:creationId xmlns:a16="http://schemas.microsoft.com/office/drawing/2014/main" id="{E027BA1B-C97E-4784-9203-A697656C7CD4}"/>
              </a:ext>
            </a:extLst>
          </p:cNvPr>
          <p:cNvGraphicFramePr>
            <a:graphicFrameLocks noGrp="1"/>
          </p:cNvGraphicFramePr>
          <p:nvPr>
            <p:extLst>
              <p:ext uri="{D42A27DB-BD31-4B8C-83A1-F6EECF244321}">
                <p14:modId xmlns:p14="http://schemas.microsoft.com/office/powerpoint/2010/main" val="3401868188"/>
              </p:ext>
            </p:extLst>
          </p:nvPr>
        </p:nvGraphicFramePr>
        <p:xfrm>
          <a:off x="4122820" y="1164876"/>
          <a:ext cx="3914276" cy="5540724"/>
        </p:xfrm>
        <a:graphic>
          <a:graphicData uri="http://schemas.openxmlformats.org/drawingml/2006/table">
            <a:tbl>
              <a:tblPr firstRow="1" bandRow="1">
                <a:effectLst/>
                <a:tableStyleId>{5C22544A-7EE6-4342-B048-85BDC9FD1C3A}</a:tableStyleId>
              </a:tblPr>
              <a:tblGrid>
                <a:gridCol w="1957138">
                  <a:extLst>
                    <a:ext uri="{9D8B030D-6E8A-4147-A177-3AD203B41FA5}">
                      <a16:colId xmlns:a16="http://schemas.microsoft.com/office/drawing/2014/main" val="3340472061"/>
                    </a:ext>
                  </a:extLst>
                </a:gridCol>
                <a:gridCol w="1957138">
                  <a:extLst>
                    <a:ext uri="{9D8B030D-6E8A-4147-A177-3AD203B41FA5}">
                      <a16:colId xmlns:a16="http://schemas.microsoft.com/office/drawing/2014/main" val="3424529513"/>
                    </a:ext>
                  </a:extLst>
                </a:gridCol>
              </a:tblGrid>
              <a:tr h="1276499">
                <a:tc gridSpan="2">
                  <a:txBody>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b="1" i="0" u="sng" strike="noStrike" kern="1200" cap="none" spc="0" baseline="0" dirty="0">
                          <a:solidFill>
                            <a:srgbClr val="000000"/>
                          </a:solidFill>
                          <a:uFillTx/>
                          <a:latin typeface="Comic Sans MS" pitchFamily="66"/>
                        </a:rPr>
                        <a:t>Corporal Punishment </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200" b="0" i="0" u="none" strike="noStrike" kern="1200" cap="none" spc="0" baseline="0" dirty="0">
                          <a:solidFill>
                            <a:srgbClr val="000000"/>
                          </a:solidFill>
                          <a:uFillTx/>
                          <a:latin typeface="Comic Sans MS" pitchFamily="66"/>
                        </a:rPr>
                        <a:t>Punishment by causing physical pain to the criminal.,</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200" b="0" i="0" u="none" strike="noStrike" kern="1200" cap="none" spc="0" baseline="0" dirty="0">
                          <a:solidFill>
                            <a:srgbClr val="000000"/>
                          </a:solidFill>
                          <a:uFillTx/>
                          <a:latin typeface="Comic Sans MS" pitchFamily="66"/>
                        </a:rPr>
                        <a:t>Many think it is a breach of human rights,</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200" b="0" i="0" u="none" strike="noStrike" kern="1200" cap="none" spc="0" baseline="0" dirty="0">
                          <a:solidFill>
                            <a:srgbClr val="000000"/>
                          </a:solidFill>
                          <a:uFillTx/>
                          <a:latin typeface="Comic Sans MS" pitchFamily="66"/>
                        </a:rPr>
                        <a:t>Illegal in the UK but allowed in other parts of the world.</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200" b="0" i="0" u="none" strike="noStrike" kern="1200" cap="none" spc="0" baseline="0" dirty="0">
                          <a:solidFill>
                            <a:srgbClr val="000000"/>
                          </a:solidFill>
                          <a:uFillTx/>
                          <a:latin typeface="Comic Sans MS" pitchFamily="66"/>
                        </a:rPr>
                        <a:t>Used to be allowed in schools (cane) until 1987.</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chemeClr val="accent3">
                        <a:lumMod val="60000"/>
                        <a:lumOff val="40000"/>
                      </a:schemeClr>
                    </a:solidFill>
                  </a:tcPr>
                </a:tc>
                <a:tc hMerge="1">
                  <a:txBody>
                    <a:bodyPr/>
                    <a:lstStyle/>
                    <a:p>
                      <a:pPr lvl="0" algn="ctr"/>
                      <a:endParaRPr lang="en-GB" sz="1300" b="0" dirty="0">
                        <a:solidFill>
                          <a:srgbClr val="000000"/>
                        </a:solidFill>
                        <a:latin typeface="Comic Sans MS" pitchFamily="66"/>
                      </a:endParaRP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C5E0B4"/>
                    </a:solidFill>
                  </a:tcPr>
                </a:tc>
                <a:extLst>
                  <a:ext uri="{0D108BD9-81ED-4DB2-BD59-A6C34878D82A}">
                    <a16:rowId xmlns:a16="http://schemas.microsoft.com/office/drawing/2014/main" val="2411654199"/>
                  </a:ext>
                </a:extLst>
              </a:tr>
              <a:tr h="434728">
                <a:tc>
                  <a:txBody>
                    <a:bodyPr/>
                    <a:lstStyle/>
                    <a:p>
                      <a:pPr lvl="0" algn="ctr"/>
                      <a:r>
                        <a:rPr lang="en-GB" sz="1300" b="0" dirty="0">
                          <a:solidFill>
                            <a:srgbClr val="000000"/>
                          </a:solidFill>
                          <a:latin typeface="Comic Sans MS" pitchFamily="66"/>
                        </a:rPr>
                        <a:t>Christian views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8CBAD"/>
                    </a:solidFill>
                  </a:tcPr>
                </a:tc>
                <a:tc>
                  <a:txBody>
                    <a:bodyPr/>
                    <a:lstStyle/>
                    <a:p>
                      <a:pPr lvl="0" algn="ctr"/>
                      <a:r>
                        <a:rPr lang="en-GB" sz="1300" b="0" dirty="0">
                          <a:solidFill>
                            <a:srgbClr val="000000"/>
                          </a:solidFill>
                          <a:latin typeface="Comic Sans MS" pitchFamily="66"/>
                        </a:rPr>
                        <a:t>Muslim views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C5E0B4"/>
                    </a:solidFill>
                  </a:tcPr>
                </a:tc>
                <a:extLst>
                  <a:ext uri="{0D108BD9-81ED-4DB2-BD59-A6C34878D82A}">
                    <a16:rowId xmlns:a16="http://schemas.microsoft.com/office/drawing/2014/main" val="2203388955"/>
                  </a:ext>
                </a:extLst>
              </a:tr>
              <a:tr h="3829497">
                <a:tc>
                  <a:txBody>
                    <a:bodyPr/>
                    <a:lstStyle/>
                    <a:p>
                      <a:pPr marL="285750" lvl="0" indent="-285750" algn="l">
                        <a:buFont typeface="Arial" panose="020B0604020202020204" pitchFamily="34" charset="0"/>
                        <a:buChar char="•"/>
                      </a:pPr>
                      <a:r>
                        <a:rPr lang="en-GB" sz="1200" b="0" dirty="0">
                          <a:solidFill>
                            <a:srgbClr val="000000"/>
                          </a:solidFill>
                          <a:latin typeface="Comic Sans MS" pitchFamily="66"/>
                        </a:rPr>
                        <a:t>Christians believe causing pain to others is not acceptable.</a:t>
                      </a:r>
                    </a:p>
                    <a:p>
                      <a:pPr marL="285750" lvl="0" indent="-285750" algn="l">
                        <a:buFont typeface="Arial" panose="020B0604020202020204" pitchFamily="34" charset="0"/>
                        <a:buChar char="•"/>
                      </a:pPr>
                      <a:r>
                        <a:rPr lang="en-GB" sz="1200" b="0" dirty="0">
                          <a:solidFill>
                            <a:srgbClr val="000000"/>
                          </a:solidFill>
                          <a:latin typeface="Comic Sans MS" pitchFamily="66"/>
                        </a:rPr>
                        <a:t>“He who spares the rod hates their children, but the one who loves their children is careful to discipline them” – agree with discipline. </a:t>
                      </a:r>
                    </a:p>
                    <a:p>
                      <a:pPr marL="285750" lvl="0" indent="-285750" algn="l">
                        <a:buFont typeface="Arial" panose="020B0604020202020204" pitchFamily="34" charset="0"/>
                        <a:buChar char="•"/>
                      </a:pPr>
                      <a:r>
                        <a:rPr lang="en-GB" sz="1200" b="0" dirty="0">
                          <a:solidFill>
                            <a:srgbClr val="000000"/>
                          </a:solidFill>
                          <a:latin typeface="Comic Sans MS" pitchFamily="66"/>
                        </a:rPr>
                        <a:t>Jesus taught Christians to treat each other with respect.</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marL="285750" lvl="0" indent="-285750" algn="l">
                        <a:buFont typeface="Arial" panose="020B0604020202020204" pitchFamily="34" charset="0"/>
                        <a:buChar char="•"/>
                      </a:pPr>
                      <a:r>
                        <a:rPr lang="en-GB" sz="1200" b="0" dirty="0">
                          <a:solidFill>
                            <a:srgbClr val="000000"/>
                          </a:solidFill>
                          <a:latin typeface="Comic Sans MS" pitchFamily="66"/>
                        </a:rPr>
                        <a:t>Accepted in many Muslim counties.</a:t>
                      </a:r>
                    </a:p>
                    <a:p>
                      <a:pPr marL="285750" lvl="0" indent="-285750" algn="l">
                        <a:buFont typeface="Arial" panose="020B0604020202020204" pitchFamily="34" charset="0"/>
                        <a:buChar char="•"/>
                      </a:pPr>
                      <a:r>
                        <a:rPr lang="en-GB" sz="1200" b="0" dirty="0">
                          <a:solidFill>
                            <a:srgbClr val="000000"/>
                          </a:solidFill>
                          <a:latin typeface="Comic Sans MS" pitchFamily="66"/>
                        </a:rPr>
                        <a:t>Some argue that it is more humane than prison.</a:t>
                      </a:r>
                    </a:p>
                    <a:p>
                      <a:pPr marL="285750" lvl="0" indent="-285750" algn="l">
                        <a:buFont typeface="Arial" panose="020B0604020202020204" pitchFamily="34" charset="0"/>
                        <a:buChar char="•"/>
                      </a:pPr>
                      <a:r>
                        <a:rPr lang="en-GB" sz="1200" b="0" dirty="0" err="1">
                          <a:solidFill>
                            <a:srgbClr val="000000"/>
                          </a:solidFill>
                          <a:latin typeface="Comic Sans MS" pitchFamily="66"/>
                        </a:rPr>
                        <a:t>Shari’ah</a:t>
                      </a:r>
                      <a:r>
                        <a:rPr lang="en-GB" sz="1200" b="0" dirty="0">
                          <a:solidFill>
                            <a:srgbClr val="000000"/>
                          </a:solidFill>
                          <a:latin typeface="Comic Sans MS" pitchFamily="66"/>
                        </a:rPr>
                        <a:t> law says that the hand of a thief can be amputated as punishment. “Cut off the hands of thieves, whether they are man or woman, as punishment for what they have done.”</a:t>
                      </a:r>
                    </a:p>
                    <a:p>
                      <a:pPr marL="285750" lvl="0" indent="-285750" algn="l">
                        <a:buFont typeface="Arial" panose="020B0604020202020204" pitchFamily="34" charset="0"/>
                        <a:buChar char="•"/>
                      </a:pPr>
                      <a:r>
                        <a:rPr lang="en-GB" sz="1200" b="0" dirty="0">
                          <a:solidFill>
                            <a:srgbClr val="000000"/>
                          </a:solidFill>
                          <a:latin typeface="Comic Sans MS" pitchFamily="66"/>
                        </a:rPr>
                        <a:t>Less crimes committed than in the UK in these countries.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828489"/>
                  </a:ext>
                </a:extLst>
              </a:tr>
            </a:tbl>
          </a:graphicData>
        </a:graphic>
      </p:graphicFrame>
      <p:graphicFrame>
        <p:nvGraphicFramePr>
          <p:cNvPr id="18" name="Table 17">
            <a:extLst>
              <a:ext uri="{FF2B5EF4-FFF2-40B4-BE49-F238E27FC236}">
                <a16:creationId xmlns:a16="http://schemas.microsoft.com/office/drawing/2014/main" id="{73523305-EDE0-42AA-95B7-90A63AD57969}"/>
              </a:ext>
            </a:extLst>
          </p:cNvPr>
          <p:cNvGraphicFramePr>
            <a:graphicFrameLocks noGrp="1"/>
          </p:cNvGraphicFramePr>
          <p:nvPr>
            <p:extLst>
              <p:ext uri="{D42A27DB-BD31-4B8C-83A1-F6EECF244321}">
                <p14:modId xmlns:p14="http://schemas.microsoft.com/office/powerpoint/2010/main" val="1676981947"/>
              </p:ext>
            </p:extLst>
          </p:nvPr>
        </p:nvGraphicFramePr>
        <p:xfrm>
          <a:off x="8234820" y="1150657"/>
          <a:ext cx="3694910" cy="5540723"/>
        </p:xfrm>
        <a:graphic>
          <a:graphicData uri="http://schemas.openxmlformats.org/drawingml/2006/table">
            <a:tbl>
              <a:tblPr firstRow="1" bandRow="1">
                <a:effectLst/>
                <a:tableStyleId>{5C22544A-7EE6-4342-B048-85BDC9FD1C3A}</a:tableStyleId>
              </a:tblPr>
              <a:tblGrid>
                <a:gridCol w="1847455">
                  <a:extLst>
                    <a:ext uri="{9D8B030D-6E8A-4147-A177-3AD203B41FA5}">
                      <a16:colId xmlns:a16="http://schemas.microsoft.com/office/drawing/2014/main" val="3340472061"/>
                    </a:ext>
                  </a:extLst>
                </a:gridCol>
                <a:gridCol w="1847455">
                  <a:extLst>
                    <a:ext uri="{9D8B030D-6E8A-4147-A177-3AD203B41FA5}">
                      <a16:colId xmlns:a16="http://schemas.microsoft.com/office/drawing/2014/main" val="3424529513"/>
                    </a:ext>
                  </a:extLst>
                </a:gridCol>
              </a:tblGrid>
              <a:tr h="1633650">
                <a:tc gridSpan="2">
                  <a:txBody>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b="1" i="0" u="sng" strike="noStrike" kern="1200" cap="none" spc="0" baseline="0" dirty="0">
                          <a:solidFill>
                            <a:srgbClr val="000000"/>
                          </a:solidFill>
                          <a:uFillTx/>
                          <a:latin typeface="Comic Sans MS" pitchFamily="66"/>
                        </a:rPr>
                        <a:t>Community Service</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200" b="0" i="0" u="none" strike="noStrike" kern="1200" cap="none" spc="0" baseline="0" dirty="0">
                          <a:solidFill>
                            <a:srgbClr val="000000"/>
                          </a:solidFill>
                          <a:uFillTx/>
                          <a:latin typeface="Comic Sans MS" pitchFamily="66"/>
                        </a:rPr>
                        <a:t>It is a way for the criminal to make up for what they have done. Might include picking up litter and cleaning graffiti. </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200" b="0" i="0" u="none" strike="noStrike" kern="1200" cap="none" spc="0" baseline="0" dirty="0">
                          <a:solidFill>
                            <a:srgbClr val="000000"/>
                          </a:solidFill>
                          <a:uFillTx/>
                          <a:latin typeface="Comic Sans MS" pitchFamily="66"/>
                        </a:rPr>
                        <a:t>It is a type of reformation</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200" b="0" i="0" u="none" strike="noStrike" kern="1200" cap="none" spc="0" baseline="0" dirty="0">
                          <a:solidFill>
                            <a:srgbClr val="000000"/>
                          </a:solidFill>
                          <a:uFillTx/>
                          <a:latin typeface="Comic Sans MS" pitchFamily="66"/>
                        </a:rPr>
                        <a:t>It is unpaid work and they wear high visibility jackets so people can see they are on community service. </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chemeClr val="accent3">
                        <a:lumMod val="60000"/>
                        <a:lumOff val="40000"/>
                      </a:schemeClr>
                    </a:solidFill>
                  </a:tcPr>
                </a:tc>
                <a:tc hMerge="1">
                  <a:txBody>
                    <a:bodyPr/>
                    <a:lstStyle/>
                    <a:p>
                      <a:pPr lvl="0" algn="ctr"/>
                      <a:endParaRPr lang="en-GB" sz="1300" b="0" dirty="0">
                        <a:solidFill>
                          <a:srgbClr val="000000"/>
                        </a:solidFill>
                        <a:latin typeface="Comic Sans MS" pitchFamily="66"/>
                      </a:endParaRP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C5E0B4"/>
                    </a:solidFill>
                  </a:tcPr>
                </a:tc>
                <a:extLst>
                  <a:ext uri="{0D108BD9-81ED-4DB2-BD59-A6C34878D82A}">
                    <a16:rowId xmlns:a16="http://schemas.microsoft.com/office/drawing/2014/main" val="2411654199"/>
                  </a:ext>
                </a:extLst>
              </a:tr>
              <a:tr h="300713">
                <a:tc>
                  <a:txBody>
                    <a:bodyPr/>
                    <a:lstStyle/>
                    <a:p>
                      <a:pPr lvl="0" algn="ctr"/>
                      <a:r>
                        <a:rPr lang="en-GB" sz="1300" b="0" dirty="0">
                          <a:solidFill>
                            <a:srgbClr val="000000"/>
                          </a:solidFill>
                          <a:latin typeface="Comic Sans MS" pitchFamily="66"/>
                        </a:rPr>
                        <a:t>Christian views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8CBAD"/>
                    </a:solidFill>
                  </a:tcPr>
                </a:tc>
                <a:tc>
                  <a:txBody>
                    <a:bodyPr/>
                    <a:lstStyle/>
                    <a:p>
                      <a:pPr lvl="0" algn="ctr"/>
                      <a:r>
                        <a:rPr lang="en-GB" sz="1300" b="0" dirty="0">
                          <a:solidFill>
                            <a:srgbClr val="000000"/>
                          </a:solidFill>
                          <a:latin typeface="Comic Sans MS" pitchFamily="66"/>
                        </a:rPr>
                        <a:t>Muslim views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C5E0B4"/>
                    </a:solidFill>
                  </a:tcPr>
                </a:tc>
                <a:extLst>
                  <a:ext uri="{0D108BD9-81ED-4DB2-BD59-A6C34878D82A}">
                    <a16:rowId xmlns:a16="http://schemas.microsoft.com/office/drawing/2014/main" val="2203388955"/>
                  </a:ext>
                </a:extLst>
              </a:tr>
              <a:tr h="3606360">
                <a:tc>
                  <a:txBody>
                    <a:bodyPr/>
                    <a:lstStyle/>
                    <a:p>
                      <a:pPr marL="285750" lvl="0" indent="-285750" algn="l">
                        <a:buFont typeface="Arial" panose="020B0604020202020204" pitchFamily="34" charset="0"/>
                        <a:buChar char="•"/>
                      </a:pPr>
                      <a:r>
                        <a:rPr lang="en-GB" sz="1200" b="0" dirty="0">
                          <a:solidFill>
                            <a:srgbClr val="000000"/>
                          </a:solidFill>
                          <a:latin typeface="Comic Sans MS" pitchFamily="66"/>
                        </a:rPr>
                        <a:t>It is a suitable punishment for minor offences.</a:t>
                      </a:r>
                    </a:p>
                    <a:p>
                      <a:pPr marL="285750" lvl="0" indent="-285750" algn="l">
                        <a:buFont typeface="Arial" panose="020B0604020202020204" pitchFamily="34" charset="0"/>
                        <a:buChar char="•"/>
                      </a:pPr>
                      <a:r>
                        <a:rPr lang="en-GB" sz="1200" b="0" dirty="0">
                          <a:solidFill>
                            <a:srgbClr val="000000"/>
                          </a:solidFill>
                          <a:latin typeface="Comic Sans MS" pitchFamily="66"/>
                        </a:rPr>
                        <a:t>Might help with addiction and help those with drug and alcohol addiction by sending them to therapy. </a:t>
                      </a:r>
                    </a:p>
                    <a:p>
                      <a:pPr marL="285750" lvl="0" indent="-285750" algn="l">
                        <a:buFont typeface="Arial" panose="020B0604020202020204" pitchFamily="34" charset="0"/>
                        <a:buChar char="•"/>
                      </a:pPr>
                      <a:r>
                        <a:rPr lang="en-GB" sz="1200" b="0" dirty="0">
                          <a:solidFill>
                            <a:srgbClr val="000000"/>
                          </a:solidFill>
                          <a:latin typeface="Comic Sans MS" pitchFamily="66"/>
                        </a:rPr>
                        <a:t>Goes with the aim of deterrence and reformation. </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marL="285750" lvl="0" indent="-285750" algn="l">
                        <a:buFont typeface="Arial" panose="020B0604020202020204" pitchFamily="34" charset="0"/>
                        <a:buChar char="•"/>
                      </a:pPr>
                      <a:r>
                        <a:rPr lang="en-GB" sz="1200" b="0" dirty="0">
                          <a:solidFill>
                            <a:srgbClr val="000000"/>
                          </a:solidFill>
                          <a:latin typeface="Comic Sans MS" pitchFamily="66"/>
                        </a:rPr>
                        <a:t>Rarely used under </a:t>
                      </a:r>
                      <a:r>
                        <a:rPr lang="en-GB" sz="1200" b="0" dirty="0" err="1">
                          <a:solidFill>
                            <a:srgbClr val="000000"/>
                          </a:solidFill>
                          <a:latin typeface="Comic Sans MS" pitchFamily="66"/>
                        </a:rPr>
                        <a:t>Sharo’ah</a:t>
                      </a:r>
                      <a:r>
                        <a:rPr lang="en-GB" sz="1200" b="0" dirty="0">
                          <a:solidFill>
                            <a:srgbClr val="000000"/>
                          </a:solidFill>
                          <a:latin typeface="Comic Sans MS" pitchFamily="66"/>
                        </a:rPr>
                        <a:t> law because it is not considered enough of a deterrent.</a:t>
                      </a:r>
                    </a:p>
                    <a:p>
                      <a:pPr marL="285750" lvl="0" indent="-285750" algn="l">
                        <a:buFont typeface="Arial" panose="020B0604020202020204" pitchFamily="34" charset="0"/>
                        <a:buChar char="•"/>
                      </a:pPr>
                      <a:r>
                        <a:rPr lang="en-GB" sz="1200" b="0" dirty="0">
                          <a:solidFill>
                            <a:srgbClr val="000000"/>
                          </a:solidFill>
                          <a:latin typeface="Comic Sans MS" pitchFamily="66"/>
                        </a:rPr>
                        <a:t>In the case of </a:t>
                      </a:r>
                      <a:r>
                        <a:rPr lang="en-GB" sz="1200" b="0" dirty="0" err="1">
                          <a:solidFill>
                            <a:srgbClr val="000000"/>
                          </a:solidFill>
                          <a:latin typeface="Comic Sans MS" pitchFamily="66"/>
                        </a:rPr>
                        <a:t>Ta’azie</a:t>
                      </a:r>
                      <a:r>
                        <a:rPr lang="en-GB" sz="1200" b="0" dirty="0">
                          <a:solidFill>
                            <a:srgbClr val="000000"/>
                          </a:solidFill>
                          <a:latin typeface="Comic Sans MS" pitchFamily="66"/>
                        </a:rPr>
                        <a:t> (community) crimes- the criminal might be send to a rehabilitation centre. </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828489"/>
                  </a:ext>
                </a:extLst>
              </a:tr>
            </a:tbl>
          </a:graphicData>
        </a:graphic>
      </p:graphicFrame>
    </p:spTree>
    <p:extLst>
      <p:ext uri="{BB962C8B-B14F-4D97-AF65-F5344CB8AC3E}">
        <p14:creationId xmlns:p14="http://schemas.microsoft.com/office/powerpoint/2010/main" val="2155028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0BAC6AD-CADA-45F6-8267-014FDCCD10C2}"/>
              </a:ext>
            </a:extLst>
          </p:cNvPr>
          <p:cNvSpPr txBox="1"/>
          <p:nvPr/>
        </p:nvSpPr>
        <p:spPr>
          <a:xfrm>
            <a:off x="0" y="0"/>
            <a:ext cx="12191996" cy="461665"/>
          </a:xfrm>
          <a:prstGeom prst="rect">
            <a:avLst/>
          </a:prstGeom>
          <a:solidFill>
            <a:schemeClr val="accent1">
              <a:lumMod val="60000"/>
              <a:lumOff val="40000"/>
            </a:schemeClr>
          </a:solidFill>
          <a:ln w="9528" cap="flat">
            <a:solidFill>
              <a:srgbClr val="000000"/>
            </a:solidFill>
            <a:prstDash val="solid"/>
            <a:miter/>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400" b="1" i="0" u="sng" strike="noStrike" kern="1200" cap="none" spc="0" baseline="0" dirty="0">
                <a:solidFill>
                  <a:srgbClr val="000000"/>
                </a:solidFill>
                <a:uFillTx/>
                <a:latin typeface="Comic Sans MS" pitchFamily="66"/>
              </a:rPr>
              <a:t>Forgiveness</a:t>
            </a:r>
          </a:p>
        </p:txBody>
      </p:sp>
      <p:graphicFrame>
        <p:nvGraphicFramePr>
          <p:cNvPr id="5" name="Table 7">
            <a:extLst>
              <a:ext uri="{FF2B5EF4-FFF2-40B4-BE49-F238E27FC236}">
                <a16:creationId xmlns:a16="http://schemas.microsoft.com/office/drawing/2014/main" id="{C48085E4-1EB3-4311-A976-B37BC385D3ED}"/>
              </a:ext>
            </a:extLst>
          </p:cNvPr>
          <p:cNvGraphicFramePr>
            <a:graphicFrameLocks noGrp="1"/>
          </p:cNvGraphicFramePr>
          <p:nvPr>
            <p:extLst>
              <p:ext uri="{D42A27DB-BD31-4B8C-83A1-F6EECF244321}">
                <p14:modId xmlns:p14="http://schemas.microsoft.com/office/powerpoint/2010/main" val="3650446237"/>
              </p:ext>
            </p:extLst>
          </p:nvPr>
        </p:nvGraphicFramePr>
        <p:xfrm>
          <a:off x="191445" y="566286"/>
          <a:ext cx="3040853" cy="6116746"/>
        </p:xfrm>
        <a:graphic>
          <a:graphicData uri="http://schemas.openxmlformats.org/drawingml/2006/table">
            <a:tbl>
              <a:tblPr firstRow="1" bandRow="1">
                <a:effectLst/>
                <a:tableStyleId>{5C22544A-7EE6-4342-B048-85BDC9FD1C3A}</a:tableStyleId>
              </a:tblPr>
              <a:tblGrid>
                <a:gridCol w="3040853">
                  <a:extLst>
                    <a:ext uri="{9D8B030D-6E8A-4147-A177-3AD203B41FA5}">
                      <a16:colId xmlns:a16="http://schemas.microsoft.com/office/drawing/2014/main" val="1986795083"/>
                    </a:ext>
                  </a:extLst>
                </a:gridCol>
              </a:tblGrid>
              <a:tr h="348114">
                <a:tc>
                  <a:txBody>
                    <a:bodyPr/>
                    <a:lstStyle/>
                    <a:p>
                      <a:pPr lvl="0" algn="ctr"/>
                      <a:r>
                        <a:rPr lang="en-GB" sz="1600" b="0" dirty="0">
                          <a:solidFill>
                            <a:srgbClr val="000000"/>
                          </a:solidFill>
                          <a:latin typeface="Comic Sans MS" pitchFamily="66"/>
                        </a:rPr>
                        <a:t>Christian views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048475056"/>
                  </a:ext>
                </a:extLst>
              </a:tr>
              <a:tr h="5768632">
                <a:tc>
                  <a:txBody>
                    <a:bodyPr/>
                    <a:lstStyle/>
                    <a:p>
                      <a:pPr marL="285750" lvl="0" indent="-285750" algn="l">
                        <a:buSzPct val="100000"/>
                        <a:buFont typeface="Arial" pitchFamily="34"/>
                        <a:buChar char="•"/>
                      </a:pPr>
                      <a:r>
                        <a:rPr lang="en-GB" sz="1300" b="0" dirty="0">
                          <a:solidFill>
                            <a:srgbClr val="000000"/>
                          </a:solidFill>
                          <a:latin typeface="Comic Sans MS" pitchFamily="66"/>
                        </a:rPr>
                        <a:t>Core belief in Christianity as </a:t>
                      </a:r>
                      <a:r>
                        <a:rPr lang="en-GB" sz="1300" b="1" dirty="0">
                          <a:solidFill>
                            <a:srgbClr val="000000"/>
                          </a:solidFill>
                          <a:latin typeface="Comic Sans MS" pitchFamily="66"/>
                        </a:rPr>
                        <a:t>Jesus emphasised it.</a:t>
                      </a:r>
                    </a:p>
                    <a:p>
                      <a:pPr marL="285750" lvl="0" indent="-285750" algn="l">
                        <a:buSzPct val="100000"/>
                        <a:buFont typeface="Arial" pitchFamily="34"/>
                        <a:buChar char="•"/>
                      </a:pPr>
                      <a:r>
                        <a:rPr lang="en-GB" sz="1300" b="0" dirty="0">
                          <a:solidFill>
                            <a:srgbClr val="000000"/>
                          </a:solidFill>
                          <a:latin typeface="Comic Sans MS" pitchFamily="66"/>
                        </a:rPr>
                        <a:t>Christians believe that they should </a:t>
                      </a:r>
                      <a:r>
                        <a:rPr lang="en-GB" sz="1300" b="1" dirty="0">
                          <a:solidFill>
                            <a:srgbClr val="000000"/>
                          </a:solidFill>
                          <a:latin typeface="Comic Sans MS" pitchFamily="66"/>
                        </a:rPr>
                        <a:t>forgive in order to be forgiven.</a:t>
                      </a:r>
                      <a:r>
                        <a:rPr lang="en-GB" sz="1300" b="0" dirty="0">
                          <a:solidFill>
                            <a:srgbClr val="000000"/>
                          </a:solidFill>
                          <a:latin typeface="Comic Sans MS" pitchFamily="66"/>
                        </a:rPr>
                        <a:t> “</a:t>
                      </a:r>
                      <a:r>
                        <a:rPr lang="en-GB" sz="1300" b="0" i="1" dirty="0">
                          <a:solidFill>
                            <a:srgbClr val="000000"/>
                          </a:solidFill>
                          <a:latin typeface="Comic Sans MS" pitchFamily="66"/>
                        </a:rPr>
                        <a:t>Forgive us our sins, as we forgive those who sin against us.” </a:t>
                      </a:r>
                      <a:r>
                        <a:rPr lang="en-GB" sz="1300" b="0" dirty="0">
                          <a:solidFill>
                            <a:srgbClr val="000000"/>
                          </a:solidFill>
                          <a:latin typeface="Comic Sans MS" pitchFamily="66"/>
                        </a:rPr>
                        <a:t>– </a:t>
                      </a:r>
                      <a:r>
                        <a:rPr lang="en-GB" sz="1300" b="1" dirty="0">
                          <a:solidFill>
                            <a:srgbClr val="000000"/>
                          </a:solidFill>
                          <a:latin typeface="Comic Sans MS" pitchFamily="66"/>
                        </a:rPr>
                        <a:t>The Lord’s prayer.</a:t>
                      </a:r>
                    </a:p>
                    <a:p>
                      <a:pPr marL="285750" lvl="0" indent="-285750" algn="l">
                        <a:buSzPct val="100000"/>
                        <a:buFont typeface="Arial" pitchFamily="34"/>
                        <a:buChar char="•"/>
                      </a:pPr>
                      <a:r>
                        <a:rPr lang="en-GB" sz="1300" b="0" dirty="0">
                          <a:solidFill>
                            <a:srgbClr val="000000"/>
                          </a:solidFill>
                          <a:latin typeface="Comic Sans MS" pitchFamily="66"/>
                        </a:rPr>
                        <a:t>Forgiveness is </a:t>
                      </a:r>
                      <a:r>
                        <a:rPr lang="en-GB" sz="1300" b="1" dirty="0">
                          <a:solidFill>
                            <a:srgbClr val="000000"/>
                          </a:solidFill>
                          <a:latin typeface="Comic Sans MS" pitchFamily="66"/>
                        </a:rPr>
                        <a:t>not a replacement </a:t>
                      </a:r>
                      <a:r>
                        <a:rPr lang="en-GB" sz="1300" b="0" dirty="0">
                          <a:solidFill>
                            <a:srgbClr val="000000"/>
                          </a:solidFill>
                          <a:latin typeface="Comic Sans MS" pitchFamily="66"/>
                        </a:rPr>
                        <a:t>for punishment.</a:t>
                      </a:r>
                    </a:p>
                    <a:p>
                      <a:pPr marL="285750" lvl="0" indent="-285750" algn="l">
                        <a:buSzPct val="100000"/>
                        <a:buFont typeface="Arial" pitchFamily="34"/>
                        <a:buChar char="•"/>
                      </a:pPr>
                      <a:r>
                        <a:rPr lang="en-GB" sz="1300" b="1" dirty="0">
                          <a:solidFill>
                            <a:srgbClr val="000000"/>
                          </a:solidFill>
                          <a:latin typeface="Comic Sans MS" pitchFamily="66"/>
                        </a:rPr>
                        <a:t>Jesus taught that we should always forgive</a:t>
                      </a:r>
                      <a:r>
                        <a:rPr lang="en-GB" sz="1300" b="0" dirty="0">
                          <a:solidFill>
                            <a:srgbClr val="000000"/>
                          </a:solidFill>
                          <a:latin typeface="Comic Sans MS" pitchFamily="66"/>
                        </a:rPr>
                        <a:t>. “Lord how many times shall I forgive my brother? Jesus answered ‘Not seven times but </a:t>
                      </a:r>
                      <a:r>
                        <a:rPr lang="en-GB" sz="1300" b="1" dirty="0">
                          <a:solidFill>
                            <a:srgbClr val="000000"/>
                          </a:solidFill>
                          <a:latin typeface="Comic Sans MS" pitchFamily="66"/>
                        </a:rPr>
                        <a:t>seventy-seven times.”</a:t>
                      </a:r>
                    </a:p>
                    <a:p>
                      <a:pPr marL="285750" lvl="0" indent="-285750" algn="l">
                        <a:buSzPct val="100000"/>
                        <a:buFont typeface="Arial" pitchFamily="34"/>
                        <a:buChar char="•"/>
                      </a:pPr>
                      <a:r>
                        <a:rPr lang="en-GB" sz="1300" b="0" dirty="0">
                          <a:solidFill>
                            <a:srgbClr val="000000"/>
                          </a:solidFill>
                          <a:latin typeface="Comic Sans MS" pitchFamily="66"/>
                        </a:rPr>
                        <a:t>There is </a:t>
                      </a:r>
                      <a:r>
                        <a:rPr lang="en-GB" sz="1300" b="1" dirty="0">
                          <a:solidFill>
                            <a:srgbClr val="000000"/>
                          </a:solidFill>
                          <a:latin typeface="Comic Sans MS" pitchFamily="66"/>
                        </a:rPr>
                        <a:t>no limit to God’s love </a:t>
                      </a:r>
                      <a:r>
                        <a:rPr lang="en-GB" sz="1300" b="0" dirty="0">
                          <a:solidFill>
                            <a:srgbClr val="000000"/>
                          </a:solidFill>
                          <a:latin typeface="Comic Sans MS" pitchFamily="66"/>
                        </a:rPr>
                        <a:t>and forgiveness therefore there should not be for ours.</a:t>
                      </a:r>
                    </a:p>
                    <a:p>
                      <a:pPr marL="285750" lvl="0" indent="-285750" algn="l">
                        <a:buSzPct val="100000"/>
                        <a:buFont typeface="Arial" pitchFamily="34"/>
                        <a:buChar char="•"/>
                      </a:pPr>
                      <a:r>
                        <a:rPr lang="en-GB" sz="1300" b="0" dirty="0">
                          <a:solidFill>
                            <a:srgbClr val="000000"/>
                          </a:solidFill>
                          <a:latin typeface="Comic Sans MS" pitchFamily="66"/>
                        </a:rPr>
                        <a:t>Even when </a:t>
                      </a:r>
                      <a:r>
                        <a:rPr lang="en-GB" sz="1300" b="1" dirty="0">
                          <a:solidFill>
                            <a:srgbClr val="000000"/>
                          </a:solidFill>
                          <a:latin typeface="Comic Sans MS" pitchFamily="66"/>
                        </a:rPr>
                        <a:t>Jesus was being crucified he forgave</a:t>
                      </a:r>
                      <a:r>
                        <a:rPr lang="en-GB" sz="1300" b="0" dirty="0">
                          <a:solidFill>
                            <a:srgbClr val="000000"/>
                          </a:solidFill>
                          <a:latin typeface="Comic Sans MS" pitchFamily="66"/>
                        </a:rPr>
                        <a:t>. “Father forgive them, for they do not know what they are doing.” </a:t>
                      </a:r>
                    </a:p>
                    <a:p>
                      <a:pPr marL="285750" lvl="0" indent="-285750" algn="l">
                        <a:buSzPct val="100000"/>
                        <a:buFont typeface="Arial" pitchFamily="34"/>
                        <a:buChar char="•"/>
                      </a:pPr>
                      <a:r>
                        <a:rPr lang="en-GB" sz="1300" b="0" dirty="0">
                          <a:solidFill>
                            <a:srgbClr val="000000"/>
                          </a:solidFill>
                          <a:latin typeface="Comic Sans MS" pitchFamily="66"/>
                        </a:rPr>
                        <a:t>Follow the </a:t>
                      </a:r>
                      <a:r>
                        <a:rPr lang="en-GB" sz="1300" b="1" dirty="0">
                          <a:solidFill>
                            <a:srgbClr val="000000"/>
                          </a:solidFill>
                          <a:latin typeface="Comic Sans MS" pitchFamily="66"/>
                        </a:rPr>
                        <a:t>examples of Jesus</a:t>
                      </a:r>
                      <a:r>
                        <a:rPr lang="en-GB" sz="1300" b="0" dirty="0">
                          <a:solidFill>
                            <a:srgbClr val="000000"/>
                          </a:solidFill>
                          <a:latin typeface="Comic Sans MS" pitchFamily="66"/>
                        </a:rPr>
                        <a:t>.</a:t>
                      </a:r>
                    </a:p>
                    <a:p>
                      <a:pPr marL="285750" lvl="0" indent="-285750" algn="l">
                        <a:buSzPct val="100000"/>
                        <a:buFont typeface="Arial" pitchFamily="34"/>
                        <a:buChar char="•"/>
                      </a:pPr>
                      <a:r>
                        <a:rPr lang="en-GB" sz="1300" b="0" dirty="0">
                          <a:solidFill>
                            <a:srgbClr val="000000"/>
                          </a:solidFill>
                          <a:latin typeface="Comic Sans MS" pitchFamily="66"/>
                        </a:rPr>
                        <a:t>Forgiveness is only accepted for those who are </a:t>
                      </a:r>
                      <a:r>
                        <a:rPr lang="en-GB" sz="1300" b="1" dirty="0">
                          <a:solidFill>
                            <a:srgbClr val="000000"/>
                          </a:solidFill>
                          <a:latin typeface="Comic Sans MS" pitchFamily="66"/>
                        </a:rPr>
                        <a:t>truly sorry </a:t>
                      </a:r>
                      <a:r>
                        <a:rPr lang="en-GB" sz="1300" b="0" dirty="0">
                          <a:solidFill>
                            <a:srgbClr val="000000"/>
                          </a:solidFill>
                          <a:latin typeface="Comic Sans MS" pitchFamily="66"/>
                        </a:rPr>
                        <a:t>for what they have done. </a:t>
                      </a:r>
                    </a:p>
                    <a:p>
                      <a:pPr marL="285750" lvl="0" indent="-285750" algn="l">
                        <a:buSzPct val="100000"/>
                        <a:buFont typeface="Arial" pitchFamily="34"/>
                        <a:buChar char="•"/>
                      </a:pPr>
                      <a:r>
                        <a:rPr lang="en-GB" sz="1300" b="0" dirty="0">
                          <a:solidFill>
                            <a:srgbClr val="000000"/>
                          </a:solidFill>
                          <a:latin typeface="Comic Sans MS" pitchFamily="66"/>
                        </a:rPr>
                        <a:t>Links to </a:t>
                      </a:r>
                      <a:r>
                        <a:rPr lang="en-GB" sz="1300" b="1" dirty="0">
                          <a:solidFill>
                            <a:srgbClr val="000000"/>
                          </a:solidFill>
                          <a:latin typeface="Comic Sans MS" pitchFamily="66"/>
                        </a:rPr>
                        <a:t>reformation</a:t>
                      </a:r>
                      <a:r>
                        <a:rPr lang="en-GB" sz="1300" b="0" dirty="0">
                          <a:solidFill>
                            <a:srgbClr val="000000"/>
                          </a:solidFill>
                          <a:latin typeface="Comic Sans MS" pitchFamily="66"/>
                        </a:rPr>
                        <a:t> being the primary aim of punishment.</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32105087"/>
                  </a:ext>
                </a:extLst>
              </a:tr>
            </a:tbl>
          </a:graphicData>
        </a:graphic>
      </p:graphicFrame>
      <p:graphicFrame>
        <p:nvGraphicFramePr>
          <p:cNvPr id="6" name="Table 7">
            <a:extLst>
              <a:ext uri="{FF2B5EF4-FFF2-40B4-BE49-F238E27FC236}">
                <a16:creationId xmlns:a16="http://schemas.microsoft.com/office/drawing/2014/main" id="{E275876F-7684-4DA5-AD0C-18A766FF589F}"/>
              </a:ext>
            </a:extLst>
          </p:cNvPr>
          <p:cNvGraphicFramePr>
            <a:graphicFrameLocks noGrp="1"/>
          </p:cNvGraphicFramePr>
          <p:nvPr>
            <p:extLst>
              <p:ext uri="{D42A27DB-BD31-4B8C-83A1-F6EECF244321}">
                <p14:modId xmlns:p14="http://schemas.microsoft.com/office/powerpoint/2010/main" val="3554181132"/>
              </p:ext>
            </p:extLst>
          </p:nvPr>
        </p:nvGraphicFramePr>
        <p:xfrm>
          <a:off x="3239388" y="566286"/>
          <a:ext cx="3040852" cy="6116746"/>
        </p:xfrm>
        <a:graphic>
          <a:graphicData uri="http://schemas.openxmlformats.org/drawingml/2006/table">
            <a:tbl>
              <a:tblPr firstRow="1" bandRow="1">
                <a:effectLst/>
                <a:tableStyleId>{5C22544A-7EE6-4342-B048-85BDC9FD1C3A}</a:tableStyleId>
              </a:tblPr>
              <a:tblGrid>
                <a:gridCol w="3040852">
                  <a:extLst>
                    <a:ext uri="{9D8B030D-6E8A-4147-A177-3AD203B41FA5}">
                      <a16:colId xmlns:a16="http://schemas.microsoft.com/office/drawing/2014/main" val="1986795083"/>
                    </a:ext>
                  </a:extLst>
                </a:gridCol>
              </a:tblGrid>
              <a:tr h="347189">
                <a:tc>
                  <a:txBody>
                    <a:bodyPr/>
                    <a:lstStyle/>
                    <a:p>
                      <a:pPr lvl="0" algn="ctr"/>
                      <a:r>
                        <a:rPr lang="en-GB" sz="1600" b="0" dirty="0">
                          <a:solidFill>
                            <a:srgbClr val="000000"/>
                          </a:solidFill>
                          <a:latin typeface="Comic Sans MS" pitchFamily="66"/>
                        </a:rPr>
                        <a:t>Muslim views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3048475056"/>
                  </a:ext>
                </a:extLst>
              </a:tr>
              <a:tr h="5769557">
                <a:tc>
                  <a:txBody>
                    <a:bodyPr/>
                    <a:lstStyle/>
                    <a:p>
                      <a:pPr marL="285750" lvl="0" indent="-285750" algn="l">
                        <a:buSzPct val="100000"/>
                        <a:buFont typeface="Arial" pitchFamily="34"/>
                        <a:buChar char="•"/>
                      </a:pPr>
                      <a:r>
                        <a:rPr lang="en-GB" sz="1300" b="0" dirty="0">
                          <a:solidFill>
                            <a:srgbClr val="000000"/>
                          </a:solidFill>
                          <a:latin typeface="Comic Sans MS" pitchFamily="66"/>
                        </a:rPr>
                        <a:t>For Muslims, </a:t>
                      </a:r>
                      <a:r>
                        <a:rPr lang="en-GB" sz="1300" b="1" dirty="0">
                          <a:solidFill>
                            <a:srgbClr val="000000"/>
                          </a:solidFill>
                          <a:latin typeface="Comic Sans MS" pitchFamily="66"/>
                        </a:rPr>
                        <a:t>forgiveness serves no part in the punishment process</a:t>
                      </a:r>
                      <a:r>
                        <a:rPr lang="en-GB" sz="1300" b="0" dirty="0">
                          <a:solidFill>
                            <a:srgbClr val="000000"/>
                          </a:solidFill>
                          <a:latin typeface="Comic Sans MS" pitchFamily="66"/>
                        </a:rPr>
                        <a:t>.</a:t>
                      </a:r>
                    </a:p>
                    <a:p>
                      <a:pPr marL="285750" lvl="0" indent="-285750" algn="l">
                        <a:buSzPct val="100000"/>
                        <a:buFont typeface="Arial" pitchFamily="34"/>
                        <a:buChar char="•"/>
                      </a:pPr>
                      <a:r>
                        <a:rPr lang="en-GB" sz="1300" b="0" dirty="0">
                          <a:solidFill>
                            <a:srgbClr val="000000"/>
                          </a:solidFill>
                          <a:latin typeface="Comic Sans MS" pitchFamily="66"/>
                        </a:rPr>
                        <a:t>However, forgiveness is an important element in Islam.</a:t>
                      </a:r>
                    </a:p>
                    <a:p>
                      <a:pPr marL="285750" lvl="0" indent="-285750" algn="l">
                        <a:buSzPct val="100000"/>
                        <a:buFont typeface="Arial" pitchFamily="34"/>
                        <a:buChar char="•"/>
                      </a:pPr>
                      <a:r>
                        <a:rPr lang="en-GB" sz="1300" b="0" dirty="0">
                          <a:solidFill>
                            <a:srgbClr val="000000"/>
                          </a:solidFill>
                          <a:latin typeface="Comic Sans MS" pitchFamily="66"/>
                        </a:rPr>
                        <a:t>There are </a:t>
                      </a:r>
                      <a:r>
                        <a:rPr lang="en-GB" sz="1300" b="1" dirty="0">
                          <a:solidFill>
                            <a:srgbClr val="000000"/>
                          </a:solidFill>
                          <a:latin typeface="Comic Sans MS" pitchFamily="66"/>
                        </a:rPr>
                        <a:t>two categories of forgiveness</a:t>
                      </a:r>
                      <a:r>
                        <a:rPr lang="en-GB" sz="1300" b="0" dirty="0">
                          <a:solidFill>
                            <a:srgbClr val="000000"/>
                          </a:solidFill>
                          <a:latin typeface="Comic Sans MS" pitchFamily="66"/>
                        </a:rPr>
                        <a:t>: </a:t>
                      </a:r>
                    </a:p>
                    <a:p>
                      <a:pPr marL="342900" lvl="0" indent="-342900" algn="l">
                        <a:buSzPct val="100000"/>
                        <a:buFont typeface="Arial" pitchFamily="34"/>
                        <a:buAutoNum type="arabicParenR"/>
                      </a:pPr>
                      <a:r>
                        <a:rPr lang="en-GB" sz="1300" b="1" dirty="0">
                          <a:solidFill>
                            <a:srgbClr val="000000"/>
                          </a:solidFill>
                          <a:latin typeface="Comic Sans MS" pitchFamily="66"/>
                        </a:rPr>
                        <a:t>Forgiveness from God- </a:t>
                      </a:r>
                      <a:r>
                        <a:rPr lang="en-GB" sz="1300" b="0" dirty="0">
                          <a:solidFill>
                            <a:srgbClr val="000000"/>
                          </a:solidFill>
                          <a:latin typeface="Comic Sans MS" pitchFamily="66"/>
                        </a:rPr>
                        <a:t>Only God can truly forgive and will only forgive those who are truly sorry and intend to follow the faith properly in the future. </a:t>
                      </a:r>
                    </a:p>
                    <a:p>
                      <a:pPr marL="342900" lvl="0" indent="-342900" algn="l">
                        <a:buSzPct val="100000"/>
                        <a:buFont typeface="Arial" pitchFamily="34"/>
                        <a:buAutoNum type="arabicParenR"/>
                      </a:pPr>
                      <a:r>
                        <a:rPr lang="en-GB" sz="1300" b="1" dirty="0">
                          <a:solidFill>
                            <a:srgbClr val="000000"/>
                          </a:solidFill>
                          <a:latin typeface="Comic Sans MS" pitchFamily="66"/>
                        </a:rPr>
                        <a:t>Forgiveness from humans- </a:t>
                      </a:r>
                      <a:r>
                        <a:rPr lang="en-GB" sz="1300" b="0" dirty="0">
                          <a:solidFill>
                            <a:srgbClr val="000000"/>
                          </a:solidFill>
                          <a:latin typeface="Comic Sans MS" pitchFamily="66"/>
                        </a:rPr>
                        <a:t>this is goodness over evil and stops evil from growing. Humans should forgive those who ask for forgiveness. This will then allow them to receive forgiveness from God. They should be forgiven constantly, because there is no limit to God’s forgiveness.</a:t>
                      </a:r>
                    </a:p>
                    <a:p>
                      <a:pPr marL="285750" lvl="0" indent="-285750" algn="l">
                        <a:buSzPct val="100000"/>
                        <a:buFont typeface="Arial" panose="020B0604020202020204" pitchFamily="34" charset="0"/>
                        <a:buChar char="•"/>
                      </a:pPr>
                      <a:r>
                        <a:rPr lang="en-GB" sz="1300" b="0" dirty="0">
                          <a:solidFill>
                            <a:srgbClr val="000000"/>
                          </a:solidFill>
                          <a:latin typeface="Comic Sans MS" pitchFamily="66"/>
                        </a:rPr>
                        <a:t>“Let them pardon and forgive. Do you not wish that Go should forgive you? God is most forgiving and merciful.”</a:t>
                      </a:r>
                    </a:p>
                    <a:p>
                      <a:pPr marL="285750" lvl="0" indent="-285750" algn="l">
                        <a:buSzPct val="100000"/>
                        <a:buFont typeface="Arial" panose="020B0604020202020204" pitchFamily="34" charset="0"/>
                        <a:buChar char="•"/>
                      </a:pPr>
                      <a:r>
                        <a:rPr lang="en-GB" sz="1300" b="0" dirty="0">
                          <a:solidFill>
                            <a:srgbClr val="000000"/>
                          </a:solidFill>
                          <a:latin typeface="Comic Sans MS" pitchFamily="66"/>
                        </a:rPr>
                        <a:t>“Pardon each other’s faults and God will grant you honour.” </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32105087"/>
                  </a:ext>
                </a:extLst>
              </a:tr>
            </a:tbl>
          </a:graphicData>
        </a:graphic>
      </p:graphicFrame>
      <p:sp>
        <p:nvSpPr>
          <p:cNvPr id="7" name="Rectangle: Rounded Corners 12">
            <a:extLst>
              <a:ext uri="{FF2B5EF4-FFF2-40B4-BE49-F238E27FC236}">
                <a16:creationId xmlns:a16="http://schemas.microsoft.com/office/drawing/2014/main" id="{C8EEC01E-AC32-4D0A-996D-E71A1F49A5A4}"/>
              </a:ext>
            </a:extLst>
          </p:cNvPr>
          <p:cNvSpPr/>
          <p:nvPr/>
        </p:nvSpPr>
        <p:spPr>
          <a:xfrm>
            <a:off x="6474885" y="3429000"/>
            <a:ext cx="5525670" cy="3254032"/>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w="38103" cap="flat">
            <a:solidFill>
              <a:srgbClr val="7030A0"/>
            </a:solidFill>
            <a:prstDash val="solid"/>
            <a:miter/>
          </a:ln>
        </p:spPr>
        <p:txBody>
          <a:bodyPr vert="horz" wrap="square" lIns="91440" tIns="45720" rIns="91440" bIns="45720" anchor="ctr" anchorCtr="1" compatLnSpc="1">
            <a:noAutofit/>
          </a:bodyPr>
          <a:lstStyle/>
          <a:p>
            <a:pPr marL="0" marR="0" lvl="0" indent="0"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dirty="0">
                <a:solidFill>
                  <a:srgbClr val="7030A0"/>
                </a:solidFill>
                <a:uFillTx/>
                <a:latin typeface="Comic Sans MS" pitchFamily="66"/>
              </a:rPr>
              <a:t>Example: Forgiving a violent criminal</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dirty="0">
                <a:solidFill>
                  <a:srgbClr val="7030A0"/>
                </a:solidFill>
                <a:latin typeface="Comic Sans MS" pitchFamily="66"/>
              </a:rPr>
              <a:t>In 2014 the mother of a murder victim showed forgiveness to her son’s murderer that was due to be hanged.</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dirty="0" err="1">
                <a:solidFill>
                  <a:srgbClr val="7030A0"/>
                </a:solidFill>
                <a:uFillTx/>
                <a:latin typeface="Comic Sans MS" pitchFamily="66"/>
              </a:rPr>
              <a:t>Shari’ah</a:t>
            </a:r>
            <a:r>
              <a:rPr lang="en-GB" sz="1400" b="0" i="0" u="none" strike="noStrike" kern="1200" cap="none" spc="0" baseline="0" dirty="0">
                <a:solidFill>
                  <a:srgbClr val="7030A0"/>
                </a:solidFill>
                <a:uFillTx/>
                <a:latin typeface="Comic Sans MS" pitchFamily="66"/>
              </a:rPr>
              <a:t> </a:t>
            </a:r>
            <a:r>
              <a:rPr lang="en-GB" sz="1400" dirty="0">
                <a:solidFill>
                  <a:srgbClr val="7030A0"/>
                </a:solidFill>
                <a:latin typeface="Comic Sans MS" pitchFamily="66"/>
              </a:rPr>
              <a:t>law allowed the victims mother to determined the fate of the criminal and she wanted him to be sentenced to death,</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dirty="0">
                <a:solidFill>
                  <a:srgbClr val="7030A0"/>
                </a:solidFill>
                <a:latin typeface="Comic Sans MS" pitchFamily="66"/>
              </a:rPr>
              <a:t>The day before the execution took place the mother dreamt of her son, who told her to forgive and spare the life of the killer. She took this as a sign of God and God’s forgiveness. </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dirty="0">
                <a:solidFill>
                  <a:srgbClr val="7030A0"/>
                </a:solidFill>
                <a:uFillTx/>
                <a:latin typeface="Comic Sans MS" pitchFamily="66"/>
              </a:rPr>
              <a:t>When approaching the killer with the intention to push away the chair (which </a:t>
            </a:r>
            <a:r>
              <a:rPr lang="en-GB" sz="1400" dirty="0">
                <a:solidFill>
                  <a:srgbClr val="7030A0"/>
                </a:solidFill>
                <a:latin typeface="Comic Sans MS" pitchFamily="66"/>
              </a:rPr>
              <a:t>he was stood on before his hanging), she stopped and slapped him across the face. She felt her rage had vanished and the noose was removed. Instead he was sent to prison. </a:t>
            </a:r>
            <a:endParaRPr lang="en-GB" sz="1400" b="0" i="0" u="none" strike="noStrike" kern="1200" cap="none" spc="0" baseline="0" dirty="0">
              <a:solidFill>
                <a:srgbClr val="7030A0"/>
              </a:solidFill>
              <a:uFillTx/>
              <a:latin typeface="Comic Sans MS" pitchFamily="66"/>
            </a:endParaRPr>
          </a:p>
        </p:txBody>
      </p:sp>
      <p:sp>
        <p:nvSpPr>
          <p:cNvPr id="8" name="Rectangle: Rounded Corners 13">
            <a:extLst>
              <a:ext uri="{FF2B5EF4-FFF2-40B4-BE49-F238E27FC236}">
                <a16:creationId xmlns:a16="http://schemas.microsoft.com/office/drawing/2014/main" id="{5D191CDE-B257-4C0E-8EB9-35D32C456982}"/>
              </a:ext>
            </a:extLst>
          </p:cNvPr>
          <p:cNvSpPr/>
          <p:nvPr/>
        </p:nvSpPr>
        <p:spPr>
          <a:xfrm>
            <a:off x="6474885" y="659269"/>
            <a:ext cx="5525670" cy="2581236"/>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w="38103" cap="flat">
            <a:solidFill>
              <a:srgbClr val="FF0000"/>
            </a:solidFill>
            <a:prstDash val="solid"/>
            <a:miter/>
          </a:ln>
        </p:spPr>
        <p:txBody>
          <a:bodyPr vert="horz" wrap="square" lIns="91440" tIns="45720" rIns="91440" bIns="45720" anchor="ctr" anchorCtr="1" compatLnSpc="1">
            <a:noAutofit/>
          </a:bodyPr>
          <a:lstStyle/>
          <a:p>
            <a:pPr marL="0" marR="0" lvl="0" indent="0"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dirty="0">
                <a:solidFill>
                  <a:srgbClr val="FF0000"/>
                </a:solidFill>
                <a:uFillTx/>
                <a:latin typeface="Comic Sans MS" pitchFamily="66"/>
              </a:rPr>
              <a:t>Example: Maureen Greaves</a:t>
            </a:r>
            <a:endParaRPr lang="en-GB" sz="1400" dirty="0">
              <a:solidFill>
                <a:srgbClr val="FF0000"/>
              </a:solidFill>
              <a:latin typeface="Comic Sans MS" pitchFamily="66"/>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dirty="0">
                <a:solidFill>
                  <a:srgbClr val="FF0000"/>
                </a:solidFill>
                <a:latin typeface="Comic Sans MS" pitchFamily="66"/>
              </a:rPr>
              <a:t>On Christmas Eve, 68 year old Alan Greaves was on his way to church to play the organ for Midnight Mass.</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dirty="0">
                <a:solidFill>
                  <a:srgbClr val="FF0000"/>
                </a:solidFill>
                <a:latin typeface="Comic Sans MS" pitchFamily="66"/>
              </a:rPr>
              <a:t>Two local men, made an unprovoked and brutal attack and left him for dead. Three days later, Alan died in hospital from his head injuries.</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dirty="0">
                <a:solidFill>
                  <a:srgbClr val="FF0000"/>
                </a:solidFill>
                <a:latin typeface="Comic Sans MS" pitchFamily="66"/>
              </a:rPr>
              <a:t>His wife prayed for those who committed this crime and she wanted to forgive and stop the destructive anger she was feeling. She wanted justice but not revenge.  </a:t>
            </a:r>
          </a:p>
        </p:txBody>
      </p:sp>
    </p:spTree>
    <p:extLst>
      <p:ext uri="{BB962C8B-B14F-4D97-AF65-F5344CB8AC3E}">
        <p14:creationId xmlns:p14="http://schemas.microsoft.com/office/powerpoint/2010/main" val="17629737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145990B-A64F-4AED-9AC6-A629257BFD61}"/>
              </a:ext>
            </a:extLst>
          </p:cNvPr>
          <p:cNvSpPr txBox="1"/>
          <p:nvPr/>
        </p:nvSpPr>
        <p:spPr>
          <a:xfrm>
            <a:off x="0" y="0"/>
            <a:ext cx="12191996" cy="461665"/>
          </a:xfrm>
          <a:prstGeom prst="rect">
            <a:avLst/>
          </a:prstGeom>
          <a:solidFill>
            <a:srgbClr val="FFEBAB"/>
          </a:solidFill>
          <a:ln w="9528" cap="flat">
            <a:solidFill>
              <a:srgbClr val="000000"/>
            </a:solidFill>
            <a:prstDash val="solid"/>
            <a:miter/>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400" b="1" i="0" u="sng" strike="noStrike" kern="1200" cap="none" spc="0" baseline="0" dirty="0">
                <a:solidFill>
                  <a:srgbClr val="000000"/>
                </a:solidFill>
                <a:uFillTx/>
                <a:latin typeface="Comic Sans MS" pitchFamily="66"/>
              </a:rPr>
              <a:t>Death Penalty</a:t>
            </a:r>
          </a:p>
        </p:txBody>
      </p:sp>
      <p:sp>
        <p:nvSpPr>
          <p:cNvPr id="5" name="Rounded Rectangle 7">
            <a:extLst>
              <a:ext uri="{FF2B5EF4-FFF2-40B4-BE49-F238E27FC236}">
                <a16:creationId xmlns:a16="http://schemas.microsoft.com/office/drawing/2014/main" id="{A3746784-187A-4A62-9F10-C9931764DCA2}"/>
              </a:ext>
            </a:extLst>
          </p:cNvPr>
          <p:cNvSpPr/>
          <p:nvPr/>
        </p:nvSpPr>
        <p:spPr>
          <a:xfrm>
            <a:off x="171580" y="645241"/>
            <a:ext cx="7352168" cy="461666"/>
          </a:xfrm>
          <a:prstGeom prst="roundRect">
            <a:avLst>
              <a:gd name="adj" fmla="val 0"/>
            </a:avLst>
          </a:prstGeom>
          <a:solidFill>
            <a:srgbClr val="14ECD2"/>
          </a:solidFill>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Font typeface="Arial" panose="020B0604020202020204" pitchFamily="34" charset="0"/>
              <a:buChar char="•"/>
            </a:pPr>
            <a:r>
              <a:rPr lang="en-US" sz="1400" dirty="0">
                <a:solidFill>
                  <a:srgbClr val="000000"/>
                </a:solidFill>
                <a:latin typeface="Comic Sans MS"/>
                <a:cs typeface="Comic Sans MS"/>
              </a:rPr>
              <a:t>Abolished in the UK in 1969. </a:t>
            </a:r>
          </a:p>
          <a:p>
            <a:pPr marL="285750" indent="-285750">
              <a:buFont typeface="Arial" panose="020B0604020202020204" pitchFamily="34" charset="0"/>
              <a:buChar char="•"/>
            </a:pPr>
            <a:r>
              <a:rPr lang="en-US" sz="1400" dirty="0">
                <a:solidFill>
                  <a:srgbClr val="000000"/>
                </a:solidFill>
                <a:latin typeface="Comic Sans MS"/>
                <a:cs typeface="Comic Sans MS"/>
              </a:rPr>
              <a:t>Many people have been pardoned since their execution in the 1950’s.</a:t>
            </a:r>
          </a:p>
        </p:txBody>
      </p:sp>
      <p:graphicFrame>
        <p:nvGraphicFramePr>
          <p:cNvPr id="6" name="Table 6">
            <a:extLst>
              <a:ext uri="{FF2B5EF4-FFF2-40B4-BE49-F238E27FC236}">
                <a16:creationId xmlns:a16="http://schemas.microsoft.com/office/drawing/2014/main" id="{59F0AC0A-B205-418E-A829-D56058A932C6}"/>
              </a:ext>
            </a:extLst>
          </p:cNvPr>
          <p:cNvGraphicFramePr>
            <a:graphicFrameLocks noGrp="1"/>
          </p:cNvGraphicFramePr>
          <p:nvPr>
            <p:extLst>
              <p:ext uri="{D42A27DB-BD31-4B8C-83A1-F6EECF244321}">
                <p14:modId xmlns:p14="http://schemas.microsoft.com/office/powerpoint/2010/main" val="12907956"/>
              </p:ext>
            </p:extLst>
          </p:nvPr>
        </p:nvGraphicFramePr>
        <p:xfrm>
          <a:off x="171581" y="1290483"/>
          <a:ext cx="7689052" cy="5318865"/>
        </p:xfrm>
        <a:graphic>
          <a:graphicData uri="http://schemas.openxmlformats.org/drawingml/2006/table">
            <a:tbl>
              <a:tblPr firstRow="1" bandRow="1">
                <a:tableStyleId>{5C22544A-7EE6-4342-B048-85BDC9FD1C3A}</a:tableStyleId>
              </a:tblPr>
              <a:tblGrid>
                <a:gridCol w="550314">
                  <a:extLst>
                    <a:ext uri="{9D8B030D-6E8A-4147-A177-3AD203B41FA5}">
                      <a16:colId xmlns:a16="http://schemas.microsoft.com/office/drawing/2014/main" val="4217615295"/>
                    </a:ext>
                  </a:extLst>
                </a:gridCol>
                <a:gridCol w="3641558">
                  <a:extLst>
                    <a:ext uri="{9D8B030D-6E8A-4147-A177-3AD203B41FA5}">
                      <a16:colId xmlns:a16="http://schemas.microsoft.com/office/drawing/2014/main" val="2922168027"/>
                    </a:ext>
                  </a:extLst>
                </a:gridCol>
                <a:gridCol w="3497180">
                  <a:extLst>
                    <a:ext uri="{9D8B030D-6E8A-4147-A177-3AD203B41FA5}">
                      <a16:colId xmlns:a16="http://schemas.microsoft.com/office/drawing/2014/main" val="578248574"/>
                    </a:ext>
                  </a:extLst>
                </a:gridCol>
              </a:tblGrid>
              <a:tr h="349096">
                <a:tc>
                  <a:txBody>
                    <a:bodyPr/>
                    <a:lstStyle/>
                    <a:p>
                      <a:pPr algn="ctr"/>
                      <a:endParaRPr lang="en-GB" sz="1600" b="0" dirty="0">
                        <a:solidFill>
                          <a:schemeClr val="bg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GB" sz="1400" b="0" dirty="0">
                          <a:solidFill>
                            <a:schemeClr val="bg1"/>
                          </a:solidFill>
                          <a:latin typeface="Comic Sans MS" panose="030F0702030302020204" pitchFamily="66" charset="0"/>
                        </a:rPr>
                        <a:t>For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GB" sz="1400" b="0" dirty="0">
                          <a:solidFill>
                            <a:schemeClr val="bg1"/>
                          </a:solidFill>
                          <a:latin typeface="Comic Sans MS" panose="030F0702030302020204" pitchFamily="66" charset="0"/>
                        </a:rPr>
                        <a:t>Against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2771298897"/>
                  </a:ext>
                </a:extLst>
              </a:tr>
              <a:tr h="2847027">
                <a:tc>
                  <a:txBody>
                    <a:bodyPr/>
                    <a:lstStyle/>
                    <a:p>
                      <a:pPr algn="ctr"/>
                      <a:r>
                        <a:rPr lang="en-GB" sz="1800" b="0" dirty="0">
                          <a:solidFill>
                            <a:schemeClr val="bg1"/>
                          </a:solidFill>
                          <a:latin typeface="Comic Sans MS" panose="030F0702030302020204" pitchFamily="66" charset="0"/>
                        </a:rPr>
                        <a:t>Christian views </a:t>
                      </a:r>
                    </a:p>
                  </a:txBody>
                  <a:tcPr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marL="285750" indent="-285750">
                        <a:buFont typeface="Arial" panose="020B0604020202020204" pitchFamily="34" charset="0"/>
                        <a:buChar char="•"/>
                      </a:pPr>
                      <a:r>
                        <a:rPr lang="en-GB" sz="1200" b="0" dirty="0">
                          <a:solidFill>
                            <a:schemeClr val="tx1"/>
                          </a:solidFill>
                          <a:latin typeface="Comic Sans MS" panose="030F0702030302020204" pitchFamily="66" charset="0"/>
                        </a:rPr>
                        <a:t>The Old Testament teaches-“Whoever sheds human blood, by humans shall their blood be shed.” </a:t>
                      </a:r>
                    </a:p>
                    <a:p>
                      <a:pPr marL="285750" indent="-285750">
                        <a:buFont typeface="Arial" panose="020B0604020202020204" pitchFamily="34" charset="0"/>
                        <a:buChar char="•"/>
                      </a:pPr>
                      <a:r>
                        <a:rPr lang="en-GB" sz="1200" b="0" dirty="0">
                          <a:solidFill>
                            <a:schemeClr val="tx1"/>
                          </a:solidFill>
                          <a:latin typeface="Comic Sans MS" panose="030F0702030302020204" pitchFamily="66" charset="0"/>
                        </a:rPr>
                        <a:t>“Life for life, eye for eye, tooth for tooth,” </a:t>
                      </a:r>
                    </a:p>
                    <a:p>
                      <a:pPr marL="285750" indent="-285750">
                        <a:buFont typeface="Arial" panose="020B0604020202020204" pitchFamily="34" charset="0"/>
                        <a:buChar char="•"/>
                      </a:pPr>
                      <a:r>
                        <a:rPr lang="en-GB" sz="1200" b="0" dirty="0">
                          <a:solidFill>
                            <a:schemeClr val="tx1"/>
                          </a:solidFill>
                          <a:latin typeface="Comic Sans MS" panose="030F0702030302020204" pitchFamily="66" charset="0"/>
                        </a:rPr>
                        <a:t>Justifiable retribution for serious crimes. </a:t>
                      </a:r>
                    </a:p>
                    <a:p>
                      <a:pPr marL="285750" indent="-285750">
                        <a:buFont typeface="Arial" panose="020B0604020202020204" pitchFamily="34" charset="0"/>
                        <a:buChar char="•"/>
                      </a:pPr>
                      <a:r>
                        <a:rPr lang="en-GB" sz="1200" b="0" dirty="0">
                          <a:solidFill>
                            <a:schemeClr val="tx1"/>
                          </a:solidFill>
                          <a:latin typeface="Comic Sans MS" panose="030F0702030302020204" pitchFamily="66" charset="0"/>
                        </a:rPr>
                        <a:t>Deters people from committing the crimes. </a:t>
                      </a:r>
                    </a:p>
                    <a:p>
                      <a:pPr marL="285750" indent="-285750">
                        <a:buFont typeface="Arial" panose="020B0604020202020204" pitchFamily="34" charset="0"/>
                        <a:buChar char="•"/>
                      </a:pPr>
                      <a:r>
                        <a:rPr lang="en-GB" sz="1200" b="0" dirty="0">
                          <a:solidFill>
                            <a:schemeClr val="tx1"/>
                          </a:solidFill>
                          <a:latin typeface="Comic Sans MS" panose="030F0702030302020204" pitchFamily="66" charset="0"/>
                        </a:rPr>
                        <a:t>The death penalty protects society by taking the criminal away for good, no chance of reoffending.</a:t>
                      </a:r>
                    </a:p>
                    <a:p>
                      <a:pPr marL="285750" indent="-285750">
                        <a:buFont typeface="Arial" panose="020B0604020202020204" pitchFamily="34" charset="0"/>
                        <a:buChar char="•"/>
                      </a:pPr>
                      <a:r>
                        <a:rPr lang="en-GB" sz="1200" b="0" dirty="0">
                          <a:solidFill>
                            <a:schemeClr val="tx1"/>
                          </a:solidFill>
                          <a:latin typeface="Comic Sans MS" panose="030F0702030302020204" pitchFamily="66" charset="0"/>
                        </a:rPr>
                        <a:t>The principle of utility- if it promotes the maximum amount of happiness for the most amount of people it should be allowed.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en-GB" sz="1200" b="0" dirty="0">
                          <a:solidFill>
                            <a:schemeClr val="tx1"/>
                          </a:solidFill>
                          <a:latin typeface="Comic Sans MS" panose="030F0702030302020204" pitchFamily="66" charset="0"/>
                        </a:rPr>
                        <a:t>Too many innocent people have been executed and you can’t bring them back.</a:t>
                      </a:r>
                    </a:p>
                    <a:p>
                      <a:pPr marL="285750" indent="-285750">
                        <a:buFont typeface="Arial" panose="020B0604020202020204" pitchFamily="34" charset="0"/>
                        <a:buChar char="•"/>
                      </a:pPr>
                      <a:r>
                        <a:rPr lang="en-GB" sz="1200" b="0" dirty="0">
                          <a:solidFill>
                            <a:schemeClr val="tx1"/>
                          </a:solidFill>
                          <a:latin typeface="Comic Sans MS" panose="030F0702030302020204" pitchFamily="66" charset="0"/>
                        </a:rPr>
                        <a:t>Does not show forgiveness and mercy.</a:t>
                      </a:r>
                    </a:p>
                    <a:p>
                      <a:pPr marL="285750" indent="-285750">
                        <a:buFont typeface="Arial" panose="020B0604020202020204" pitchFamily="34" charset="0"/>
                        <a:buChar char="•"/>
                      </a:pPr>
                      <a:r>
                        <a:rPr lang="en-GB" sz="1200" b="0" dirty="0">
                          <a:solidFill>
                            <a:schemeClr val="tx1"/>
                          </a:solidFill>
                          <a:latin typeface="Comic Sans MS" panose="030F0702030302020204" pitchFamily="66" charset="0"/>
                        </a:rPr>
                        <a:t>Murder rates in other countries with the death penalty are the same as those without. (Not a deterrent)  People who commit murder don’t think of the consequences. (usually in rage) </a:t>
                      </a:r>
                    </a:p>
                    <a:p>
                      <a:pPr marL="285750" indent="-285750">
                        <a:buFont typeface="Arial" panose="020B0604020202020204" pitchFamily="34" charset="0"/>
                        <a:buChar char="•"/>
                      </a:pPr>
                      <a:r>
                        <a:rPr lang="en-GB" sz="1200" b="0" dirty="0">
                          <a:solidFill>
                            <a:schemeClr val="tx1"/>
                          </a:solidFill>
                          <a:latin typeface="Comic Sans MS" panose="030F0702030302020204" pitchFamily="66" charset="0"/>
                        </a:rPr>
                        <a:t>Only God has the right to take life- Sanctity of Life argument. </a:t>
                      </a:r>
                    </a:p>
                    <a:p>
                      <a:pPr marL="285750" indent="-285750">
                        <a:buFont typeface="Arial" panose="020B0604020202020204" pitchFamily="34" charset="0"/>
                        <a:buChar char="•"/>
                      </a:pPr>
                      <a:r>
                        <a:rPr lang="en-GB" sz="1200" b="0" dirty="0">
                          <a:solidFill>
                            <a:schemeClr val="tx1"/>
                          </a:solidFill>
                          <a:latin typeface="Comic Sans MS" panose="030F0702030302020204" pitchFamily="66" charset="0"/>
                        </a:rPr>
                        <a:t>No chance for reformation.</a:t>
                      </a:r>
                    </a:p>
                    <a:p>
                      <a:pPr marL="285750" indent="-285750">
                        <a:buFont typeface="Arial" panose="020B0604020202020204" pitchFamily="34" charset="0"/>
                        <a:buChar char="•"/>
                      </a:pPr>
                      <a:r>
                        <a:rPr lang="en-GB" sz="1200" b="0" dirty="0">
                          <a:solidFill>
                            <a:schemeClr val="tx1"/>
                          </a:solidFill>
                          <a:latin typeface="Comic Sans MS" panose="030F0702030302020204" pitchFamily="66" charset="0"/>
                        </a:rPr>
                        <a:t>Takes away human dignity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77203902"/>
                  </a:ext>
                </a:extLst>
              </a:tr>
              <a:tr h="2122742">
                <a:tc>
                  <a:txBody>
                    <a:bodyPr/>
                    <a:lstStyle/>
                    <a:p>
                      <a:pPr algn="ctr"/>
                      <a:r>
                        <a:rPr lang="en-GB" sz="2000" b="0" dirty="0">
                          <a:solidFill>
                            <a:schemeClr val="bg1"/>
                          </a:solidFill>
                          <a:latin typeface="Comic Sans MS" panose="030F0702030302020204" pitchFamily="66" charset="0"/>
                        </a:rPr>
                        <a:t>Muslim views</a:t>
                      </a:r>
                    </a:p>
                  </a:txBody>
                  <a:tcPr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marL="285750" indent="-285750">
                        <a:buFont typeface="Arial" panose="020B0604020202020204" pitchFamily="34" charset="0"/>
                        <a:buChar char="•"/>
                      </a:pPr>
                      <a:r>
                        <a:rPr lang="en-GB" sz="1200" b="0" dirty="0">
                          <a:solidFill>
                            <a:schemeClr val="tx1"/>
                          </a:solidFill>
                          <a:latin typeface="Comic Sans MS" panose="030F0702030302020204" pitchFamily="66" charset="0"/>
                        </a:rPr>
                        <a:t>It is a deterrent- Carried out in public.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solidFill>
                            <a:schemeClr val="tx1"/>
                          </a:solidFill>
                          <a:latin typeface="Comic Sans MS" panose="030F0702030302020204" pitchFamily="66" charset="0"/>
                        </a:rPr>
                        <a:t>The principle of utility- if it promotes the maximum amount of happiness for the most amount of people it should be allowed. </a:t>
                      </a:r>
                    </a:p>
                    <a:p>
                      <a:pPr marL="285750" indent="-285750">
                        <a:buFont typeface="Arial" panose="020B0604020202020204" pitchFamily="34" charset="0"/>
                        <a:buChar char="•"/>
                      </a:pPr>
                      <a:r>
                        <a:rPr lang="en-GB" sz="1200" b="0" dirty="0" err="1">
                          <a:solidFill>
                            <a:schemeClr val="tx1"/>
                          </a:solidFill>
                          <a:latin typeface="Comic Sans MS" panose="030F0702030302020204" pitchFamily="66" charset="0"/>
                        </a:rPr>
                        <a:t>Shari’ah</a:t>
                      </a:r>
                      <a:r>
                        <a:rPr lang="en-GB" sz="1200" b="0" dirty="0">
                          <a:solidFill>
                            <a:schemeClr val="tx1"/>
                          </a:solidFill>
                          <a:latin typeface="Comic Sans MS" panose="030F0702030302020204" pitchFamily="66" charset="0"/>
                        </a:rPr>
                        <a:t> law- God’s law- allowed the death penalty for serious crimes. </a:t>
                      </a:r>
                    </a:p>
                    <a:p>
                      <a:pPr marL="285750" indent="-285750">
                        <a:buFont typeface="Arial" panose="020B0604020202020204" pitchFamily="34" charset="0"/>
                        <a:buChar char="•"/>
                      </a:pPr>
                      <a:r>
                        <a:rPr lang="en-GB" sz="1200" b="0" dirty="0">
                          <a:solidFill>
                            <a:schemeClr val="tx1"/>
                          </a:solidFill>
                          <a:latin typeface="Comic Sans MS" panose="030F0702030302020204" pitchFamily="66" charset="0"/>
                        </a:rPr>
                        <a:t>“Do not take life that God has made sacred, except by right”. </a:t>
                      </a:r>
                    </a:p>
                    <a:p>
                      <a:pPr marL="285750" indent="-285750">
                        <a:buFont typeface="Arial" panose="020B0604020202020204" pitchFamily="34" charset="0"/>
                        <a:buChar char="•"/>
                      </a:pPr>
                      <a:r>
                        <a:rPr lang="en-GB" sz="1200" b="0" dirty="0">
                          <a:solidFill>
                            <a:schemeClr val="tx1"/>
                          </a:solidFill>
                          <a:latin typeface="Comic Sans MS" panose="030F0702030302020204" pitchFamily="66" charset="0"/>
                        </a:rPr>
                        <a:t>Acceptable if someone has gone against the faith.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en-GB" sz="1200" b="0" dirty="0">
                          <a:solidFill>
                            <a:schemeClr val="tx1"/>
                          </a:solidFill>
                          <a:latin typeface="Comic Sans MS" panose="030F0702030302020204" pitchFamily="66" charset="0"/>
                        </a:rPr>
                        <a:t>Does not show forgiveness and mercy.</a:t>
                      </a:r>
                    </a:p>
                    <a:p>
                      <a:pPr marL="285750" indent="-285750">
                        <a:buFont typeface="Arial" panose="020B0604020202020204" pitchFamily="34" charset="0"/>
                        <a:buChar char="•"/>
                      </a:pPr>
                      <a:r>
                        <a:rPr lang="en-GB" sz="1200" b="0" dirty="0">
                          <a:solidFill>
                            <a:schemeClr val="tx1"/>
                          </a:solidFill>
                          <a:latin typeface="Comic Sans MS" panose="030F0702030302020204" pitchFamily="66" charset="0"/>
                        </a:rPr>
                        <a:t>“If the culprit is pardoned by his aggrieved brother, he shall pay what is due. It is an act of mercy.” </a:t>
                      </a:r>
                    </a:p>
                    <a:p>
                      <a:pPr marL="285750" indent="-285750">
                        <a:buFont typeface="Arial" panose="020B0604020202020204" pitchFamily="34" charset="0"/>
                        <a:buChar char="•"/>
                      </a:pPr>
                      <a:r>
                        <a:rPr lang="en-GB" sz="1200" b="0" dirty="0">
                          <a:solidFill>
                            <a:schemeClr val="tx1"/>
                          </a:solidFill>
                          <a:latin typeface="Comic Sans MS" panose="030F0702030302020204" pitchFamily="66" charset="0"/>
                        </a:rPr>
                        <a:t>Some believe the passages in the Qur’an have been misinterpreted.</a:t>
                      </a:r>
                    </a:p>
                    <a:p>
                      <a:pPr marL="285750" indent="-285750">
                        <a:buFont typeface="Arial" panose="020B0604020202020204" pitchFamily="34" charset="0"/>
                        <a:buChar char="•"/>
                      </a:pPr>
                      <a:r>
                        <a:rPr lang="en-GB" sz="1200" b="0" dirty="0">
                          <a:solidFill>
                            <a:schemeClr val="tx1"/>
                          </a:solidFill>
                          <a:latin typeface="Comic Sans MS" panose="030F0702030302020204" pitchFamily="66" charset="0"/>
                        </a:rPr>
                        <a:t>Muslims should promote non-violence.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0701826"/>
                  </a:ext>
                </a:extLst>
              </a:tr>
            </a:tbl>
          </a:graphicData>
        </a:graphic>
      </p:graphicFrame>
      <p:sp>
        <p:nvSpPr>
          <p:cNvPr id="8" name="Rectangle 14">
            <a:extLst>
              <a:ext uri="{FF2B5EF4-FFF2-40B4-BE49-F238E27FC236}">
                <a16:creationId xmlns:a16="http://schemas.microsoft.com/office/drawing/2014/main" id="{86F503CB-7D25-475C-B5FE-EB978D6D628D}"/>
              </a:ext>
            </a:extLst>
          </p:cNvPr>
          <p:cNvSpPr/>
          <p:nvPr/>
        </p:nvSpPr>
        <p:spPr>
          <a:xfrm>
            <a:off x="8069039" y="922422"/>
            <a:ext cx="3951377" cy="1632738"/>
          </a:xfrm>
          <a:prstGeom prst="rect">
            <a:avLst/>
          </a:prstGeom>
          <a:solidFill>
            <a:srgbClr val="C39BE1"/>
          </a:solidFill>
          <a:ln w="12701" cap="flat">
            <a:solidFill>
              <a:srgbClr val="000000"/>
            </a:solidFill>
            <a:prstDash val="solid"/>
            <a:miter/>
          </a:ln>
        </p:spPr>
        <p:txBody>
          <a:bodyPr vert="horz" wrap="square" lIns="91440" tIns="45720" rIns="91440" bIns="45720" anchor="ctr" anchorCtr="0"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b="1" i="0" u="none" strike="noStrike" kern="1200" cap="none" spc="0" baseline="0" dirty="0">
                <a:solidFill>
                  <a:srgbClr val="000000"/>
                </a:solidFill>
                <a:uFillTx/>
                <a:latin typeface="Comic Sans MS" pitchFamily="66"/>
              </a:rPr>
              <a:t>Example: Timothy Evans</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dirty="0">
                <a:solidFill>
                  <a:srgbClr val="000000"/>
                </a:solidFill>
                <a:latin typeface="Comic Sans MS" pitchFamily="66"/>
              </a:rPr>
              <a:t>Wrongly accused of murdering his wife and daughter. Sentenced to death by hanging in 1950. John Christie was later executed for the murders.</a:t>
            </a:r>
            <a:endParaRPr lang="en-GB" sz="1600" i="0" u="none" strike="noStrike" kern="1200" cap="none" spc="0" baseline="0" dirty="0">
              <a:solidFill>
                <a:srgbClr val="000000"/>
              </a:solidFill>
              <a:uFillTx/>
              <a:latin typeface="Comic Sans MS" pitchFamily="66"/>
            </a:endParaRPr>
          </a:p>
        </p:txBody>
      </p:sp>
      <p:pic>
        <p:nvPicPr>
          <p:cNvPr id="9" name="Picture 2" descr="http://www.murderpedia.org/male.C/images/christie_john_reginald/evans_021.jpg">
            <a:extLst>
              <a:ext uri="{FF2B5EF4-FFF2-40B4-BE49-F238E27FC236}">
                <a16:creationId xmlns:a16="http://schemas.microsoft.com/office/drawing/2014/main" id="{563B8061-3F9D-40D4-AD89-DC8261C5B2CF}"/>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8406479" y="3015916"/>
            <a:ext cx="3276499" cy="31282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28575947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4234</TotalTime>
  <Words>3422</Words>
  <Application>Microsoft Office PowerPoint</Application>
  <PresentationFormat>Widescreen</PresentationFormat>
  <Paragraphs>286</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Comic Sans MS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Thomas, Ms R</dc:creator>
  <cp:lastModifiedBy>Thomas, Ms R</cp:lastModifiedBy>
  <cp:revision>76</cp:revision>
  <dcterms:created xsi:type="dcterms:W3CDTF">2019-11-22T20:25:21Z</dcterms:created>
  <dcterms:modified xsi:type="dcterms:W3CDTF">2020-02-10T11:56:40Z</dcterms:modified>
</cp:coreProperties>
</file>