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93" r:id="rId4"/>
    <p:sldId id="292" r:id="rId5"/>
    <p:sldId id="291" r:id="rId6"/>
    <p:sldId id="290" r:id="rId7"/>
    <p:sldId id="289" r:id="rId8"/>
    <p:sldId id="288" r:id="rId9"/>
    <p:sldId id="287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0DA"/>
    <a:srgbClr val="EEA7A0"/>
    <a:srgbClr val="44F248"/>
    <a:srgbClr val="FFEBAB"/>
    <a:srgbClr val="14E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5" autoAdjust="0"/>
  </p:normalViewPr>
  <p:slideViewPr>
    <p:cSldViewPr snapToGrid="0">
      <p:cViewPr varScale="1">
        <p:scale>
          <a:sx n="39" d="100"/>
          <a:sy n="39" d="100"/>
        </p:scale>
        <p:origin x="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DA2D5-D76F-4083-8344-5EF04CEEC3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4247A-A685-4220-B61D-9760BCDA0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F7A3A3-A3C6-4973-AF3D-64AB3D47A553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A9E742-F747-4D39-ADB4-1A5DD92AE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6296B8-5901-4D79-8ECD-2B94D0A3C7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E4DE-1685-4EC1-936E-5EC8D51C363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63D7-AE5D-4EB8-8E70-49B13B2BBD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B45B01-6AEB-49EE-9ACE-4D99E1CD89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9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1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Stewardship – I and C</a:t>
            </a:r>
          </a:p>
          <a:p>
            <a:r>
              <a:rPr lang="en-GB" dirty="0"/>
              <a:t>Dominion-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7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5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5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8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3424-CE92-45C1-A34D-111D98473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9043A-3F86-400E-BE3C-28C38A208C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F3F9-1F98-4A0C-B6FD-CED40A2B7D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57EC7-6C31-4D5F-9372-E9164F860E8C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4CBA-F82C-4C08-A292-6E45C6E4D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DA6A-3761-4447-BC8A-65CAFCEB5C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501B0-C36C-4C4D-A8D4-61D0D9FBE7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7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2C7-458B-4776-A459-5590E55BD1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690F-6F16-4F3A-ACDB-2917C4D87D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F803-A6CC-491C-A55D-25C496020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A563E-04D6-4B3F-9130-1C5CC9A87114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82A6-E31B-435D-AD4F-A057DBAFF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91CD-0B44-4C24-B61E-8374D63CEE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4BA8-45F4-43F3-91AD-CF2A5A5E72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4CED5-2E17-4B43-A1C0-47F2B89C30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CC44B-D9DC-4C5B-9C46-A96D45DD87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0A86-85D9-4698-B9E4-451A396B60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8C42D-212F-4CAE-A240-FD2BA85826F3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638C-BB98-482F-A07A-7C28D16B5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2F82-E3DE-4ED0-8048-69A11D1ECF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56196-F69E-49FE-BD10-BD86480485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C48A-98D4-442F-BA7C-EB648D98D6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E3C9-02FF-45CD-BF05-4ECD48CFD3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E4C8-6075-4F6D-A2B1-D8B6E80B50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F4611-F092-4D54-9BEA-F50B4B5ACE5F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B42F-BA9D-4335-836F-DB0614D7A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EE4B-DEE1-438E-A91D-4CB52BF30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E23E7-A94E-4E15-BD73-D77E23FE19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6C74-E495-4A17-93A8-FDDA1608C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F373-2FC3-4AA1-98A7-304915742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3FE7-B832-4977-88FA-D0E804B1C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88E99-3506-4BB5-9132-5137F1605F4D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417C-1660-4BA9-BFC6-B2FD91B297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C37E-3FA0-4C0E-93D7-E59B989319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8B77-0032-40DC-ACE5-55877209CD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9FA2-1C46-4F63-B44F-DFF967650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2965-1AC5-411D-9B53-44CC2239D7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D1CF-227C-4424-9F87-99161E930A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6C49-CF0A-4D94-8E14-7FD5E1D7D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4A3F9-87C6-41E4-B1A1-A42E332D8E35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F70A-2ECB-4767-96AA-21F1543F24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3420-4997-4761-A287-E71DF990D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464B6-785D-4D14-92C6-914A0B66D7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ECC7-46A3-46C5-80A8-4077AD802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9957-3B35-4D3C-B146-9ED23EF7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C8F92-C1F1-4E93-B969-F150198FAD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C5186-B3F9-4351-8FC2-6F9AFC1B356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9318B-F84B-498A-B208-369D135EC7D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7D5F-8BE8-41A6-8CFC-5D937FD47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C525D-B58E-411D-8949-A5295EDC5A37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597EB-ABB4-4623-A88E-2087665D5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CB8BD-0D00-43CE-A25B-7945AC8435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890B9-3F3E-4217-BC26-4A6596D505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FDD8-C05C-4E51-AE8F-77E7A09EA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C34F2-452A-4808-B6E0-1CCEB31A6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99DD4-BA87-4988-AC96-CD95B3C76A98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D0CD2-B3E5-4363-8E89-BEA29FFE3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1D11C-2DF0-447A-87F3-C173DEC9DC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9D5AD-5D0F-4E36-9905-40D5264A70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55ED4-ACF8-4D48-AC51-83EA2F584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08042-E1C4-4194-86D1-CC9352D1D591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3D969-E741-4512-B7F2-52AB94D30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DE34A-39F2-46F2-9A86-D70A528F0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0DE3A-3659-46C9-B2C8-2FAA7F19A8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512E-DDB6-404E-8004-DA3C00CCD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BEA2-285B-4A07-B780-CB9FD9DA5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60AA-1DFA-482D-9899-BCCC736F37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656E7-3B44-4DB3-B8A3-62B99BDEFE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90F7A-DF0A-4A59-B582-E628DEDE5ACC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2A3CC-D5CD-4502-A8C9-FD1093593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D831-07D4-44EB-B8A3-BB50E37C8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85279-DA2E-4238-B312-B0BAAC0FA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00C7-C40F-43BF-994D-32F3A00C7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A6F8F-7C22-4947-8868-D879D670CD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0EB9-01C3-47D4-8385-908E864422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E13B4-E47F-4B1B-BF9D-D9AE0BC0C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EB8FD-B1A9-4750-9386-35C8B1301C18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9060-A77D-43C2-9EFE-20B813566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CF62A-8D4B-4928-9D51-AE6F62A33E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75100-0EBA-41FC-B01D-B56233A22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7CE8D-F2B2-4DF1-99DA-264DECB01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3C1E-AAD3-48C0-8B60-1759069EF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E0DD-1693-4687-B0E0-A2CE7693E4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2070FC-7B06-45CF-AC02-E5FFB928A7C5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E141-04E8-4065-A0FE-E5F344F8B9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481C-8567-497F-9DA8-407CE4D4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1763B7-8AB8-4B43-BD0E-3B99A415C06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partpanda.com/categories/globe-vecto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obsanger.blogspot.com/2011/02/republicans-hate-clean-air-and-water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partstation.com/deforestation-clipart-8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yachtrecycling.org/new-sustainable-material-renewable-plastic-co2-plant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artstation.com/drawn-pics-of-land-pollution-animated-land-pollution-diagram-pollution-types-clip-art-clipar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bsanger.blogspot.com/2011/02/republicans-hate-clean-air-and-water.html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://bytheirstrangefruit.blogspot.com/2015/08/justice-in-hands-of-all-people-part-2.html" TargetMode="External"/><Relationship Id="rId4" Type="http://schemas.openxmlformats.org/officeDocument/2006/relationships/hyperlink" Target="https://pixabay.com/en/wastewater-effluent-plant-310837/" TargetMode="Externa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tart.com/clipart/image/adam-e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rkandyradio.com/are-you-pro-life-or-pro-choice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dweebzilla.deviantart.com/art/Pro-Life-26258987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43EF354-3E86-48F0-BD95-A1848E192A75}"/>
              </a:ext>
            </a:extLst>
          </p:cNvPr>
          <p:cNvSpPr txBox="1"/>
          <p:nvPr/>
        </p:nvSpPr>
        <p:spPr>
          <a:xfrm>
            <a:off x="1956578" y="963027"/>
            <a:ext cx="8755923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2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223C78F-D2D9-4E72-9C2B-6D66F1781BEB}"/>
              </a:ext>
            </a:extLst>
          </p:cNvPr>
          <p:cNvSpPr txBox="1"/>
          <p:nvPr/>
        </p:nvSpPr>
        <p:spPr>
          <a:xfrm>
            <a:off x="3970751" y="1919575"/>
            <a:ext cx="4727576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44F248"/>
                </a:solidFill>
                <a:uFillTx/>
                <a:latin typeface="Comic Sans MS" pitchFamily="66"/>
              </a:rPr>
              <a:t>Religion and Life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B8CD87E-07C5-4FCF-B865-E95A17EF7450}"/>
              </a:ext>
            </a:extLst>
          </p:cNvPr>
          <p:cNvSpPr txBox="1"/>
          <p:nvPr/>
        </p:nvSpPr>
        <p:spPr>
          <a:xfrm>
            <a:off x="4208115" y="2876124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8D6F06-3DC0-41EA-BBDF-9014DDDE8F7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Death and the afterlife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AA55AC7F-5CBA-4556-9154-062E7427E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87924"/>
              </p:ext>
            </p:extLst>
          </p:nvPr>
        </p:nvGraphicFramePr>
        <p:xfrm>
          <a:off x="319771" y="903858"/>
          <a:ext cx="3480434" cy="2179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0434">
                  <a:extLst>
                    <a:ext uri="{9D8B030D-6E8A-4147-A177-3AD203B41FA5}">
                      <a16:colId xmlns:a16="http://schemas.microsoft.com/office/drawing/2014/main" val="751652262"/>
                    </a:ext>
                  </a:extLst>
                </a:gridCol>
              </a:tblGrid>
              <a:tr h="28055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value of human life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11"/>
                  </a:ext>
                </a:extLst>
              </a:tr>
              <a:tr h="184617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given humans free will to choose between right and wrong.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Each person has one life and it is their choice how they life it.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and Muslims believe that what they do in life will effect the eternally.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encourages them to follow the instructions of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2057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212332-5E45-480F-B754-D59648424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5123"/>
              </p:ext>
            </p:extLst>
          </p:nvPr>
        </p:nvGraphicFramePr>
        <p:xfrm>
          <a:off x="4022272" y="698118"/>
          <a:ext cx="8021116" cy="2590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55620">
                  <a:extLst>
                    <a:ext uri="{9D8B030D-6E8A-4147-A177-3AD203B41FA5}">
                      <a16:colId xmlns:a16="http://schemas.microsoft.com/office/drawing/2014/main" val="3473076170"/>
                    </a:ext>
                  </a:extLst>
                </a:gridCol>
                <a:gridCol w="3965496">
                  <a:extLst>
                    <a:ext uri="{9D8B030D-6E8A-4147-A177-3AD203B41FA5}">
                      <a16:colId xmlns:a16="http://schemas.microsoft.com/office/drawing/2014/main" val="135778563"/>
                    </a:ext>
                  </a:extLst>
                </a:gridCol>
              </a:tblGrid>
              <a:tr h="328443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Is death the end?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GB" sz="1600" b="0" u="sng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95101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29313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Death is not the end and God judges whether a person will spend eternity heaven or hell.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Catholics believe in purgatory, where souls undergo purification in order to achieve holiness to be with God and enter heaven.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Some believe that the afterlife/ judgement begins the moment you die, where others believe you must wait until judgement day.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Some Christians believe that heaven is bodily and others believe it is spiritual.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Muslims believe that death is not final, but a new beginning of a new stage.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Muslims believe they will be waiting until the day of judgement called </a:t>
                      </a:r>
                      <a:r>
                        <a:rPr lang="en-GB" sz="1200" b="1" dirty="0" err="1">
                          <a:latin typeface="Comic Sans MS" pitchFamily="66"/>
                        </a:rPr>
                        <a:t>barzakh</a:t>
                      </a:r>
                      <a:r>
                        <a:rPr lang="en-GB" sz="1200" b="0" dirty="0">
                          <a:latin typeface="Comic Sans MS" pitchFamily="66"/>
                        </a:rPr>
                        <a:t>, which means barrier.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The soul does not die but continues in the afterlife, heaven or hell.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The afterlife is known as </a:t>
                      </a:r>
                      <a:r>
                        <a:rPr lang="en-GB" sz="1200" b="1" dirty="0" err="1">
                          <a:latin typeface="Comic Sans MS" pitchFamily="66"/>
                        </a:rPr>
                        <a:t>Akirah</a:t>
                      </a:r>
                      <a:r>
                        <a:rPr lang="en-GB" sz="1200" b="1" dirty="0">
                          <a:latin typeface="Comic Sans MS" pitchFamily="66"/>
                        </a:rPr>
                        <a:t>.</a:t>
                      </a:r>
                      <a:endParaRPr lang="en-GB" sz="1200" b="0" dirty="0">
                        <a:latin typeface="Comic Sans MS" pitchFamily="66"/>
                      </a:endParaRP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Current life is a test or trial before the next realm of existence.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25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9AFA4A-A65C-4134-804D-7992585B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75001"/>
              </p:ext>
            </p:extLst>
          </p:nvPr>
        </p:nvGraphicFramePr>
        <p:xfrm>
          <a:off x="319771" y="3463817"/>
          <a:ext cx="11723620" cy="3169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44724">
                  <a:extLst>
                    <a:ext uri="{9D8B030D-6E8A-4147-A177-3AD203B41FA5}">
                      <a16:colId xmlns:a16="http://schemas.microsoft.com/office/drawing/2014/main" val="3846457914"/>
                    </a:ext>
                  </a:extLst>
                </a:gridCol>
                <a:gridCol w="2344724">
                  <a:extLst>
                    <a:ext uri="{9D8B030D-6E8A-4147-A177-3AD203B41FA5}">
                      <a16:colId xmlns:a16="http://schemas.microsoft.com/office/drawing/2014/main" val="633280630"/>
                    </a:ext>
                  </a:extLst>
                </a:gridCol>
                <a:gridCol w="2344724">
                  <a:extLst>
                    <a:ext uri="{9D8B030D-6E8A-4147-A177-3AD203B41FA5}">
                      <a16:colId xmlns:a16="http://schemas.microsoft.com/office/drawing/2014/main" val="3899600260"/>
                    </a:ext>
                  </a:extLst>
                </a:gridCol>
                <a:gridCol w="2344724">
                  <a:extLst>
                    <a:ext uri="{9D8B030D-6E8A-4147-A177-3AD203B41FA5}">
                      <a16:colId xmlns:a16="http://schemas.microsoft.com/office/drawing/2014/main" val="3835688912"/>
                    </a:ext>
                  </a:extLst>
                </a:gridCol>
                <a:gridCol w="2344724">
                  <a:extLst>
                    <a:ext uri="{9D8B030D-6E8A-4147-A177-3AD203B41FA5}">
                      <a16:colId xmlns:a16="http://schemas.microsoft.com/office/drawing/2014/main" val="4188142540"/>
                    </a:ext>
                  </a:extLst>
                </a:gridCol>
              </a:tblGrid>
              <a:tr h="496732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Christian views on heaven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Christian views on hell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Muslim views on heaven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Muslim views on hell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Comic Sans MS" pitchFamily="66"/>
                        </a:rPr>
                        <a:t>Muslim views on judgement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65130"/>
                  </a:ext>
                </a:extLst>
              </a:tr>
              <a:tr h="2210357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Heaven is wonderful and where God resides.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It is place where everyone worships God.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There is no death, mourning or pain in heaven.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Heaven is more important than any other ambition.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We go to heaven because of Jesus’ death on the cross.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Christians should try to avoid sinning.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The Bible says that hell was originally designed for Satan and his demons.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A place for punishment.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Hell is a place of torment and there is no rest.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Some believe that it is just punishment to be without God.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Hell is something that should be avoided.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Called paradise or Jannah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Muslims aim to reach paradise.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After judgement everyone will have to cross the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omic Sans MS" pitchFamily="66"/>
                        </a:rPr>
                        <a:t>Sirat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 Bridge over hell.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If given the book of life in the right hand you will enter heaven.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Eternal beautiful garden of physical and spiritual pleasures and delights.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No suffering.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Also called Jahannam.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The Qur’an describes hell using the vivid imagery of blazing fire and terrible punishment.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Both physical and spiritual torture.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Muslims who do not do enough good deeds might find themselves in hell.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It will eventually end and they will enter heaven.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Non-believers will stay their forever.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Everyone is accountable for their actions.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The angel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omic Sans MS" pitchFamily="66"/>
                        </a:rPr>
                        <a:t>Israfil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 will blow a trumpet announcing the last day and the dead will be resurrected.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itchFamily="66"/>
                        </a:rPr>
                        <a:t>Good will look at their book of life and decide the fate of the individual.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8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B626AA-4B5E-4623-891B-6ACB4F16B42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Origins of the universe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0E2EAD3-C11C-474D-A5E9-1F266A2A7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69037"/>
              </p:ext>
            </p:extLst>
          </p:nvPr>
        </p:nvGraphicFramePr>
        <p:xfrm>
          <a:off x="77024" y="657665"/>
          <a:ext cx="3713386" cy="1889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13386">
                  <a:extLst>
                    <a:ext uri="{9D8B030D-6E8A-4147-A177-3AD203B41FA5}">
                      <a16:colId xmlns:a16="http://schemas.microsoft.com/office/drawing/2014/main" val="751652262"/>
                    </a:ext>
                  </a:extLst>
                </a:gridCol>
              </a:tblGrid>
              <a:tr h="296872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beliefs on Creation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11"/>
                  </a:ext>
                </a:extLst>
              </a:tr>
              <a:tr h="154373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designed and created the universe.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created all things ‘out of nothing’ </a:t>
                      </a:r>
                      <a:r>
                        <a:rPr lang="en-GB" sz="1400" b="0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 nihilo</a:t>
                      </a:r>
                      <a:endParaRPr lang="en-GB" sz="1400" b="1" i="1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Genesis 1 gives a Christians a detailed story about how the Earth was created.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2057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7421AB-8F08-4F7E-B831-CEF40053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3631"/>
              </p:ext>
            </p:extLst>
          </p:nvPr>
        </p:nvGraphicFramePr>
        <p:xfrm>
          <a:off x="77024" y="2681871"/>
          <a:ext cx="3713386" cy="4101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0718">
                  <a:extLst>
                    <a:ext uri="{9D8B030D-6E8A-4147-A177-3AD203B41FA5}">
                      <a16:colId xmlns:a16="http://schemas.microsoft.com/office/drawing/2014/main" val="2171249918"/>
                    </a:ext>
                  </a:extLst>
                </a:gridCol>
                <a:gridCol w="3102668">
                  <a:extLst>
                    <a:ext uri="{9D8B030D-6E8A-4147-A177-3AD203B41FA5}">
                      <a16:colId xmlns:a16="http://schemas.microsoft.com/office/drawing/2014/main" val="2424283018"/>
                    </a:ext>
                  </a:extLst>
                </a:gridCol>
              </a:tblGrid>
              <a:tr h="3568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What happened?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80957"/>
                  </a:ext>
                </a:extLst>
              </a:tr>
              <a:tr h="4525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said ‘Let their be light’. He created day and night.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02004"/>
                  </a:ext>
                </a:extLst>
              </a:tr>
              <a:tr h="4525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made the sky.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27781"/>
                  </a:ext>
                </a:extLst>
              </a:tr>
              <a:tr h="63355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formed the seas and the land, covering the land with vegetation and plants.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39884"/>
                  </a:ext>
                </a:extLst>
              </a:tr>
              <a:tr h="4525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created lights in the sky- sun, moon and stars,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12003"/>
                  </a:ext>
                </a:extLst>
              </a:tr>
              <a:tr h="4525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made fish and other animals of the seas, and the birds in the air.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28982"/>
                  </a:ext>
                </a:extLst>
              </a:tr>
              <a:tr h="63355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finished by creating all the animals on land, made humans. He made humans in his own image.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55366"/>
                  </a:ext>
                </a:extLst>
              </a:tr>
              <a:tr h="63355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 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rested on the 7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day and made it holy. He was very pleased with his creation because it was good.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69831"/>
                  </a:ext>
                </a:extLst>
              </a:tr>
            </a:tbl>
          </a:graphicData>
        </a:graphic>
      </p:graphicFrame>
      <p:sp>
        <p:nvSpPr>
          <p:cNvPr id="6" name="Rectangle 14">
            <a:extLst>
              <a:ext uri="{FF2B5EF4-FFF2-40B4-BE49-F238E27FC236}">
                <a16:creationId xmlns:a16="http://schemas.microsoft.com/office/drawing/2014/main" id="{FA5FF041-0EB4-430D-BDA2-AF8FED79215D}"/>
              </a:ext>
            </a:extLst>
          </p:cNvPr>
          <p:cNvSpPr/>
          <p:nvPr/>
        </p:nvSpPr>
        <p:spPr>
          <a:xfrm>
            <a:off x="3948795" y="657665"/>
            <a:ext cx="2272390" cy="6125474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Muslim beliefs on creation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i="0" u="sng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 created the world in 6 days (phases) This could be periods of time.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Before time existed, God existed and he created the universe on his divine word.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Qur'an does not specify what happened on each day.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Qur’an does not mention a day of rest but instead says that God put the whole universe under his command.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Muslims believe that God’s work and creation never ends as it continues with every new birth and every new seed that grows.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64E836-92F1-43EB-9832-FCC769B94C9C}"/>
              </a:ext>
            </a:extLst>
          </p:cNvPr>
          <p:cNvSpPr/>
          <p:nvPr/>
        </p:nvSpPr>
        <p:spPr>
          <a:xfrm>
            <a:off x="6379570" y="657665"/>
            <a:ext cx="5649687" cy="1908277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Big Bang Theory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scientific explanation for how the universe began.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13.8 billions years ago all matter was compressed into a small, hot and dense collection of mass.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 massive expansion of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space took place and matter was flung in all different directions.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universe expanded and cooled.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starts grouped together and formed galaxies.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B0D326-000D-42CD-ADD1-1C3766E9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18592"/>
              </p:ext>
            </p:extLst>
          </p:nvPr>
        </p:nvGraphicFramePr>
        <p:xfrm>
          <a:off x="6379570" y="2764077"/>
          <a:ext cx="5649686" cy="3931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4843">
                  <a:extLst>
                    <a:ext uri="{9D8B030D-6E8A-4147-A177-3AD203B41FA5}">
                      <a16:colId xmlns:a16="http://schemas.microsoft.com/office/drawing/2014/main" val="2775894224"/>
                    </a:ext>
                  </a:extLst>
                </a:gridCol>
                <a:gridCol w="2824843">
                  <a:extLst>
                    <a:ext uri="{9D8B030D-6E8A-4147-A177-3AD203B41FA5}">
                      <a16:colId xmlns:a16="http://schemas.microsoft.com/office/drawing/2014/main" val="3594687273"/>
                    </a:ext>
                  </a:extLst>
                </a:gridCol>
              </a:tblGrid>
              <a:tr h="338352">
                <a:tc>
                  <a:txBody>
                    <a:bodyPr/>
                    <a:lstStyle/>
                    <a:p>
                      <a:pPr lvl="0"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11"/>
                  </a:ext>
                </a:extLst>
              </a:tr>
              <a:tr h="3206737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Fundamental Christians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believe that every word in the Bible has been inspired by God and therefore 200% true.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Liberal Christians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believe that the Bible is more like a parable/ symbol and the main message is that God brought the universe into being but we should use to science to try and understand it.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Big Bang could have been God’s way of forming the universe.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Islam encourages the search for clear understanding and scientific explanations that may enable a greater understanding of God.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Qur’an encourages scientific exploration about the origins of the universe.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believe that the Qur’an links well to the Big Bang Theory.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Qur’an explains why the universe came into being but science should explain how.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As long as they understand that it is created by God.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was not an accident but was designed, and God’s creation was perfect and good.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9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20DFE-4B01-4170-B53E-28568480A07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14ECD2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Value of the world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4C7B964-2BDD-402D-A071-67AFBAD3B789}"/>
              </a:ext>
            </a:extLst>
          </p:cNvPr>
          <p:cNvSpPr/>
          <p:nvPr/>
        </p:nvSpPr>
        <p:spPr>
          <a:xfrm>
            <a:off x="8549272" y="734786"/>
            <a:ext cx="3386914" cy="2694214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Awe and Wonder: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When people see beautiful landscapes, starts etc… many people are awestruck and filled with wonder.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beauty and complexity of the world proves to come that God must exist.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God’s creation inspires awe and wonder.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Nature is amazing because it represents the glory of God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08ADD52-6370-4FDE-8103-66BBE2544E19}"/>
              </a:ext>
            </a:extLst>
          </p:cNvPr>
          <p:cNvSpPr txBox="1"/>
          <p:nvPr/>
        </p:nvSpPr>
        <p:spPr>
          <a:xfrm>
            <a:off x="229065" y="739778"/>
            <a:ext cx="1697706" cy="66171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baseline="0" dirty="0">
                <a:solidFill>
                  <a:srgbClr val="FF0000"/>
                </a:solidFill>
                <a:uFillTx/>
                <a:latin typeface="Comic Sans MS" pitchFamily="66"/>
              </a:rPr>
              <a:t>Value of the world: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Humans are the most intelligent species on earth.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Humans should live in harmony.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Muslims and Christians believe they should respect nature and care for the environment,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Living on God’s earth is a privilege.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Islam stresses that we must live in harmony with all creature of God.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latin typeface="Comic Sans MS" pitchFamily="66"/>
            </a:endParaRP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latin typeface="Comic Sans MS" pitchFamily="66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baseline="0" dirty="0">
              <a:solidFill>
                <a:srgbClr val="FF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2E123DA-8B4C-49FA-83A9-360E5738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75496"/>
              </p:ext>
            </p:extLst>
          </p:nvPr>
        </p:nvGraphicFramePr>
        <p:xfrm>
          <a:off x="2465615" y="3640567"/>
          <a:ext cx="9225642" cy="297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914">
                  <a:extLst>
                    <a:ext uri="{9D8B030D-6E8A-4147-A177-3AD203B41FA5}">
                      <a16:colId xmlns:a16="http://schemas.microsoft.com/office/drawing/2014/main" val="169226912"/>
                    </a:ext>
                  </a:extLst>
                </a:gridCol>
                <a:gridCol w="5502728">
                  <a:extLst>
                    <a:ext uri="{9D8B030D-6E8A-4147-A177-3AD203B41FA5}">
                      <a16:colId xmlns:a16="http://schemas.microsoft.com/office/drawing/2014/main" val="3611640656"/>
                    </a:ext>
                  </a:extLst>
                </a:gridCol>
              </a:tblGrid>
              <a:tr h="3272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Stewardship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97416"/>
                  </a:ext>
                </a:extLst>
              </a:tr>
              <a:tr h="22899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has given humans the privilege of living in the world therefore they should take responsibility and look after it.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One planet that cannot be replaced.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Adam was the first steward when he was told to take care of the Garden of Eden.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has given humans responsibility to take care of the planet.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Called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khalifah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need to look after the world for future generations.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Looking after the environment brings balance.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Humans will be judged on the day of judgement about their treatment of the planet.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“It is he who has made you successor on the earth.”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is the creator therefore we should not damage is creation.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“God created everything and the earth belongs.”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4427"/>
                  </a:ext>
                </a:extLst>
              </a:tr>
            </a:tbl>
          </a:graphicData>
        </a:graphic>
      </p:graphicFrame>
      <p:sp>
        <p:nvSpPr>
          <p:cNvPr id="8" name="Rectangle 14">
            <a:extLst>
              <a:ext uri="{FF2B5EF4-FFF2-40B4-BE49-F238E27FC236}">
                <a16:creationId xmlns:a16="http://schemas.microsoft.com/office/drawing/2014/main" id="{8E48137D-EDF3-46B0-B88D-E1372FA08E62}"/>
              </a:ext>
            </a:extLst>
          </p:cNvPr>
          <p:cNvSpPr/>
          <p:nvPr/>
        </p:nvSpPr>
        <p:spPr>
          <a:xfrm>
            <a:off x="4703020" y="669473"/>
            <a:ext cx="3685138" cy="2759527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Dominion: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In order to manage the earth Christians were given power and authority to rule.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Some believe that this means they can do what they like with the earth.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Some say they cannot do what they like if it damages something God has made.</a:t>
            </a:r>
          </a:p>
        </p:txBody>
      </p:sp>
      <p:pic>
        <p:nvPicPr>
          <p:cNvPr id="10" name="Picture 9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95C031D5-8268-4E9B-AC54-6C1DD823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2163" y="734786"/>
            <a:ext cx="2400300" cy="23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1D8CE-B5D1-4F85-96BE-321093CEB0E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C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Use and abuse of the environment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B76713-0A42-47EA-AB14-B10DDF104278}"/>
              </a:ext>
            </a:extLst>
          </p:cNvPr>
          <p:cNvSpPr/>
          <p:nvPr/>
        </p:nvSpPr>
        <p:spPr>
          <a:xfrm>
            <a:off x="207115" y="666539"/>
            <a:ext cx="1735985" cy="3921789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Pressures on the environment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world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’s population is growing therefore it has implications on the environment.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Large populations create most waste and there is a real danger that the planet is getting seriously damaged.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DE5439-B0EC-4164-9B50-FC195B0ED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95951"/>
              </p:ext>
            </p:extLst>
          </p:nvPr>
        </p:nvGraphicFramePr>
        <p:xfrm>
          <a:off x="2139043" y="666540"/>
          <a:ext cx="9927487" cy="198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2">
                  <a:extLst>
                    <a:ext uri="{9D8B030D-6E8A-4147-A177-3AD203B41FA5}">
                      <a16:colId xmlns:a16="http://schemas.microsoft.com/office/drawing/2014/main" val="3251557520"/>
                    </a:ext>
                  </a:extLst>
                </a:gridCol>
                <a:gridCol w="7818475">
                  <a:extLst>
                    <a:ext uri="{9D8B030D-6E8A-4147-A177-3AD203B41FA5}">
                      <a16:colId xmlns:a16="http://schemas.microsoft.com/office/drawing/2014/main" val="2062358529"/>
                    </a:ext>
                  </a:extLst>
                </a:gridCol>
              </a:tblGrid>
              <a:tr h="26982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913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Natural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Material found in nature- such as oil and trees- that can be used by people.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41342"/>
                  </a:ext>
                </a:extLst>
              </a:tr>
              <a:tr h="3433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Sustainable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Building and progress that tried to reduce the impact on the natural world for future generations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26435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Misuse of the world and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37221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Non-renewable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Things the earth provides that will eventually run out, for example, oil, coal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50498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cutting down of large amount of forest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76892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Recycling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Reusing old products to make new 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940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013FBC-5D96-4A9D-BA94-CBE2C5A3F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37208"/>
              </p:ext>
            </p:extLst>
          </p:nvPr>
        </p:nvGraphicFramePr>
        <p:xfrm>
          <a:off x="9661071" y="2985195"/>
          <a:ext cx="2405459" cy="35788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05459">
                  <a:extLst>
                    <a:ext uri="{9D8B030D-6E8A-4147-A177-3AD203B41FA5}">
                      <a16:colId xmlns:a16="http://schemas.microsoft.com/office/drawing/2014/main" val="172398312"/>
                    </a:ext>
                  </a:extLst>
                </a:gridCol>
              </a:tblGrid>
              <a:tr h="64149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Looking after the environment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72194"/>
                  </a:ext>
                </a:extLst>
              </a:tr>
              <a:tr h="293739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Recycling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Reusing items such as plastic bags or donating items not needed.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Reducing the number of vehicle journeys by walking, cycling or public transport.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Being careful to turn lights off and use water responsibly.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Planting trees.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98686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F3F2961-7C92-48C6-9C20-A8E511FD4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57824"/>
              </p:ext>
            </p:extLst>
          </p:nvPr>
        </p:nvGraphicFramePr>
        <p:xfrm>
          <a:off x="207115" y="4774640"/>
          <a:ext cx="9198142" cy="178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071">
                  <a:extLst>
                    <a:ext uri="{9D8B030D-6E8A-4147-A177-3AD203B41FA5}">
                      <a16:colId xmlns:a16="http://schemas.microsoft.com/office/drawing/2014/main" val="3532093610"/>
                    </a:ext>
                  </a:extLst>
                </a:gridCol>
                <a:gridCol w="4599071">
                  <a:extLst>
                    <a:ext uri="{9D8B030D-6E8A-4147-A177-3AD203B41FA5}">
                      <a16:colId xmlns:a16="http://schemas.microsoft.com/office/drawing/2014/main" val="2156859367"/>
                    </a:ext>
                  </a:extLst>
                </a:gridCol>
              </a:tblGrid>
              <a:tr h="1789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views to abuse of the environment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Hadith advices Muslims to take only what is needed from the world.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 Do not seek from it more than what you need.”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“Eat and drink but do not be extravagant: God does not like extravagant people.”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IFEES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to abuse of the environment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Being in charge does not give people the right to abuse, spoil, waste or destroy what God has made.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Humans are only tenants of God’s world.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Thoughtless exploitation should be opposed.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Assisi and </a:t>
                      </a:r>
                      <a:r>
                        <a:rPr lang="en-GB" sz="14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Ohito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meetings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08450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3263CB5-C0FF-4FB8-8C60-19FE1CC5E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3724" y="2892040"/>
            <a:ext cx="1720942" cy="178944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EF5924F-A407-430E-B640-1D56B1CC4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4092" y="2892040"/>
            <a:ext cx="1431906" cy="1638625"/>
          </a:xfrm>
          <a:prstGeom prst="rect">
            <a:avLst/>
          </a:prstGeom>
        </p:spPr>
      </p:pic>
      <p:pic>
        <p:nvPicPr>
          <p:cNvPr id="16" name="Picture 1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CC50294-97D3-443A-9D1F-68639A1BB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65424" y="2923740"/>
            <a:ext cx="2070362" cy="16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98C87-8090-4AD2-AF7E-79F87FED95E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Pollution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79587AF-F78D-47BC-8D5C-011714CD6053}"/>
              </a:ext>
            </a:extLst>
          </p:cNvPr>
          <p:cNvSpPr txBox="1"/>
          <p:nvPr/>
        </p:nvSpPr>
        <p:spPr>
          <a:xfrm>
            <a:off x="229065" y="739778"/>
            <a:ext cx="2499170" cy="140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baseline="0" dirty="0">
                <a:solidFill>
                  <a:srgbClr val="FF0000"/>
                </a:solidFill>
                <a:uFillTx/>
                <a:latin typeface="Comic Sans MS" pitchFamily="66"/>
              </a:rPr>
              <a:t>Pollution: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latin typeface="Comic Sans MS" pitchFamily="66"/>
              </a:rPr>
              <a:t>Making something dirty and contaminated, especially the environment. </a:t>
            </a:r>
            <a:endParaRPr lang="en-GB" sz="1600" b="0" i="0" u="none" strike="noStrike" kern="1200" cap="none" baseline="0" dirty="0">
              <a:uFillTx/>
              <a:latin typeface="Comic Sans MS" pitchFamily="66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D61D1BA-8630-491A-9F17-4F279317F074}"/>
              </a:ext>
            </a:extLst>
          </p:cNvPr>
          <p:cNvSpPr/>
          <p:nvPr/>
        </p:nvSpPr>
        <p:spPr>
          <a:xfrm>
            <a:off x="2755884" y="747918"/>
            <a:ext cx="2694215" cy="1796147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Pollution puts the health of humans, animals and plants at risk.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Pollution is a problem as technology advances and the world’s population grows.</a:t>
            </a:r>
            <a:endParaRPr lang="en-GB" sz="1400" b="0" i="0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55C790-A030-4718-A880-7C7B0A878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47472"/>
              </p:ext>
            </p:extLst>
          </p:nvPr>
        </p:nvGraphicFramePr>
        <p:xfrm>
          <a:off x="229065" y="2725440"/>
          <a:ext cx="5436949" cy="39366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11545">
                  <a:extLst>
                    <a:ext uri="{9D8B030D-6E8A-4147-A177-3AD203B41FA5}">
                      <a16:colId xmlns:a16="http://schemas.microsoft.com/office/drawing/2014/main" val="3131588544"/>
                    </a:ext>
                  </a:extLst>
                </a:gridCol>
                <a:gridCol w="1883631">
                  <a:extLst>
                    <a:ext uri="{9D8B030D-6E8A-4147-A177-3AD203B41FA5}">
                      <a16:colId xmlns:a16="http://schemas.microsoft.com/office/drawing/2014/main" val="2219876709"/>
                    </a:ext>
                  </a:extLst>
                </a:gridCol>
                <a:gridCol w="1841773">
                  <a:extLst>
                    <a:ext uri="{9D8B030D-6E8A-4147-A177-3AD203B41FA5}">
                      <a16:colId xmlns:a16="http://schemas.microsoft.com/office/drawing/2014/main" val="898859806"/>
                    </a:ext>
                  </a:extLst>
                </a:gridCol>
              </a:tblGrid>
              <a:tr h="461997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Water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Air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Land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75512"/>
                  </a:ext>
                </a:extLst>
              </a:tr>
              <a:tr h="1188620">
                <a:tc>
                  <a:txBody>
                    <a:bodyPr/>
                    <a:lstStyle/>
                    <a:p>
                      <a:pPr lvl="0" algn="ctr"/>
                      <a:endParaRPr lang="en-GB" sz="1200" b="0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200" b="0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 sz="1200" b="0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65699"/>
                  </a:ext>
                </a:extLst>
              </a:tr>
              <a:tr h="209829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Caused by dumping waste into the sea.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Have a bad effect on marine life.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Example- The deep water horizon oil spills killing thousands of birds and marine animals.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Caused by fumes from factories and vehicles.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Long-term exposure can lead to asthma, lung cancer and other diseases.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It also causes global warming, climate change and acid rain.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Caused by the ineffective disposal of waste.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When chemicals enter the earth this can poison wildlife, making farming less efficient and result in contaminated food.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78342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F0BA54F1-FC7F-4375-9987-F71E403F4EC8}"/>
              </a:ext>
            </a:extLst>
          </p:cNvPr>
          <p:cNvSpPr txBox="1"/>
          <p:nvPr/>
        </p:nvSpPr>
        <p:spPr>
          <a:xfrm>
            <a:off x="229065" y="2246964"/>
            <a:ext cx="28566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baseline="0" dirty="0">
                <a:solidFill>
                  <a:srgbClr val="00B050"/>
                </a:solidFill>
                <a:uFillTx/>
                <a:latin typeface="Comic Sans MS" pitchFamily="66"/>
              </a:rPr>
              <a:t>Types of Pollution: </a:t>
            </a:r>
            <a:endParaRPr lang="en-GB" sz="1600" b="0" i="0" u="none" strike="noStrike" kern="1200" cap="none" baseline="0" dirty="0">
              <a:solidFill>
                <a:srgbClr val="00B050"/>
              </a:solidFill>
              <a:uFillTx/>
              <a:latin typeface="Comic Sans MS" pitchFamily="66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B9E38E-078C-4323-8435-D493A86D1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613" y="3324194"/>
            <a:ext cx="896274" cy="896274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566D3D5-A5F1-4748-9436-61FF39389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89630" y="3195273"/>
            <a:ext cx="1487471" cy="1152608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175407C9-E1BB-44FB-9A8E-2E030AA66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02991" y="3260277"/>
            <a:ext cx="1230483" cy="102259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B9DD37D-516B-4F91-86FF-8780AEA6E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92936"/>
              </p:ext>
            </p:extLst>
          </p:nvPr>
        </p:nvGraphicFramePr>
        <p:xfrm>
          <a:off x="7690757" y="812846"/>
          <a:ext cx="4033157" cy="21851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33157">
                  <a:extLst>
                    <a:ext uri="{9D8B030D-6E8A-4147-A177-3AD203B41FA5}">
                      <a16:colId xmlns:a16="http://schemas.microsoft.com/office/drawing/2014/main" val="2477743236"/>
                    </a:ext>
                  </a:extLst>
                </a:gridCol>
              </a:tblGrid>
              <a:tr h="386872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on Pollution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97263"/>
                  </a:ext>
                </a:extLst>
              </a:tr>
              <a:tr h="1706768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Christian believe that the world is on loan to humans, who have been given responsibility by God to look after it.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Parable of the talents.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Polluting the planet is not good stewardship.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Pollution harms  other therefore goes against ‘love thy neighbour’.</a:t>
                      </a:r>
                      <a:endParaRPr lang="en-GB" sz="1200" b="0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02728"/>
                  </a:ext>
                </a:extLst>
              </a:tr>
            </a:tbl>
          </a:graphicData>
        </a:graphic>
      </p:graphicFrame>
      <p:pic>
        <p:nvPicPr>
          <p:cNvPr id="16" name="Picture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AF2DEA3-E93E-400D-83FC-C1F1AD962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80894" y="3563798"/>
            <a:ext cx="2219111" cy="2802547"/>
          </a:xfrm>
          <a:prstGeom prst="rect">
            <a:avLst/>
          </a:prstGeom>
        </p:spPr>
      </p:pic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D8EEC9CD-3F52-4E23-AB29-A078668AF7E3}"/>
              </a:ext>
            </a:extLst>
          </p:cNvPr>
          <p:cNvSpPr/>
          <p:nvPr/>
        </p:nvSpPr>
        <p:spPr>
          <a:xfrm>
            <a:off x="5663460" y="719357"/>
            <a:ext cx="1811382" cy="995144"/>
          </a:xfrm>
          <a:custGeom>
            <a:avLst>
              <a:gd name="f0" fmla="val 24603"/>
              <a:gd name="f1" fmla="val 688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EEA7A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 The earth is the LORD’S and everything in it.”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9" name="Speech Bubble: Rectangle with Corners Rounded 11">
            <a:extLst>
              <a:ext uri="{FF2B5EF4-FFF2-40B4-BE49-F238E27FC236}">
                <a16:creationId xmlns:a16="http://schemas.microsoft.com/office/drawing/2014/main" id="{650791A0-33DF-4D41-9578-DEB5E8A610A9}"/>
              </a:ext>
            </a:extLst>
          </p:cNvPr>
          <p:cNvSpPr/>
          <p:nvPr/>
        </p:nvSpPr>
        <p:spPr>
          <a:xfrm>
            <a:off x="5862349" y="1864572"/>
            <a:ext cx="1612493" cy="1443293"/>
          </a:xfrm>
          <a:custGeom>
            <a:avLst>
              <a:gd name="f0" fmla="val 24603"/>
              <a:gd name="f1" fmla="val 688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“Every human act of irresponsibility towards creatures is an abomination,”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AD560B8-1C1E-438B-B3A9-7F0A21CDBFB6}"/>
              </a:ext>
            </a:extLst>
          </p:cNvPr>
          <p:cNvSpPr/>
          <p:nvPr/>
        </p:nvSpPr>
        <p:spPr>
          <a:xfrm>
            <a:off x="5862349" y="3606818"/>
            <a:ext cx="3685138" cy="2759527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Pope Francis challenge the world to help reduce pollution: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Pope called for the world to act to protect the environment.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called the letter ‘To care for our one common home.”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states that we need to reduce waste, pollution and change poverty.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says the world looks like an immense pile of filth.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says we should recycle.</a:t>
            </a:r>
          </a:p>
        </p:txBody>
      </p:sp>
    </p:spTree>
    <p:extLst>
      <p:ext uri="{BB962C8B-B14F-4D97-AF65-F5344CB8AC3E}">
        <p14:creationId xmlns:p14="http://schemas.microsoft.com/office/powerpoint/2010/main" val="22732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960136-BA6F-425A-976B-09591CEC3039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Animals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8BC71-ED37-4FD0-A68B-7613854B60FC}"/>
              </a:ext>
            </a:extLst>
          </p:cNvPr>
          <p:cNvSpPr/>
          <p:nvPr/>
        </p:nvSpPr>
        <p:spPr>
          <a:xfrm>
            <a:off x="501030" y="715525"/>
            <a:ext cx="3262515" cy="1929701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Animals for experiments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Scientists test new products, such as medicines, cosmetics and additives that are added to food.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To test to make sure it is safe for humans.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Testing cosmetics on animals was banned in the UK in 1998.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Most animal testing now 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is on rats or mice that are bread  for that purpose.</a:t>
            </a:r>
            <a:endParaRPr lang="en-GB" sz="1200" i="0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83070E-262E-46EB-991E-DAD55072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6595"/>
              </p:ext>
            </p:extLst>
          </p:nvPr>
        </p:nvGraphicFramePr>
        <p:xfrm>
          <a:off x="179873" y="2935506"/>
          <a:ext cx="3937486" cy="372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743">
                  <a:extLst>
                    <a:ext uri="{9D8B030D-6E8A-4147-A177-3AD203B41FA5}">
                      <a16:colId xmlns:a16="http://schemas.microsoft.com/office/drawing/2014/main" val="1132112619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3479033537"/>
                    </a:ext>
                  </a:extLst>
                </a:gridCol>
              </a:tblGrid>
              <a:tr h="52360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on animals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views on animals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1672"/>
                  </a:ext>
                </a:extLst>
              </a:tr>
              <a:tr h="25262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Christians support limited animal testing, providing there is no other safe way to develop medicines.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as long as it is in a caring way.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Christians believe that humans life is more important.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Harming an animals is not allowed.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Causing them to do a job beyond their power is not acceptable.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 acceptation can be made if it is to protect/ save human life.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Suffering must be kept to a minimum.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Humans will be judged on judgement day based on their actions towards animals.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45650"/>
                  </a:ext>
                </a:extLst>
              </a:tr>
            </a:tbl>
          </a:graphicData>
        </a:graphic>
      </p:graphicFrame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16C6F9DE-1BF6-4564-BA5C-D92BA633A793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141878" y="2645226"/>
            <a:ext cx="6738" cy="29028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0" name="Rectangle 5">
            <a:extLst>
              <a:ext uri="{FF2B5EF4-FFF2-40B4-BE49-F238E27FC236}">
                <a16:creationId xmlns:a16="http://schemas.microsoft.com/office/drawing/2014/main" id="{7AC9994F-8AD9-43F7-A2BF-FBE7CE73E7B4}"/>
              </a:ext>
            </a:extLst>
          </p:cNvPr>
          <p:cNvSpPr/>
          <p:nvPr/>
        </p:nvSpPr>
        <p:spPr>
          <a:xfrm>
            <a:off x="8589034" y="715524"/>
            <a:ext cx="3262515" cy="1929701"/>
          </a:xfrm>
          <a:prstGeom prst="rect">
            <a:avLst/>
          </a:prstGeom>
          <a:solidFill>
            <a:srgbClr val="FFEBA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Animals for food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Those who decide to be vegetarian or vegan usually do so because they are against killing animals.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object t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 the ways animals are treated rather than actually eating animals.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simply do not like the taste.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8FD215-15A0-4A28-B567-4A405C79B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40945"/>
              </p:ext>
            </p:extLst>
          </p:nvPr>
        </p:nvGraphicFramePr>
        <p:xfrm>
          <a:off x="8428457" y="2935505"/>
          <a:ext cx="3583670" cy="372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35">
                  <a:extLst>
                    <a:ext uri="{9D8B030D-6E8A-4147-A177-3AD203B41FA5}">
                      <a16:colId xmlns:a16="http://schemas.microsoft.com/office/drawing/2014/main" val="1132112619"/>
                    </a:ext>
                  </a:extLst>
                </a:gridCol>
                <a:gridCol w="1791835">
                  <a:extLst>
                    <a:ext uri="{9D8B030D-6E8A-4147-A177-3AD203B41FA5}">
                      <a16:colId xmlns:a16="http://schemas.microsoft.com/office/drawing/2014/main" val="3479033537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on eating animals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views on eating animals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1672"/>
                  </a:ext>
                </a:extLst>
              </a:tr>
              <a:tr h="30846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Christians have the choice to be meat eaters.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they should also be sensitive to others.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Against killing animals.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are more dominant so can do what we like.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are allowed to eat meat that has been kidded according to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Shari’ah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Food must be halal and slaughtered correctly.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Animals must be killed in the name of God.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Forbidden to eat pig meat.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45650"/>
                  </a:ext>
                </a:extLst>
              </a:tr>
            </a:tbl>
          </a:graphicData>
        </a:graphic>
      </p:graphicFrame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071C2720-64DD-41CE-B02F-E9B803F60F1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220292" y="2645225"/>
            <a:ext cx="0" cy="29028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44FF1DE-0DD4-4D88-82A1-4BDBE2D44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11412"/>
              </p:ext>
            </p:extLst>
          </p:nvPr>
        </p:nvGraphicFramePr>
        <p:xfrm>
          <a:off x="4490974" y="715524"/>
          <a:ext cx="3583669" cy="28443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83669">
                  <a:extLst>
                    <a:ext uri="{9D8B030D-6E8A-4147-A177-3AD203B41FA5}">
                      <a16:colId xmlns:a16="http://schemas.microsoft.com/office/drawing/2014/main" val="172398312"/>
                    </a:ext>
                  </a:extLst>
                </a:gridCol>
              </a:tblGrid>
              <a:tr h="3400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Value of Animals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72194"/>
                  </a:ext>
                </a:extLst>
              </a:tr>
              <a:tr h="250426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God created all living things and they all worship God in their own way.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Each animal is valuable to God and should be treated with kindness and compassion.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There are over 200 verses in the Qur’an about animals.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Christians believe God created animals for humans to use and care for.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Humans are more important because they were created in the image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The story of Noah’s ark teaches Christians to protect animals but that it is also acceptable to use them for our benefit.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98686"/>
                  </a:ext>
                </a:extLst>
              </a:tr>
            </a:tbl>
          </a:graphicData>
        </a:graphic>
      </p:graphicFrame>
      <p:sp>
        <p:nvSpPr>
          <p:cNvPr id="17" name="Speech Bubble: Rectangle with Corners Rounded 11">
            <a:extLst>
              <a:ext uri="{FF2B5EF4-FFF2-40B4-BE49-F238E27FC236}">
                <a16:creationId xmlns:a16="http://schemas.microsoft.com/office/drawing/2014/main" id="{6538A2D7-1FAC-48D6-B6DC-A898A32B54AB}"/>
              </a:ext>
            </a:extLst>
          </p:cNvPr>
          <p:cNvSpPr/>
          <p:nvPr/>
        </p:nvSpPr>
        <p:spPr>
          <a:xfrm>
            <a:off x="6404771" y="3752177"/>
            <a:ext cx="1846779" cy="1391323"/>
          </a:xfrm>
          <a:custGeom>
            <a:avLst>
              <a:gd name="f0" fmla="val 12775"/>
              <a:gd name="f1" fmla="val -30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“Take with you seven of every kind of animal, a male and its mate.”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B86AD74D-1DD8-417C-8CB4-FBCB20DC853B}"/>
              </a:ext>
            </a:extLst>
          </p:cNvPr>
          <p:cNvSpPr/>
          <p:nvPr/>
        </p:nvSpPr>
        <p:spPr>
          <a:xfrm>
            <a:off x="6581684" y="5490351"/>
            <a:ext cx="1669866" cy="1169157"/>
          </a:xfrm>
          <a:custGeom>
            <a:avLst>
              <a:gd name="f0" fmla="val 14465"/>
              <a:gd name="f1" fmla="val -608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EEA7A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“Everything that lives and moved about will be food for you.”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9" name="Speech Bubble: Rectangle with Corners Rounded 11">
            <a:extLst>
              <a:ext uri="{FF2B5EF4-FFF2-40B4-BE49-F238E27FC236}">
                <a16:creationId xmlns:a16="http://schemas.microsoft.com/office/drawing/2014/main" id="{925773F5-1AA3-4631-973D-A1EBD2557FD0}"/>
              </a:ext>
            </a:extLst>
          </p:cNvPr>
          <p:cNvSpPr/>
          <p:nvPr/>
        </p:nvSpPr>
        <p:spPr>
          <a:xfrm>
            <a:off x="4426132" y="3988366"/>
            <a:ext cx="1669866" cy="1971563"/>
          </a:xfrm>
          <a:custGeom>
            <a:avLst>
              <a:gd name="f0" fmla="val 15943"/>
              <a:gd name="f1" fmla="val -468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“All creature that crawl on the earth and those that fully with their wings are communities like yourselves.”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487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6D2E3-DAFB-43ED-86E9-4F0DE67EA1F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EC90DA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Origins of human life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E51E24-DC98-4ECC-9B8E-403045823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52838"/>
              </p:ext>
            </p:extLst>
          </p:nvPr>
        </p:nvGraphicFramePr>
        <p:xfrm>
          <a:off x="6906990" y="670679"/>
          <a:ext cx="5130800" cy="603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80">
                  <a:extLst>
                    <a:ext uri="{9D8B030D-6E8A-4147-A177-3AD203B41FA5}">
                      <a16:colId xmlns:a16="http://schemas.microsoft.com/office/drawing/2014/main" val="311769482"/>
                    </a:ext>
                  </a:extLst>
                </a:gridCol>
                <a:gridCol w="2506620">
                  <a:extLst>
                    <a:ext uri="{9D8B030D-6E8A-4147-A177-3AD203B41FA5}">
                      <a16:colId xmlns:a16="http://schemas.microsoft.com/office/drawing/2014/main" val="1841634327"/>
                    </a:ext>
                  </a:extLst>
                </a:gridCol>
              </a:tblGrid>
              <a:tr h="3218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36518"/>
                  </a:ext>
                </a:extLst>
              </a:tr>
              <a:tr h="2194395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Suggests that all living things in the world have developed over time from simple forms.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Charles Darwin, studied the variation in plants and animals and recognised the differences around the world.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wrote the book </a:t>
                      </a: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origin of species,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which he put forward the idea of natural selection.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Darwin argues that the creatures with characteristics most suited to the environment are more likely to survive, reproduce and pass on their genes of their offspring.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will adapt to survive in their natural habitats and therefore will create new species,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fittest survive and some have to go extinct.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09104"/>
                  </a:ext>
                </a:extLst>
              </a:tr>
              <a:tr h="49739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attitudes to 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attitudes to 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42189"/>
                  </a:ext>
                </a:extLst>
              </a:tr>
              <a:tr h="289660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Christians believe that they do not need to worry about what the theory implies about God’s role in creation.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believe Darwin is wrong as life started the way the Bible states,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except adaption but do not believe there is enough evidence to rely on that.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say God is the creator but the Bible is saying why whereas science can explain how.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Muslims reject evolution and are creationists; they believe that all God formed all the different species.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believe that it is not compatible with the Qur’an.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support human evolution as a key principle of modern biology.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argue that evolution is acceptable but does not apply to humans, as God created man for a certain reason.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07747"/>
                  </a:ext>
                </a:extLst>
              </a:tr>
            </a:tbl>
          </a:graphicData>
        </a:graphic>
      </p:graphicFrame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254ED051-C3ED-4546-B3F3-B0142922530C}"/>
              </a:ext>
            </a:extLst>
          </p:cNvPr>
          <p:cNvSpPr/>
          <p:nvPr/>
        </p:nvSpPr>
        <p:spPr>
          <a:xfrm>
            <a:off x="170539" y="670679"/>
            <a:ext cx="6605818" cy="2051958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Christian beliefs about the origins of human life: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In Genesis, God created male and female humans on the final day of creation; Adam and Eve.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In Genesis 2, Adam was formed by God from the 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soil and God breathed life into him.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He was t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old to look after the garden of Eden and not to eat from the Tree of knowledge of good and evil.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While Adam was sleeping, God took one of h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is ribs and formed Eve, the first woman.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Christians believe the story is literally true  and the whole human race are descendants.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Others say it is just a story to say that God created humans to be close to him.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7D1CDA5-A7BF-4DE5-A71C-3BF4CE289810}"/>
              </a:ext>
            </a:extLst>
          </p:cNvPr>
          <p:cNvSpPr/>
          <p:nvPr/>
        </p:nvSpPr>
        <p:spPr>
          <a:xfrm>
            <a:off x="170539" y="2870097"/>
            <a:ext cx="4025904" cy="3710819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Muslim beliefs about the origins of human life: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When God has finished creating the universe, he created the first human being.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believe he named him Adam, he taught him the names of all things and created from his soul a wife, Eve-who is referred to as the ‘Mother of humankind’.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 allowed the to dwell in the garden of paradise with free will but commanded then to not eat from a certain tree.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Iblis tricked/ tempted Adam and Eve into eating from the Tree,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Adam and Eve began naked and tried to cover themselves and felt shame and regret.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 sent them down to earth to start the human world.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w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hole human race is descended from Adam and Eve.</a:t>
            </a: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B6B2C43-FE68-4A09-B45C-A5F659BBD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86944" y="3429000"/>
            <a:ext cx="2188058" cy="26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AC6AD-CADA-45F6-8267-014FDCCD10C2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Abortion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0CC34EE3-201C-4C28-8CFA-959C8977082D}"/>
              </a:ext>
            </a:extLst>
          </p:cNvPr>
          <p:cNvSpPr/>
          <p:nvPr/>
        </p:nvSpPr>
        <p:spPr>
          <a:xfrm>
            <a:off x="140058" y="685800"/>
            <a:ext cx="2341885" cy="1861457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A7A0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What is abortion?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is the removal of the foetus from the womb to end a pregnancy before the child is born.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It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 is usually deliberate.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8C391C-216C-4621-B659-EF5F243CC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08515"/>
              </p:ext>
            </p:extLst>
          </p:nvPr>
        </p:nvGraphicFramePr>
        <p:xfrm>
          <a:off x="2621909" y="701424"/>
          <a:ext cx="3060434" cy="18458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60434">
                  <a:extLst>
                    <a:ext uri="{9D8B030D-6E8A-4147-A177-3AD203B41FA5}">
                      <a16:colId xmlns:a16="http://schemas.microsoft.com/office/drawing/2014/main" val="2477743236"/>
                    </a:ext>
                  </a:extLst>
                </a:gridCol>
              </a:tblGrid>
              <a:tr h="46145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Legal position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97263"/>
                  </a:ext>
                </a:extLst>
              </a:tr>
              <a:tr h="138437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Before 1967 abortion was illegal in the UK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You can now have an abortion up to the 24</a:t>
                      </a:r>
                      <a:r>
                        <a:rPr lang="en-GB" sz="1200" b="0" baseline="30000" dirty="0">
                          <a:latin typeface="Comic Sans MS" pitchFamily="66"/>
                        </a:rPr>
                        <a:t>th</a:t>
                      </a:r>
                      <a:r>
                        <a:rPr lang="en-GB" sz="1200" b="0" dirty="0">
                          <a:latin typeface="Comic Sans MS" pitchFamily="66"/>
                        </a:rPr>
                        <a:t> week of pregnancy.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There is no limit if the mother’s life is in danger or if the foetus is severely deformed.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02728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C39778-EC47-49B3-9FB1-F944977D5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81355"/>
              </p:ext>
            </p:extLst>
          </p:nvPr>
        </p:nvGraphicFramePr>
        <p:xfrm>
          <a:off x="189769" y="2709838"/>
          <a:ext cx="11812458" cy="390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743">
                  <a:extLst>
                    <a:ext uri="{9D8B030D-6E8A-4147-A177-3AD203B41FA5}">
                      <a16:colId xmlns:a16="http://schemas.microsoft.com/office/drawing/2014/main" val="2216563583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3278298397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166002119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880275321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2226643232"/>
                    </a:ext>
                  </a:extLst>
                </a:gridCol>
                <a:gridCol w="1968743">
                  <a:extLst>
                    <a:ext uri="{9D8B030D-6E8A-4147-A177-3AD203B41FA5}">
                      <a16:colId xmlns:a16="http://schemas.microsoft.com/office/drawing/2014/main" val="2346055266"/>
                    </a:ext>
                  </a:extLst>
                </a:gridCol>
              </a:tblGrid>
              <a:tr h="52360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for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against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views for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views against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Non religious views for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Non religious views against 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84290"/>
                  </a:ext>
                </a:extLst>
              </a:tr>
              <a:tr h="1263106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it saves the mother’s life.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if the mother was raped or the child would be disabled.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 be the lesser of two evils.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Against the sanctity of life.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Life is a gift from God and a blessing.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Life begins at conception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Allowed in certain circumstances- mother’s life is in danger, result of rape.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Lesser of two evils.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Baby born with serve physical or mental disabilities.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should value life.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Haram.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Not acceptable if it due to finances.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must happen before ensoulment (40 or 120 days)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Taking a life- murder.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Pro-choice groups, agree with abortion because a woman’s life comes first.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Women have the right to choose as they carry the baby,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the mother will be harmed mentally or physically she should be allowed an abortion.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is also cruel to bring a severely physical or mentally disabled child into the world.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Pro-life argue that life begins at conception.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Abortion is murder.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Unborn children need to be protected.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Disabled people can have a good life therefore why should they be terminated.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Unwanted children should be adopted.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lot of people who have abortions will suffer from depression and guilt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14376"/>
                  </a:ext>
                </a:extLst>
              </a:tr>
              <a:tr h="1263106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“Before I formed you in the womb I knew you, before you were born I set you apart.”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“Do not kill your children for fear of poverty- we shall provide for them and for you- killing is a great sin.”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45218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235B59-CC1F-4A61-8B70-6C9BE857C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92293" y="685799"/>
            <a:ext cx="2659345" cy="170837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3B7161-203F-4201-8453-C36606669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57716" y="701423"/>
            <a:ext cx="2497627" cy="1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5990B-A64F-4AED-9AC6-A629257BFD61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BAB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Euthanasia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35A50A-1AA5-48B7-966C-6890D3F88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59171"/>
              </p:ext>
            </p:extLst>
          </p:nvPr>
        </p:nvGraphicFramePr>
        <p:xfrm>
          <a:off x="317498" y="734786"/>
          <a:ext cx="6834416" cy="196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208">
                  <a:extLst>
                    <a:ext uri="{9D8B030D-6E8A-4147-A177-3AD203B41FA5}">
                      <a16:colId xmlns:a16="http://schemas.microsoft.com/office/drawing/2014/main" val="169226912"/>
                    </a:ext>
                  </a:extLst>
                </a:gridCol>
                <a:gridCol w="3417208">
                  <a:extLst>
                    <a:ext uri="{9D8B030D-6E8A-4147-A177-3AD203B41FA5}">
                      <a16:colId xmlns:a16="http://schemas.microsoft.com/office/drawing/2014/main" val="3611640656"/>
                    </a:ext>
                  </a:extLst>
                </a:gridCol>
              </a:tblGrid>
              <a:tr h="5969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Euthanasia in Greek means good death. It is the intention to end the life of someone who is in pain or has poor quality of life due to a serious illness.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97416"/>
                  </a:ext>
                </a:extLst>
              </a:tr>
              <a:tr h="126453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Active Euthanasia: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active steps are taken to end someone’s life, for example by giving them a lethal injection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Passive Euthanasia: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doctors stop providing treatment or do something that is intended to quicken the natural process of dying, for example not resuscitating.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442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9764B4-B995-49E8-A8C0-CA85A2DC68A9}"/>
              </a:ext>
            </a:extLst>
          </p:cNvPr>
          <p:cNvSpPr/>
          <p:nvPr/>
        </p:nvSpPr>
        <p:spPr>
          <a:xfrm>
            <a:off x="7471586" y="734786"/>
            <a:ext cx="4370256" cy="1861457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Right to Die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argue that euthanasia gives a dignified and peaceful death.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Others argue that we should offer ‘care not killing’.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believe that we need to protect the depressed, disabled, elderly and sick.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In some countries were it is legal, doctors will not be persecuted and the patient must request it themselves and their suffering must be unbearable. </a:t>
            </a:r>
          </a:p>
        </p:txBody>
      </p:sp>
      <p:graphicFrame>
        <p:nvGraphicFramePr>
          <p:cNvPr id="9" name="Table 23">
            <a:extLst>
              <a:ext uri="{FF2B5EF4-FFF2-40B4-BE49-F238E27FC236}">
                <a16:creationId xmlns:a16="http://schemas.microsoft.com/office/drawing/2014/main" id="{C1876EE6-3C6B-46DA-AB6F-73C028D89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76701"/>
              </p:ext>
            </p:extLst>
          </p:nvPr>
        </p:nvGraphicFramePr>
        <p:xfrm>
          <a:off x="172721" y="3045504"/>
          <a:ext cx="11846553" cy="34291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25750">
                  <a:extLst>
                    <a:ext uri="{9D8B030D-6E8A-4147-A177-3AD203B41FA5}">
                      <a16:colId xmlns:a16="http://schemas.microsoft.com/office/drawing/2014/main" val="745198648"/>
                    </a:ext>
                  </a:extLst>
                </a:gridCol>
                <a:gridCol w="7920803">
                  <a:extLst>
                    <a:ext uri="{9D8B030D-6E8A-4147-A177-3AD203B41FA5}">
                      <a16:colId xmlns:a16="http://schemas.microsoft.com/office/drawing/2014/main" val="885395393"/>
                    </a:ext>
                  </a:extLst>
                </a:gridCol>
              </a:tblGrid>
              <a:tr h="1771424"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for euthanasia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do support euthanasia and believe that the drugs that are used to end a suffering person’s life are God-given.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the most loving thing to do.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given people free will so they should be able to choose when to end their lives.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“Blessed are the merciful.”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against euthanasia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Taking life interferes with God’s plan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open to abuse life murder and people might feel pressured into having it.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Against the Sanctity of Life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Only God has the right to take life.</a:t>
                      </a:r>
                    </a:p>
                    <a:p>
                      <a:pPr lvl="0" algn="ctr"/>
                      <a:r>
                        <a:rPr lang="en-GB" sz="1200" b="1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“You shall not murder”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Modern drugs and hospice care provide the dying with a chance to end their lives with dignity and without pain.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Going through pain and suffering brings you closer to God as you understand the suffering of Jesus.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188373"/>
                  </a:ext>
                </a:extLst>
              </a:tr>
              <a:tr h="1657692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views against euthanasia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included in the reasons allowed for killing.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Against the sanctity of life.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life is a gift from God and should be looked after.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Only God will decide when life ends.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“Do not take life, which God has made sacred except by right.”</a:t>
                      </a:r>
                      <a:endParaRPr lang="en-GB" sz="1200" b="0" i="1" u="sng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Suffering is for a reason. God is testing the faith.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Euthanasia is haram and a sin against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GB" sz="1400" b="0" i="0" u="none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36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59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3530</Words>
  <Application>Microsoft Office PowerPoint</Application>
  <PresentationFormat>Widescreen</PresentationFormat>
  <Paragraphs>349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Thomas, Ms R</cp:lastModifiedBy>
  <cp:revision>85</cp:revision>
  <dcterms:created xsi:type="dcterms:W3CDTF">2019-11-22T20:25:21Z</dcterms:created>
  <dcterms:modified xsi:type="dcterms:W3CDTF">2019-12-08T16:54:17Z</dcterms:modified>
</cp:coreProperties>
</file>