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0" r:id="rId2"/>
    <p:sldId id="360" r:id="rId3"/>
    <p:sldId id="331" r:id="rId4"/>
    <p:sldId id="334" r:id="rId5"/>
    <p:sldId id="355" r:id="rId6"/>
    <p:sldId id="359" r:id="rId7"/>
    <p:sldId id="281" r:id="rId8"/>
    <p:sldId id="329" r:id="rId9"/>
    <p:sldId id="361" r:id="rId10"/>
    <p:sldId id="362" r:id="rId11"/>
    <p:sldId id="351" r:id="rId12"/>
    <p:sldId id="358" r:id="rId13"/>
    <p:sldId id="347" r:id="rId14"/>
    <p:sldId id="328" r:id="rId15"/>
    <p:sldId id="352" r:id="rId16"/>
    <p:sldId id="354" r:id="rId17"/>
    <p:sldId id="357" r:id="rId18"/>
    <p:sldId id="363" r:id="rId1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473"/>
    <a:srgbClr val="F2EE42"/>
    <a:srgbClr val="136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434" autoAdjust="0"/>
  </p:normalViewPr>
  <p:slideViewPr>
    <p:cSldViewPr snapToGrid="0">
      <p:cViewPr varScale="1">
        <p:scale>
          <a:sx n="62" d="100"/>
          <a:sy n="62" d="100"/>
        </p:scale>
        <p:origin x="540" y="78"/>
      </p:cViewPr>
      <p:guideLst>
        <p:guide orient="horz" pos="2273"/>
        <p:guide pos="3840"/>
      </p:guideLst>
    </p:cSldViewPr>
  </p:slideViewPr>
  <p:notesTextViewPr>
    <p:cViewPr>
      <p:scale>
        <a:sx n="1" d="1"/>
        <a:sy n="1" d="1"/>
      </p:scale>
      <p:origin x="0" y="0"/>
    </p:cViewPr>
  </p:notesTextViewPr>
  <p:notesViewPr>
    <p:cSldViewPr snapToGrid="0">
      <p:cViewPr varScale="1">
        <p:scale>
          <a:sx n="89" d="100"/>
          <a:sy n="89"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1353685E-BCCD-423A-8D15-9B564521A4F7}" type="datetimeFigureOut">
              <a:rPr lang="en-GB" smtClean="0"/>
              <a:t>29/03/2019</a:t>
            </a:fld>
            <a:endParaRPr lang="en-GB"/>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E57B0577-C184-41D6-A18B-5B477A500B97}" type="slidenum">
              <a:rPr lang="en-GB" smtClean="0"/>
              <a:t>‹#›</a:t>
            </a:fld>
            <a:endParaRPr lang="en-GB"/>
          </a:p>
        </p:txBody>
      </p:sp>
    </p:spTree>
    <p:extLst>
      <p:ext uri="{BB962C8B-B14F-4D97-AF65-F5344CB8AC3E}">
        <p14:creationId xmlns:p14="http://schemas.microsoft.com/office/powerpoint/2010/main" val="347930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2BE02590-D423-41F2-88EE-40A8DF96DF22}" type="datetimeFigureOut">
              <a:rPr lang="en-GB" smtClean="0"/>
              <a:t>29/03/2019</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36CAD2B-755C-4CBB-A0FF-564779F5197A}" type="slidenum">
              <a:rPr lang="en-GB" smtClean="0"/>
              <a:t>‹#›</a:t>
            </a:fld>
            <a:endParaRPr lang="en-GB"/>
          </a:p>
        </p:txBody>
      </p:sp>
    </p:spTree>
    <p:extLst>
      <p:ext uri="{BB962C8B-B14F-4D97-AF65-F5344CB8AC3E}">
        <p14:creationId xmlns:p14="http://schemas.microsoft.com/office/powerpoint/2010/main" val="270569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through the quote</a:t>
            </a:r>
            <a:r>
              <a:rPr lang="en-GB" baseline="0" dirty="0" smtClean="0"/>
              <a:t> with your class – emphasise the greatness of Muhammad Ali and the sacrifices needed in order to gain reward.</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2</a:t>
            </a:fld>
            <a:endParaRPr lang="en-GB"/>
          </a:p>
        </p:txBody>
      </p:sp>
    </p:spTree>
    <p:extLst>
      <p:ext uri="{BB962C8B-B14F-4D97-AF65-F5344CB8AC3E}">
        <p14:creationId xmlns:p14="http://schemas.microsoft.com/office/powerpoint/2010/main" val="187101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NON-ESSENTIAL</a:t>
            </a:r>
            <a:r>
              <a:rPr lang="en-GB" baseline="0" dirty="0" smtClean="0"/>
              <a:t> SLIDE** - If you feel your group are not in need of something like this, please just reinforce the importance of chunking and prioritising tasks. Reinforce the importance of timing themselves so that revision is purposeful and meaningful rather than dragged out.</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11</a:t>
            </a:fld>
            <a:endParaRPr lang="en-GB"/>
          </a:p>
        </p:txBody>
      </p:sp>
    </p:spTree>
    <p:extLst>
      <p:ext uri="{BB962C8B-B14F-4D97-AF65-F5344CB8AC3E}">
        <p14:creationId xmlns:p14="http://schemas.microsoft.com/office/powerpoint/2010/main" val="186272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NON-ESSENTIAL</a:t>
            </a:r>
            <a:r>
              <a:rPr lang="en-GB" baseline="0" dirty="0" smtClean="0"/>
              <a:t> SLIDE** - If you feel your group are not in need of something like this, please just reinforce the importance of chunking and prioritising tasks. Reinforce the importance of timing themselves so that revision is purposeful and meaningful rather than dragged out.</a:t>
            </a:r>
            <a:endParaRPr lang="en-GB" dirty="0" smtClean="0"/>
          </a:p>
          <a:p>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12</a:t>
            </a:fld>
            <a:endParaRPr lang="en-GB"/>
          </a:p>
        </p:txBody>
      </p:sp>
    </p:spTree>
    <p:extLst>
      <p:ext uri="{BB962C8B-B14F-4D97-AF65-F5344CB8AC3E}">
        <p14:creationId xmlns:p14="http://schemas.microsoft.com/office/powerpoint/2010/main" val="264501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Pose this question to students – take responses.</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13</a:t>
            </a:fld>
            <a:endParaRPr lang="en-GB"/>
          </a:p>
        </p:txBody>
      </p:sp>
    </p:spTree>
    <p:extLst>
      <p:ext uri="{BB962C8B-B14F-4D97-AF65-F5344CB8AC3E}">
        <p14:creationId xmlns:p14="http://schemas.microsoft.com/office/powerpoint/2010/main" val="15939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Advise students that recall and repetition</a:t>
            </a:r>
            <a:r>
              <a:rPr lang="en-GB" baseline="0" dirty="0" smtClean="0"/>
              <a:t> is key in revision – constantly seeing prompts (even just key words </a:t>
            </a:r>
            <a:r>
              <a:rPr lang="en-GB" baseline="0" dirty="0" err="1" smtClean="0"/>
              <a:t>etc</a:t>
            </a:r>
            <a:r>
              <a:rPr lang="en-GB" baseline="0" dirty="0" smtClean="0"/>
              <a:t>) will make a massive difference.</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14</a:t>
            </a:fld>
            <a:endParaRPr lang="en-GB"/>
          </a:p>
        </p:txBody>
      </p:sp>
    </p:spTree>
    <p:extLst>
      <p:ext uri="{BB962C8B-B14F-4D97-AF65-F5344CB8AC3E}">
        <p14:creationId xmlns:p14="http://schemas.microsoft.com/office/powerpoint/2010/main" val="7823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SUITABLE FOR YOUR GROUP** - Circles decrease in size in order to show learning</a:t>
            </a:r>
            <a:r>
              <a:rPr lang="en-GB" baseline="0" dirty="0" smtClean="0"/>
              <a:t> being condensed; the first circle/box will contain lots of information – this will then reduce to the second – and will eventually boil down to a couple of key words (prompts) </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15</a:t>
            </a:fld>
            <a:endParaRPr lang="en-GB"/>
          </a:p>
        </p:txBody>
      </p:sp>
    </p:spTree>
    <p:extLst>
      <p:ext uri="{BB962C8B-B14F-4D97-AF65-F5344CB8AC3E}">
        <p14:creationId xmlns:p14="http://schemas.microsoft.com/office/powerpoint/2010/main" val="324677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SUITABLE FOR YOUR GROUP** </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16</a:t>
            </a:fld>
            <a:endParaRPr lang="en-GB"/>
          </a:p>
        </p:txBody>
      </p:sp>
    </p:spTree>
    <p:extLst>
      <p:ext uri="{BB962C8B-B14F-4D97-AF65-F5344CB8AC3E}">
        <p14:creationId xmlns:p14="http://schemas.microsoft.com/office/powerpoint/2010/main" val="4290639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SUITABLE FOR YOUR GROUP** </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17</a:t>
            </a:fld>
            <a:endParaRPr lang="en-GB"/>
          </a:p>
        </p:txBody>
      </p:sp>
    </p:spTree>
    <p:extLst>
      <p:ext uri="{BB962C8B-B14F-4D97-AF65-F5344CB8AC3E}">
        <p14:creationId xmlns:p14="http://schemas.microsoft.com/office/powerpoint/2010/main" val="421883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Session leaders need to distribute</a:t>
            </a:r>
            <a:r>
              <a:rPr lang="en-GB" baseline="0" dirty="0" smtClean="0"/>
              <a:t> both handouts provided to students – one is more simplified than the other. </a:t>
            </a:r>
          </a:p>
          <a:p>
            <a:r>
              <a:rPr lang="en-GB" baseline="0" dirty="0" smtClean="0"/>
              <a:t>Session leaders </a:t>
            </a:r>
            <a:r>
              <a:rPr lang="en-GB" dirty="0" smtClean="0"/>
              <a:t>will</a:t>
            </a:r>
            <a:r>
              <a:rPr lang="en-GB" baseline="0" dirty="0" smtClean="0"/>
              <a:t> have some high street vouchers to give out to those who have produced great revision resources for themselves, and given max effort.</a:t>
            </a:r>
          </a:p>
          <a:p>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18</a:t>
            </a:fld>
            <a:endParaRPr lang="en-GB"/>
          </a:p>
        </p:txBody>
      </p:sp>
    </p:spTree>
    <p:extLst>
      <p:ext uri="{BB962C8B-B14F-4D97-AF65-F5344CB8AC3E}">
        <p14:creationId xmlns:p14="http://schemas.microsoft.com/office/powerpoint/2010/main" val="375586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Distribute A5 paper to students</a:t>
            </a:r>
            <a:r>
              <a:rPr lang="en-GB" baseline="0" dirty="0" smtClean="0"/>
              <a:t> – ask students to be anonymous, honest and sensible when writing their initial thoughts about revision.</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3</a:t>
            </a:fld>
            <a:endParaRPr lang="en-GB"/>
          </a:p>
        </p:txBody>
      </p:sp>
    </p:spTree>
    <p:extLst>
      <p:ext uri="{BB962C8B-B14F-4D97-AF65-F5344CB8AC3E}">
        <p14:creationId xmlns:p14="http://schemas.microsoft.com/office/powerpoint/2010/main" val="83036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Reinforce</a:t>
            </a:r>
            <a:r>
              <a:rPr lang="en-GB" baseline="0" dirty="0" smtClean="0"/>
              <a:t> to students that it doesn’t matter whose paper they pick up – they are to write a positive response/piece of advice for whichever way their person is struggling. </a:t>
            </a:r>
          </a:p>
          <a:p>
            <a:r>
              <a:rPr lang="en-GB" baseline="0" dirty="0" smtClean="0"/>
              <a:t>Take responses from students – encourage </a:t>
            </a:r>
            <a:r>
              <a:rPr lang="en-GB" baseline="0" dirty="0" err="1" smtClean="0"/>
              <a:t>oracy</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4</a:t>
            </a:fld>
            <a:endParaRPr lang="en-GB"/>
          </a:p>
        </p:txBody>
      </p:sp>
    </p:spTree>
    <p:extLst>
      <p:ext uri="{BB962C8B-B14F-4D97-AF65-F5344CB8AC3E}">
        <p14:creationId xmlns:p14="http://schemas.microsoft.com/office/powerpoint/2010/main" val="8441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post-it each for distractions/obstacles</a:t>
            </a:r>
            <a:r>
              <a:rPr lang="en-GB" baseline="0" dirty="0" smtClean="0"/>
              <a:t> to revision </a:t>
            </a:r>
          </a:p>
          <a:p>
            <a:r>
              <a:rPr lang="en-GB" baseline="0" dirty="0" smtClean="0"/>
              <a:t>One post-it each for solutions </a:t>
            </a:r>
          </a:p>
          <a:p>
            <a:r>
              <a:rPr lang="en-GB" baseline="0" dirty="0" smtClean="0"/>
              <a:t>Provide space for these to be placed.</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5</a:t>
            </a:fld>
            <a:endParaRPr lang="en-GB"/>
          </a:p>
        </p:txBody>
      </p:sp>
    </p:spTree>
    <p:extLst>
      <p:ext uri="{BB962C8B-B14F-4D97-AF65-F5344CB8AC3E}">
        <p14:creationId xmlns:p14="http://schemas.microsoft.com/office/powerpoint/2010/main" val="270946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6</a:t>
            </a:fld>
            <a:endParaRPr lang="en-GB"/>
          </a:p>
        </p:txBody>
      </p:sp>
    </p:spTree>
    <p:extLst>
      <p:ext uri="{BB962C8B-B14F-4D97-AF65-F5344CB8AC3E}">
        <p14:creationId xmlns:p14="http://schemas.microsoft.com/office/powerpoint/2010/main" val="399767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through this with students.</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7</a:t>
            </a:fld>
            <a:endParaRPr lang="en-GB"/>
          </a:p>
        </p:txBody>
      </p:sp>
    </p:spTree>
    <p:extLst>
      <p:ext uri="{BB962C8B-B14F-4D97-AF65-F5344CB8AC3E}">
        <p14:creationId xmlns:p14="http://schemas.microsoft.com/office/powerpoint/2010/main" val="363215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Reinforce to students the importance of repetition</a:t>
            </a:r>
            <a:r>
              <a:rPr lang="en-GB" baseline="0" dirty="0" smtClean="0"/>
              <a:t> over time, revisiting learning at different points – checking that understanding is still there is vital.</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8</a:t>
            </a:fld>
            <a:endParaRPr lang="en-GB"/>
          </a:p>
        </p:txBody>
      </p:sp>
    </p:spTree>
    <p:extLst>
      <p:ext uri="{BB962C8B-B14F-4D97-AF65-F5344CB8AC3E}">
        <p14:creationId xmlns:p14="http://schemas.microsoft.com/office/powerpoint/2010/main" val="73746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through this with students.</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9</a:t>
            </a:fld>
            <a:endParaRPr lang="en-GB"/>
          </a:p>
        </p:txBody>
      </p:sp>
    </p:spTree>
    <p:extLst>
      <p:ext uri="{BB962C8B-B14F-4D97-AF65-F5344CB8AC3E}">
        <p14:creationId xmlns:p14="http://schemas.microsoft.com/office/powerpoint/2010/main" val="2680070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Advise students</a:t>
            </a:r>
            <a:r>
              <a:rPr lang="en-GB" baseline="0" dirty="0" smtClean="0"/>
              <a:t> if they would like a copy of this – they will be available from MRS BARTON on Monday.</a:t>
            </a:r>
            <a:endParaRPr lang="en-GB" dirty="0"/>
          </a:p>
        </p:txBody>
      </p:sp>
      <p:sp>
        <p:nvSpPr>
          <p:cNvPr id="4" name="Slide Number Placeholder 3"/>
          <p:cNvSpPr>
            <a:spLocks noGrp="1"/>
          </p:cNvSpPr>
          <p:nvPr>
            <p:ph type="sldNum" sz="quarter" idx="10"/>
          </p:nvPr>
        </p:nvSpPr>
        <p:spPr/>
        <p:txBody>
          <a:bodyPr/>
          <a:lstStyle/>
          <a:p>
            <a:fld id="{D36CAD2B-755C-4CBB-A0FF-564779F5197A}" type="slidenum">
              <a:rPr lang="en-GB" smtClean="0"/>
              <a:t>10</a:t>
            </a:fld>
            <a:endParaRPr lang="en-GB"/>
          </a:p>
        </p:txBody>
      </p:sp>
    </p:spTree>
    <p:extLst>
      <p:ext uri="{BB962C8B-B14F-4D97-AF65-F5344CB8AC3E}">
        <p14:creationId xmlns:p14="http://schemas.microsoft.com/office/powerpoint/2010/main" val="3475738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7" name="TextBox 6"/>
          <p:cNvSpPr txBox="1"/>
          <p:nvPr userDrawn="1"/>
        </p:nvSpPr>
        <p:spPr>
          <a:xfrm>
            <a:off x="3508313" y="25235"/>
            <a:ext cx="7364546" cy="769441"/>
          </a:xfrm>
          <a:prstGeom prst="rect">
            <a:avLst/>
          </a:prstGeom>
          <a:noFill/>
        </p:spPr>
        <p:txBody>
          <a:bodyPr wrap="square" rtlCol="0">
            <a:spAutoFit/>
          </a:bodyPr>
          <a:lstStyle/>
          <a:p>
            <a:r>
              <a:rPr lang="en-GB" sz="4400" b="0" u="none" dirty="0" smtClean="0">
                <a:solidFill>
                  <a:srgbClr val="013473"/>
                </a:solidFill>
                <a:effectLst/>
                <a:latin typeface="Arial" panose="020B0604020202020204" pitchFamily="34" charset="0"/>
                <a:cs typeface="Arial" panose="020B0604020202020204" pitchFamily="34" charset="0"/>
              </a:rPr>
              <a:t>Hawkley Hall High School</a:t>
            </a:r>
            <a:endParaRPr lang="en-GB" sz="4400" b="0" u="none" dirty="0">
              <a:solidFill>
                <a:srgbClr val="013473"/>
              </a:solidFill>
              <a:effectLst/>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361" y="0"/>
            <a:ext cx="2090639" cy="2491907"/>
          </a:xfrm>
          <a:prstGeom prst="rect">
            <a:avLst/>
          </a:prstGeom>
        </p:spPr>
      </p:pic>
      <p:sp>
        <p:nvSpPr>
          <p:cNvPr id="9" name="TextBox 8"/>
          <p:cNvSpPr txBox="1"/>
          <p:nvPr userDrawn="1"/>
        </p:nvSpPr>
        <p:spPr>
          <a:xfrm>
            <a:off x="4342051" y="687614"/>
            <a:ext cx="5673013" cy="646331"/>
          </a:xfrm>
          <a:prstGeom prst="rect">
            <a:avLst/>
          </a:prstGeom>
          <a:noFill/>
        </p:spPr>
        <p:txBody>
          <a:bodyPr wrap="square" rtlCol="0">
            <a:spAutoFit/>
          </a:bodyPr>
          <a:lstStyle/>
          <a:p>
            <a:pPr algn="r"/>
            <a:r>
              <a:rPr lang="en-GB" dirty="0" smtClean="0"/>
              <a:t>‘An outstanding</a:t>
            </a:r>
            <a:r>
              <a:rPr lang="en-GB" baseline="0" dirty="0" smtClean="0"/>
              <a:t> school providing an excellent quality of education and care for its students’.</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27780"/>
            <a:ext cx="2580818" cy="1530220"/>
          </a:xfrm>
          <a:prstGeom prst="rect">
            <a:avLst/>
          </a:prstGeom>
        </p:spPr>
      </p:pic>
      <p:sp>
        <p:nvSpPr>
          <p:cNvPr id="10" name="Text Placeholder 9"/>
          <p:cNvSpPr>
            <a:spLocks noGrp="1"/>
          </p:cNvSpPr>
          <p:nvPr>
            <p:ph type="body" sz="quarter" idx="10" hasCustomPrompt="1"/>
          </p:nvPr>
        </p:nvSpPr>
        <p:spPr>
          <a:xfrm>
            <a:off x="1688036" y="2934091"/>
            <a:ext cx="8858250" cy="1604963"/>
          </a:xfrm>
        </p:spPr>
        <p:txBody>
          <a:bodyPr>
            <a:normAutofit/>
          </a:bodyPr>
          <a:lstStyle>
            <a:lvl1pPr marL="0" indent="0" algn="ctr">
              <a:buFont typeface="Arial" panose="020B0604020202020204" pitchFamily="34" charset="0"/>
              <a:buNone/>
              <a:defRPr sz="4800" b="0" baseline="0">
                <a:solidFill>
                  <a:srgbClr val="013473"/>
                </a:solidFill>
              </a:defRPr>
            </a:lvl1pPr>
            <a:lvl2pPr marL="457200" indent="0">
              <a:buNone/>
              <a:defRPr/>
            </a:lvl2pPr>
            <a:lvl3pPr marL="914400" indent="0">
              <a:buNone/>
              <a:defRPr/>
            </a:lvl3pPr>
            <a:lvl4pPr marL="1371600" indent="0">
              <a:buNone/>
              <a:defRPr/>
            </a:lvl4pPr>
          </a:lstStyle>
          <a:p>
            <a:pPr lvl="0"/>
            <a:r>
              <a:rPr lang="en-US" dirty="0" smtClean="0"/>
              <a:t>Enter Your Title Here</a:t>
            </a:r>
          </a:p>
        </p:txBody>
      </p:sp>
    </p:spTree>
    <p:extLst>
      <p:ext uri="{BB962C8B-B14F-4D97-AF65-F5344CB8AC3E}">
        <p14:creationId xmlns:p14="http://schemas.microsoft.com/office/powerpoint/2010/main" val="79639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
        <p:nvSpPr>
          <p:cNvPr id="6" name="Text Placeholder 5"/>
          <p:cNvSpPr>
            <a:spLocks noGrp="1"/>
          </p:cNvSpPr>
          <p:nvPr>
            <p:ph type="body" sz="quarter" idx="10"/>
          </p:nvPr>
        </p:nvSpPr>
        <p:spPr>
          <a:xfrm>
            <a:off x="204820" y="1397600"/>
            <a:ext cx="10515600" cy="5152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Placeholder 1"/>
          <p:cNvSpPr>
            <a:spLocks noGrp="1"/>
          </p:cNvSpPr>
          <p:nvPr>
            <p:ph type="title"/>
          </p:nvPr>
        </p:nvSpPr>
        <p:spPr>
          <a:xfrm>
            <a:off x="204820" y="36018"/>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28405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
        <p:nvSpPr>
          <p:cNvPr id="12" name="Title Placeholder 1"/>
          <p:cNvSpPr>
            <a:spLocks noGrp="1"/>
          </p:cNvSpPr>
          <p:nvPr>
            <p:ph type="title"/>
          </p:nvPr>
        </p:nvSpPr>
        <p:spPr>
          <a:xfrm>
            <a:off x="204820" y="36018"/>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86851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
        <p:nvSpPr>
          <p:cNvPr id="12" name="Title Placeholder 1"/>
          <p:cNvSpPr>
            <a:spLocks noGrp="1"/>
          </p:cNvSpPr>
          <p:nvPr>
            <p:ph type="title"/>
          </p:nvPr>
        </p:nvSpPr>
        <p:spPr>
          <a:xfrm>
            <a:off x="204820" y="36018"/>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4" name="Chart Placeholder 3"/>
          <p:cNvSpPr>
            <a:spLocks noGrp="1"/>
          </p:cNvSpPr>
          <p:nvPr>
            <p:ph type="chart" sz="quarter" idx="10"/>
          </p:nvPr>
        </p:nvSpPr>
        <p:spPr>
          <a:xfrm>
            <a:off x="204788" y="1492250"/>
            <a:ext cx="10515600" cy="5272088"/>
          </a:xfrm>
        </p:spPr>
        <p:txBody>
          <a:bodyPr/>
          <a:lstStyle/>
          <a:p>
            <a:endParaRPr lang="en-GB"/>
          </a:p>
        </p:txBody>
      </p:sp>
    </p:spTree>
    <p:extLst>
      <p:ext uri="{BB962C8B-B14F-4D97-AF65-F5344CB8AC3E}">
        <p14:creationId xmlns:p14="http://schemas.microsoft.com/office/powerpoint/2010/main" val="260588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Tex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
        <p:nvSpPr>
          <p:cNvPr id="12" name="Title Placeholder 1"/>
          <p:cNvSpPr>
            <a:spLocks noGrp="1"/>
          </p:cNvSpPr>
          <p:nvPr>
            <p:ph type="title"/>
          </p:nvPr>
        </p:nvSpPr>
        <p:spPr>
          <a:xfrm>
            <a:off x="204820" y="36018"/>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204788" y="1511300"/>
            <a:ext cx="6915150" cy="521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5834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Tree>
    <p:extLst>
      <p:ext uri="{BB962C8B-B14F-4D97-AF65-F5344CB8AC3E}">
        <p14:creationId xmlns:p14="http://schemas.microsoft.com/office/powerpoint/2010/main" val="47556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9AA991-A364-40F0-B02F-52367E7ECA5C}"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7F5F01-1E6C-4FFA-9E56-03A89E45A19B}" type="slidenum">
              <a:rPr lang="en-GB" smtClean="0"/>
              <a:t>‹#›</a:t>
            </a:fld>
            <a:endParaRPr lang="en-GB"/>
          </a:p>
        </p:txBody>
      </p:sp>
    </p:spTree>
    <p:extLst>
      <p:ext uri="{BB962C8B-B14F-4D97-AF65-F5344CB8AC3E}">
        <p14:creationId xmlns:p14="http://schemas.microsoft.com/office/powerpoint/2010/main" val="274644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CC817-3135-49F1-804F-D2EFBF235C18}"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B1AFC6-9110-463E-8E0F-FEC71CBD1B14}" type="slidenum">
              <a:rPr lang="en-GB" smtClean="0"/>
              <a:t>‹#›</a:t>
            </a:fld>
            <a:endParaRPr lang="en-GB"/>
          </a:p>
        </p:txBody>
      </p:sp>
    </p:spTree>
    <p:extLst>
      <p:ext uri="{BB962C8B-B14F-4D97-AF65-F5344CB8AC3E}">
        <p14:creationId xmlns:p14="http://schemas.microsoft.com/office/powerpoint/2010/main" val="371802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FA597-62DD-4D4C-9084-1627ABD58461}" type="datetimeFigureOut">
              <a:rPr lang="en-GB" smtClean="0"/>
              <a:t>29/03/2019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785FD-CE14-4A37-98E7-D85E4F61766D}" type="slidenum">
              <a:rPr lang="en-GB" smtClean="0"/>
              <a:t>‹#›</a:t>
            </a:fld>
            <a:endParaRPr lang="en-GB"/>
          </a:p>
        </p:txBody>
      </p:sp>
    </p:spTree>
    <p:extLst>
      <p:ext uri="{BB962C8B-B14F-4D97-AF65-F5344CB8AC3E}">
        <p14:creationId xmlns:p14="http://schemas.microsoft.com/office/powerpoint/2010/main" val="63367964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4" r:id="rId5"/>
    <p:sldLayoutId id="2147483653" r:id="rId6"/>
    <p:sldLayoutId id="2147483669" r:id="rId7"/>
    <p:sldLayoutId id="2147483670" r:id="rId8"/>
  </p:sldLayoutIdLst>
  <p:txStyles>
    <p:titleStyle>
      <a:lvl1pPr algn="l" defTabSz="914400" rtl="0" eaLnBrk="1" latinLnBrk="0" hangingPunct="1">
        <a:lnSpc>
          <a:spcPct val="90000"/>
        </a:lnSpc>
        <a:spcBef>
          <a:spcPct val="0"/>
        </a:spcBef>
        <a:buNone/>
        <a:defRPr sz="4400" b="0" kern="1200">
          <a:solidFill>
            <a:srgbClr val="01347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vcx7Y4caQ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en.wikipedia.org/wiki/Hermann_Ebbingha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rowan learning tr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8343" y="5754272"/>
            <a:ext cx="1843657" cy="1103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wkley hall high school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1495" t="7189" r="20998" b="27884"/>
          <a:stretch/>
        </p:blipFill>
        <p:spPr bwMode="auto">
          <a:xfrm>
            <a:off x="0" y="5849167"/>
            <a:ext cx="809488" cy="9139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he big push"/>
          <p:cNvPicPr>
            <a:picLocks noChangeAspect="1" noChangeArrowheads="1"/>
          </p:cNvPicPr>
          <p:nvPr/>
        </p:nvPicPr>
        <p:blipFill rotWithShape="1">
          <a:blip r:embed="rId4">
            <a:extLst>
              <a:ext uri="{28A0092B-C50C-407E-A947-70E740481C1C}">
                <a14:useLocalDpi xmlns:a14="http://schemas.microsoft.com/office/drawing/2010/main" val="0"/>
              </a:ext>
            </a:extLst>
          </a:blip>
          <a:srcRect b="18706"/>
          <a:stretch/>
        </p:blipFill>
        <p:spPr bwMode="auto">
          <a:xfrm>
            <a:off x="572421" y="479513"/>
            <a:ext cx="11077712" cy="511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89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cse revision TI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23" y="-1"/>
            <a:ext cx="1200587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he rowan learning tru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8343" y="5754272"/>
            <a:ext cx="1843657" cy="1103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hawkley hall high school logo"/>
          <p:cNvPicPr>
            <a:picLocks noChangeAspect="1" noChangeArrowheads="1"/>
          </p:cNvPicPr>
          <p:nvPr/>
        </p:nvPicPr>
        <p:blipFill rotWithShape="1">
          <a:blip r:embed="rId5">
            <a:extLst>
              <a:ext uri="{28A0092B-C50C-407E-A947-70E740481C1C}">
                <a14:useLocalDpi xmlns:a14="http://schemas.microsoft.com/office/drawing/2010/main" val="0"/>
              </a:ext>
            </a:extLst>
          </a:blip>
          <a:srcRect l="21495" t="7189" r="20998" b="27884"/>
          <a:stretch/>
        </p:blipFill>
        <p:spPr bwMode="auto">
          <a:xfrm>
            <a:off x="9370755" y="5754272"/>
            <a:ext cx="977588" cy="110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9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948" y="341457"/>
            <a:ext cx="3120271" cy="1325563"/>
          </a:xfrm>
        </p:spPr>
        <p:txBody>
          <a:bodyPr>
            <a:normAutofit fontScale="90000"/>
          </a:bodyPr>
          <a:lstStyle/>
          <a:p>
            <a:r>
              <a:rPr lang="en-GB" b="1" dirty="0" smtClean="0"/>
              <a:t>Are you working effectively?</a:t>
            </a:r>
            <a:endParaRPr lang="en-GB" b="1" dirty="0"/>
          </a:p>
        </p:txBody>
      </p:sp>
      <p:pic>
        <p:nvPicPr>
          <p:cNvPr id="4" name="Picture 3"/>
          <p:cNvPicPr>
            <a:picLocks noChangeAspect="1"/>
          </p:cNvPicPr>
          <p:nvPr/>
        </p:nvPicPr>
        <p:blipFill>
          <a:blip r:embed="rId3"/>
          <a:stretch>
            <a:fillRect/>
          </a:stretch>
        </p:blipFill>
        <p:spPr>
          <a:xfrm>
            <a:off x="3408219" y="166255"/>
            <a:ext cx="5777345" cy="6525490"/>
          </a:xfrm>
          <a:prstGeom prst="rect">
            <a:avLst/>
          </a:prstGeom>
        </p:spPr>
      </p:pic>
    </p:spTree>
    <p:extLst>
      <p:ext uri="{BB962C8B-B14F-4D97-AF65-F5344CB8AC3E}">
        <p14:creationId xmlns:p14="http://schemas.microsoft.com/office/powerpoint/2010/main" val="24179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9152" y="0"/>
            <a:ext cx="10515600" cy="857600"/>
          </a:xfrm>
        </p:spPr>
        <p:txBody>
          <a:bodyPr/>
          <a:lstStyle/>
          <a:p>
            <a:pPr algn="ctr"/>
            <a:r>
              <a:rPr lang="en-GB" b="1" dirty="0" smtClean="0"/>
              <a:t>Eisenhower Matrix – Help!</a:t>
            </a:r>
            <a:endParaRPr lang="en-GB" b="1" dirty="0"/>
          </a:p>
        </p:txBody>
      </p:sp>
      <p:pic>
        <p:nvPicPr>
          <p:cNvPr id="4" name="Picture 3"/>
          <p:cNvPicPr>
            <a:picLocks noChangeAspect="1"/>
          </p:cNvPicPr>
          <p:nvPr/>
        </p:nvPicPr>
        <p:blipFill rotWithShape="1">
          <a:blip r:embed="rId3"/>
          <a:srcRect t="10532"/>
          <a:stretch/>
        </p:blipFill>
        <p:spPr>
          <a:xfrm>
            <a:off x="1475506" y="857600"/>
            <a:ext cx="8582891" cy="5890370"/>
          </a:xfrm>
          <a:prstGeom prst="rect">
            <a:avLst/>
          </a:prstGeom>
        </p:spPr>
      </p:pic>
    </p:spTree>
    <p:extLst>
      <p:ext uri="{BB962C8B-B14F-4D97-AF65-F5344CB8AC3E}">
        <p14:creationId xmlns:p14="http://schemas.microsoft.com/office/powerpoint/2010/main" val="288549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065" r="21254"/>
          <a:stretch/>
        </p:blipFill>
        <p:spPr>
          <a:xfrm>
            <a:off x="185973" y="1312987"/>
            <a:ext cx="2702351" cy="4869730"/>
          </a:xfrm>
          <a:prstGeom prst="rect">
            <a:avLst/>
          </a:prstGeom>
        </p:spPr>
      </p:pic>
      <p:pic>
        <p:nvPicPr>
          <p:cNvPr id="6" name="Picture 5"/>
          <p:cNvPicPr>
            <a:picLocks noChangeAspect="1"/>
          </p:cNvPicPr>
          <p:nvPr/>
        </p:nvPicPr>
        <p:blipFill rotWithShape="1">
          <a:blip r:embed="rId4"/>
          <a:srcRect l="25702" r="18304" b="6298"/>
          <a:stretch/>
        </p:blipFill>
        <p:spPr>
          <a:xfrm>
            <a:off x="3065484" y="1623669"/>
            <a:ext cx="2533339" cy="4248365"/>
          </a:xfrm>
          <a:prstGeom prst="rect">
            <a:avLst/>
          </a:prstGeom>
        </p:spPr>
      </p:pic>
      <p:pic>
        <p:nvPicPr>
          <p:cNvPr id="8" name="Picture 7"/>
          <p:cNvPicPr>
            <a:picLocks noChangeAspect="1"/>
          </p:cNvPicPr>
          <p:nvPr/>
        </p:nvPicPr>
        <p:blipFill rotWithShape="1">
          <a:blip r:embed="rId5"/>
          <a:srcRect l="12590" r="12262" b="3445"/>
          <a:stretch/>
        </p:blipFill>
        <p:spPr>
          <a:xfrm>
            <a:off x="5775983" y="1257754"/>
            <a:ext cx="2563318" cy="5003917"/>
          </a:xfrm>
          <a:prstGeom prst="rect">
            <a:avLst/>
          </a:prstGeom>
        </p:spPr>
      </p:pic>
      <p:pic>
        <p:nvPicPr>
          <p:cNvPr id="9" name="Picture 8"/>
          <p:cNvPicPr>
            <a:picLocks noChangeAspect="1"/>
          </p:cNvPicPr>
          <p:nvPr/>
        </p:nvPicPr>
        <p:blipFill rotWithShape="1">
          <a:blip r:embed="rId6"/>
          <a:srcRect l="36680" r="35457"/>
          <a:stretch/>
        </p:blipFill>
        <p:spPr>
          <a:xfrm>
            <a:off x="8516461" y="1459396"/>
            <a:ext cx="2540697" cy="4802275"/>
          </a:xfrm>
          <a:prstGeom prst="rect">
            <a:avLst/>
          </a:prstGeom>
        </p:spPr>
      </p:pic>
      <p:sp>
        <p:nvSpPr>
          <p:cNvPr id="11" name="TextBox 10"/>
          <p:cNvSpPr txBox="1"/>
          <p:nvPr/>
        </p:nvSpPr>
        <p:spPr>
          <a:xfrm>
            <a:off x="337275" y="344774"/>
            <a:ext cx="10523096" cy="707886"/>
          </a:xfrm>
          <a:prstGeom prst="rect">
            <a:avLst/>
          </a:prstGeom>
          <a:noFill/>
        </p:spPr>
        <p:txBody>
          <a:bodyPr wrap="square" rtlCol="0">
            <a:spAutoFit/>
          </a:bodyPr>
          <a:lstStyle/>
          <a:p>
            <a:r>
              <a:rPr lang="en-GB" sz="4000" b="1" dirty="0" smtClean="0">
                <a:solidFill>
                  <a:srgbClr val="013473"/>
                </a:solidFill>
              </a:rPr>
              <a:t>WHAT DO THE FOLLOWING HAVE IN COMMON?</a:t>
            </a:r>
            <a:endParaRPr lang="en-GB" sz="4000" b="1" dirty="0">
              <a:solidFill>
                <a:srgbClr val="013473"/>
              </a:solidFill>
            </a:endParaRPr>
          </a:p>
        </p:txBody>
      </p:sp>
    </p:spTree>
    <p:extLst>
      <p:ext uri="{BB962C8B-B14F-4D97-AF65-F5344CB8AC3E}">
        <p14:creationId xmlns:p14="http://schemas.microsoft.com/office/powerpoint/2010/main" val="804882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293" y="207231"/>
            <a:ext cx="9653665" cy="646331"/>
          </a:xfrm>
          <a:prstGeom prst="rect">
            <a:avLst/>
          </a:prstGeom>
          <a:noFill/>
        </p:spPr>
        <p:txBody>
          <a:bodyPr wrap="square" rtlCol="0">
            <a:spAutoFit/>
          </a:bodyPr>
          <a:lstStyle/>
          <a:p>
            <a:r>
              <a:rPr lang="en-GB" sz="3600" b="1" dirty="0" smtClean="0">
                <a:solidFill>
                  <a:srgbClr val="013473"/>
                </a:solidFill>
              </a:rPr>
              <a:t>They are all an ideal place to put sticky notes</a:t>
            </a:r>
          </a:p>
        </p:txBody>
      </p:sp>
      <p:pic>
        <p:nvPicPr>
          <p:cNvPr id="3" name="Picture 2"/>
          <p:cNvPicPr>
            <a:picLocks noChangeAspect="1"/>
          </p:cNvPicPr>
          <p:nvPr/>
        </p:nvPicPr>
        <p:blipFill>
          <a:blip r:embed="rId3"/>
          <a:stretch>
            <a:fillRect/>
          </a:stretch>
        </p:blipFill>
        <p:spPr>
          <a:xfrm>
            <a:off x="1933730" y="984945"/>
            <a:ext cx="7223486" cy="4100249"/>
          </a:xfrm>
          <a:prstGeom prst="rect">
            <a:avLst/>
          </a:prstGeom>
        </p:spPr>
      </p:pic>
      <p:sp>
        <p:nvSpPr>
          <p:cNvPr id="4" name="TextBox 3"/>
          <p:cNvSpPr txBox="1"/>
          <p:nvPr/>
        </p:nvSpPr>
        <p:spPr>
          <a:xfrm>
            <a:off x="404735" y="5216577"/>
            <a:ext cx="10538085" cy="1569660"/>
          </a:xfrm>
          <a:prstGeom prst="rect">
            <a:avLst/>
          </a:prstGeom>
          <a:noFill/>
        </p:spPr>
        <p:txBody>
          <a:bodyPr wrap="square" rtlCol="0">
            <a:spAutoFit/>
          </a:bodyPr>
          <a:lstStyle/>
          <a:p>
            <a:r>
              <a:rPr lang="en-GB" sz="3200" b="1" dirty="0" smtClean="0">
                <a:solidFill>
                  <a:srgbClr val="013473"/>
                </a:solidFill>
              </a:rPr>
              <a:t>Write or draw things on sticky notes and then put them where you’ll see them. Seeing them day in day out will help you REMEMBER.</a:t>
            </a:r>
            <a:endParaRPr lang="en-GB" sz="3200" b="1" dirty="0">
              <a:solidFill>
                <a:srgbClr val="013473"/>
              </a:solidFill>
            </a:endParaRPr>
          </a:p>
        </p:txBody>
      </p:sp>
    </p:spTree>
    <p:extLst>
      <p:ext uri="{BB962C8B-B14F-4D97-AF65-F5344CB8AC3E}">
        <p14:creationId xmlns:p14="http://schemas.microsoft.com/office/powerpoint/2010/main" val="78497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Ever decreasing circles (or squares)</a:t>
            </a:r>
            <a:endParaRPr lang="en-GB" b="1" dirty="0"/>
          </a:p>
        </p:txBody>
      </p:sp>
      <p:sp>
        <p:nvSpPr>
          <p:cNvPr id="4" name="Oval 3"/>
          <p:cNvSpPr/>
          <p:nvPr/>
        </p:nvSpPr>
        <p:spPr>
          <a:xfrm>
            <a:off x="204820" y="955964"/>
            <a:ext cx="4440382" cy="54032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946073" y="1579418"/>
            <a:ext cx="3844636" cy="411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091580" y="2078181"/>
            <a:ext cx="2420617" cy="2663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93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820" y="36018"/>
            <a:ext cx="10515600" cy="774473"/>
          </a:xfrm>
        </p:spPr>
        <p:txBody>
          <a:bodyPr/>
          <a:lstStyle/>
          <a:p>
            <a:r>
              <a:rPr lang="en-GB" b="1" dirty="0" err="1" smtClean="0"/>
              <a:t>Foldables</a:t>
            </a:r>
            <a:endParaRPr lang="en-GB" b="1" dirty="0"/>
          </a:p>
        </p:txBody>
      </p:sp>
      <p:pic>
        <p:nvPicPr>
          <p:cNvPr id="4" name="Picture 3"/>
          <p:cNvPicPr>
            <a:picLocks noChangeAspect="1"/>
          </p:cNvPicPr>
          <p:nvPr/>
        </p:nvPicPr>
        <p:blipFill rotWithShape="1">
          <a:blip r:embed="rId3"/>
          <a:srcRect l="16238" t="18720"/>
          <a:stretch/>
        </p:blipFill>
        <p:spPr>
          <a:xfrm rot="600778">
            <a:off x="5306601" y="710079"/>
            <a:ext cx="5087007" cy="5226433"/>
          </a:xfrm>
          <a:prstGeom prst="rect">
            <a:avLst/>
          </a:prstGeom>
          <a:solidFill>
            <a:schemeClr val="accent1">
              <a:lumMod val="40000"/>
              <a:lumOff val="60000"/>
            </a:schemeClr>
          </a:solidFill>
          <a:ln cmpd="dbl">
            <a:solidFill>
              <a:schemeClr val="accent1">
                <a:lumMod val="75000"/>
              </a:schemeClr>
            </a:solidFill>
          </a:ln>
        </p:spPr>
      </p:pic>
      <p:sp>
        <p:nvSpPr>
          <p:cNvPr id="5" name="TextBox 4"/>
          <p:cNvSpPr txBox="1"/>
          <p:nvPr/>
        </p:nvSpPr>
        <p:spPr>
          <a:xfrm>
            <a:off x="283778" y="810490"/>
            <a:ext cx="4340774" cy="3539430"/>
          </a:xfrm>
          <a:prstGeom prst="rect">
            <a:avLst/>
          </a:prstGeom>
          <a:noFill/>
        </p:spPr>
        <p:txBody>
          <a:bodyPr wrap="square" rtlCol="0">
            <a:spAutoFit/>
          </a:bodyPr>
          <a:lstStyle/>
          <a:p>
            <a:r>
              <a:rPr lang="en-GB" sz="2800" dirty="0" smtClean="0"/>
              <a:t>Hiding key information, concepts and formulae beneath flaps of paper is more interesting than it sounds. It also provides a welcome alternative to reading, rereading, note taking and a highlighter pen</a:t>
            </a:r>
            <a:endParaRPr lang="en-GB" sz="2800" dirty="0"/>
          </a:p>
        </p:txBody>
      </p:sp>
    </p:spTree>
    <p:extLst>
      <p:ext uri="{BB962C8B-B14F-4D97-AF65-F5344CB8AC3E}">
        <p14:creationId xmlns:p14="http://schemas.microsoft.com/office/powerpoint/2010/main" val="3305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820" y="36019"/>
            <a:ext cx="10515600" cy="857600"/>
          </a:xfrm>
        </p:spPr>
        <p:txBody>
          <a:bodyPr/>
          <a:lstStyle/>
          <a:p>
            <a:r>
              <a:rPr lang="en-GB" b="1" dirty="0" smtClean="0"/>
              <a:t>Four Revealed</a:t>
            </a:r>
            <a:endParaRPr lang="en-GB" b="1" dirty="0"/>
          </a:p>
        </p:txBody>
      </p:sp>
      <p:pic>
        <p:nvPicPr>
          <p:cNvPr id="5" name="Picture 4"/>
          <p:cNvPicPr>
            <a:picLocks noChangeAspect="1"/>
          </p:cNvPicPr>
          <p:nvPr/>
        </p:nvPicPr>
        <p:blipFill rotWithShape="1">
          <a:blip r:embed="rId3"/>
          <a:srcRect l="-1752" t="6078" b="4448"/>
          <a:stretch/>
        </p:blipFill>
        <p:spPr>
          <a:xfrm>
            <a:off x="4919240" y="337497"/>
            <a:ext cx="5544273" cy="6087830"/>
          </a:xfrm>
          <a:prstGeom prst="rect">
            <a:avLst/>
          </a:prstGeom>
        </p:spPr>
      </p:pic>
      <p:sp>
        <p:nvSpPr>
          <p:cNvPr id="6" name="TextBox 5"/>
          <p:cNvSpPr txBox="1"/>
          <p:nvPr/>
        </p:nvSpPr>
        <p:spPr>
          <a:xfrm>
            <a:off x="381965" y="893619"/>
            <a:ext cx="3808070" cy="4031873"/>
          </a:xfrm>
          <a:prstGeom prst="rect">
            <a:avLst/>
          </a:prstGeom>
          <a:noFill/>
        </p:spPr>
        <p:txBody>
          <a:bodyPr wrap="square" rtlCol="0">
            <a:spAutoFit/>
          </a:bodyPr>
          <a:lstStyle/>
          <a:p>
            <a:r>
              <a:rPr lang="en-GB" sz="3200" dirty="0" smtClean="0"/>
              <a:t>Another technique to help you condense information and create ‘triggers’ for a topic. This could also be collaborative and involve testing each other</a:t>
            </a:r>
            <a:endParaRPr lang="en-GB" sz="3200" dirty="0"/>
          </a:p>
        </p:txBody>
      </p:sp>
    </p:spTree>
    <p:extLst>
      <p:ext uri="{BB962C8B-B14F-4D97-AF65-F5344CB8AC3E}">
        <p14:creationId xmlns:p14="http://schemas.microsoft.com/office/powerpoint/2010/main" val="1463165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474" y="957365"/>
            <a:ext cx="10830326" cy="5796026"/>
          </a:xfrm>
        </p:spPr>
        <p:txBody>
          <a:bodyPr>
            <a:normAutofit/>
          </a:bodyPr>
          <a:lstStyle/>
          <a:p>
            <a:pPr marL="0" indent="0">
              <a:buNone/>
            </a:pPr>
            <a:r>
              <a:rPr lang="en-GB" dirty="0" smtClean="0"/>
              <a:t>You have been asked to bring along a piece of information, topic work, text which you are finding difficult to revise (or maybe you haven’t tried to revise it YET).</a:t>
            </a:r>
            <a:endParaRPr lang="en-GB" sz="3200" dirty="0"/>
          </a:p>
          <a:p>
            <a:pPr marL="0" indent="0">
              <a:buNone/>
            </a:pPr>
            <a:r>
              <a:rPr lang="en-GB" dirty="0" smtClean="0"/>
              <a:t>You are going to try some of the revision methods we have looked at today, either from this PP or from the handout[s] given to you.</a:t>
            </a:r>
          </a:p>
          <a:p>
            <a:pPr marL="0" indent="0">
              <a:buNone/>
            </a:pPr>
            <a:r>
              <a:rPr lang="en-GB" b="1" dirty="0" smtClean="0"/>
              <a:t>You must have evidence at the end of the session of PROGRESS (e.g. at least 2 pieces of completed revision on a particular topic/area)</a:t>
            </a:r>
          </a:p>
          <a:p>
            <a:pPr marL="0" indent="0">
              <a:buNone/>
            </a:pPr>
            <a:r>
              <a:rPr lang="en-GB" i="1" dirty="0" smtClean="0"/>
              <a:t>Your session leader has some prizes to give out to those who produce the most INNOVATIVE revision resources during the remainder of the session.</a:t>
            </a:r>
            <a:endParaRPr lang="en-GB" i="1" dirty="0"/>
          </a:p>
          <a:p>
            <a:pPr marL="0" indent="0">
              <a:buNone/>
            </a:pPr>
            <a:endParaRPr lang="en-GB" sz="3000" b="1" dirty="0" smtClean="0"/>
          </a:p>
          <a:p>
            <a:endParaRPr lang="en-GB" dirty="0" smtClean="0"/>
          </a:p>
        </p:txBody>
      </p:sp>
      <p:sp>
        <p:nvSpPr>
          <p:cNvPr id="3" name="Title 2"/>
          <p:cNvSpPr>
            <a:spLocks noGrp="1"/>
          </p:cNvSpPr>
          <p:nvPr>
            <p:ph type="title"/>
          </p:nvPr>
        </p:nvSpPr>
        <p:spPr>
          <a:xfrm>
            <a:off x="599675" y="0"/>
            <a:ext cx="10515600" cy="957365"/>
          </a:xfrm>
        </p:spPr>
        <p:txBody>
          <a:bodyPr/>
          <a:lstStyle/>
          <a:p>
            <a:pPr algn="ctr"/>
            <a:r>
              <a:rPr lang="en-GB" b="1" dirty="0" smtClean="0"/>
              <a:t>Over to you…</a:t>
            </a:r>
            <a:endParaRPr lang="en-GB" b="1" dirty="0"/>
          </a:p>
        </p:txBody>
      </p:sp>
    </p:spTree>
    <p:extLst>
      <p:ext uri="{BB962C8B-B14F-4D97-AF65-F5344CB8AC3E}">
        <p14:creationId xmlns:p14="http://schemas.microsoft.com/office/powerpoint/2010/main" val="155145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7" y="260649"/>
            <a:ext cx="9793088" cy="1080120"/>
          </a:xfrm>
        </p:spPr>
        <p:txBody>
          <a:bodyPr>
            <a:normAutofit/>
          </a:bodyPr>
          <a:lstStyle/>
          <a:p>
            <a:r>
              <a:rPr lang="en-GB" b="1" dirty="0" smtClean="0"/>
              <a:t> </a:t>
            </a:r>
            <a:endParaRPr lang="en-GB" b="1" dirty="0"/>
          </a:p>
        </p:txBody>
      </p:sp>
      <p:pic>
        <p:nvPicPr>
          <p:cNvPr id="4" name="Content Placeholder 3"/>
          <p:cNvPicPr>
            <a:picLocks noGrp="1" noChangeAspect="1"/>
          </p:cNvPicPr>
          <p:nvPr>
            <p:ph idx="1"/>
          </p:nvPr>
        </p:nvPicPr>
        <p:blipFill>
          <a:blip r:embed="rId3"/>
          <a:stretch>
            <a:fillRect/>
          </a:stretch>
        </p:blipFill>
        <p:spPr>
          <a:xfrm>
            <a:off x="10731063" y="5733257"/>
            <a:ext cx="1359444" cy="963250"/>
          </a:xfrm>
          <a:prstGeom prst="rect">
            <a:avLst/>
          </a:prstGeom>
        </p:spPr>
      </p:pic>
      <p:pic>
        <p:nvPicPr>
          <p:cNvPr id="1026" name="Picture 2" descr="Image result for muhammad ali i hated"/>
          <p:cNvPicPr>
            <a:picLocks noChangeAspect="1" noChangeArrowheads="1"/>
          </p:cNvPicPr>
          <p:nvPr/>
        </p:nvPicPr>
        <p:blipFill rotWithShape="1">
          <a:blip r:embed="rId4">
            <a:extLst>
              <a:ext uri="{28A0092B-C50C-407E-A947-70E740481C1C}">
                <a14:useLocalDpi xmlns:a14="http://schemas.microsoft.com/office/drawing/2010/main" val="0"/>
              </a:ext>
            </a:extLst>
          </a:blip>
          <a:srcRect b="7234"/>
          <a:stretch/>
        </p:blipFill>
        <p:spPr bwMode="auto">
          <a:xfrm>
            <a:off x="418332" y="987263"/>
            <a:ext cx="6838950" cy="4643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46124" y="800709"/>
            <a:ext cx="3941379" cy="5016758"/>
          </a:xfrm>
          <a:prstGeom prst="rect">
            <a:avLst/>
          </a:prstGeom>
          <a:noFill/>
        </p:spPr>
        <p:txBody>
          <a:bodyPr wrap="square" rtlCol="0">
            <a:spAutoFit/>
          </a:bodyPr>
          <a:lstStyle/>
          <a:p>
            <a:r>
              <a:rPr lang="en-GB" sz="3200" b="1" dirty="0" smtClean="0">
                <a:solidFill>
                  <a:srgbClr val="002060"/>
                </a:solidFill>
                <a:latin typeface="Arial" panose="020B0604020202020204" pitchFamily="34" charset="0"/>
                <a:cs typeface="Arial" panose="020B0604020202020204" pitchFamily="34" charset="0"/>
              </a:rPr>
              <a:t>Revision might not be your most favourite thing in the world…</a:t>
            </a:r>
          </a:p>
          <a:p>
            <a:endParaRPr lang="en-GB" sz="3200" b="1" dirty="0">
              <a:solidFill>
                <a:srgbClr val="002060"/>
              </a:solidFill>
              <a:latin typeface="Arial" panose="020B0604020202020204" pitchFamily="34" charset="0"/>
              <a:cs typeface="Arial" panose="020B0604020202020204" pitchFamily="34" charset="0"/>
            </a:endParaRPr>
          </a:p>
          <a:p>
            <a:r>
              <a:rPr lang="en-GB" sz="3200" b="1" dirty="0" smtClean="0">
                <a:solidFill>
                  <a:srgbClr val="002060"/>
                </a:solidFill>
                <a:latin typeface="Arial" panose="020B0604020202020204" pitchFamily="34" charset="0"/>
                <a:cs typeface="Arial" panose="020B0604020202020204" pitchFamily="34" charset="0"/>
              </a:rPr>
              <a:t>But if you put the effort in now, you will reap the rewards for the rest of your life.</a:t>
            </a:r>
            <a:endParaRPr lang="en-GB"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39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69291" y="1857908"/>
            <a:ext cx="3680177" cy="3268728"/>
          </a:xfrm>
          <a:prstGeom prst="rect">
            <a:avLst/>
          </a:prstGeom>
        </p:spPr>
      </p:pic>
      <p:sp>
        <p:nvSpPr>
          <p:cNvPr id="3" name="Title 2"/>
          <p:cNvSpPr>
            <a:spLocks noGrp="1"/>
          </p:cNvSpPr>
          <p:nvPr>
            <p:ph type="title"/>
          </p:nvPr>
        </p:nvSpPr>
        <p:spPr>
          <a:xfrm>
            <a:off x="319823" y="2514735"/>
            <a:ext cx="7949468" cy="1325563"/>
          </a:xfrm>
        </p:spPr>
        <p:txBody>
          <a:bodyPr>
            <a:noAutofit/>
          </a:bodyPr>
          <a:lstStyle/>
          <a:p>
            <a:r>
              <a:rPr lang="en-GB" sz="4800" b="1" dirty="0" smtClean="0">
                <a:solidFill>
                  <a:schemeClr val="tx1"/>
                </a:solidFill>
              </a:rPr>
              <a:t>First thoughts……</a:t>
            </a:r>
            <a:r>
              <a:rPr lang="en-GB" sz="4800" b="1" dirty="0" smtClean="0"/>
              <a:t/>
            </a:r>
            <a:br>
              <a:rPr lang="en-GB" sz="4800" b="1" dirty="0" smtClean="0"/>
            </a:br>
            <a:r>
              <a:rPr lang="en-GB" sz="4800" b="1" dirty="0"/>
              <a:t/>
            </a:r>
            <a:br>
              <a:rPr lang="en-GB" sz="4800" b="1" dirty="0"/>
            </a:br>
            <a:r>
              <a:rPr lang="en-GB" sz="3600" b="1" dirty="0" smtClean="0"/>
              <a:t>Write down one concern/worry/negative belief you have about your revision</a:t>
            </a:r>
            <a:r>
              <a:rPr lang="en-GB" sz="3600" b="1" dirty="0"/>
              <a:t> </a:t>
            </a:r>
            <a:r>
              <a:rPr lang="en-GB" sz="3600" b="1" dirty="0" smtClean="0"/>
              <a:t>to date.</a:t>
            </a:r>
            <a:br>
              <a:rPr lang="en-GB" sz="3600" b="1" dirty="0" smtClean="0"/>
            </a:br>
            <a:r>
              <a:rPr lang="en-GB" sz="3600" b="1" dirty="0" smtClean="0"/>
              <a:t/>
            </a:r>
            <a:br>
              <a:rPr lang="en-GB" sz="3600" b="1" dirty="0" smtClean="0"/>
            </a:br>
            <a:r>
              <a:rPr lang="en-GB" sz="3600" b="1" dirty="0" smtClean="0"/>
              <a:t>Don’t write your name on it.</a:t>
            </a:r>
            <a:br>
              <a:rPr lang="en-GB" sz="3600" b="1" dirty="0" smtClean="0"/>
            </a:br>
            <a:r>
              <a:rPr lang="en-GB" sz="3600" b="1" dirty="0" smtClean="0"/>
              <a:t/>
            </a:r>
            <a:br>
              <a:rPr lang="en-GB" sz="3600" b="1" dirty="0" smtClean="0"/>
            </a:br>
            <a:r>
              <a:rPr lang="en-GB" sz="3600" b="1" dirty="0" smtClean="0"/>
              <a:t>Crunch it up and throw it across the room (NOT AT SOMEBODY!)</a:t>
            </a:r>
            <a:endParaRPr lang="en-GB" sz="3600" b="1" dirty="0"/>
          </a:p>
        </p:txBody>
      </p:sp>
    </p:spTree>
    <p:extLst>
      <p:ext uri="{BB962C8B-B14F-4D97-AF65-F5344CB8AC3E}">
        <p14:creationId xmlns:p14="http://schemas.microsoft.com/office/powerpoint/2010/main" val="20559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0263" y="1413907"/>
            <a:ext cx="7365213" cy="5152490"/>
          </a:xfrm>
        </p:spPr>
        <p:txBody>
          <a:bodyPr>
            <a:normAutofit fontScale="92500"/>
          </a:bodyPr>
          <a:lstStyle/>
          <a:p>
            <a:pPr marL="0" indent="0">
              <a:buNone/>
            </a:pPr>
            <a:r>
              <a:rPr lang="en-GB" sz="4000" b="1" dirty="0" smtClean="0">
                <a:solidFill>
                  <a:srgbClr val="013473"/>
                </a:solidFill>
              </a:rPr>
              <a:t>Pick up a paper ball</a:t>
            </a:r>
          </a:p>
          <a:p>
            <a:pPr marL="0" indent="0">
              <a:buNone/>
            </a:pPr>
            <a:endParaRPr lang="en-GB" sz="4000" b="1" dirty="0">
              <a:solidFill>
                <a:srgbClr val="013473"/>
              </a:solidFill>
            </a:endParaRPr>
          </a:p>
          <a:p>
            <a:pPr marL="0" indent="0">
              <a:buNone/>
            </a:pPr>
            <a:r>
              <a:rPr lang="en-GB" sz="4000" b="1" dirty="0" smtClean="0">
                <a:solidFill>
                  <a:srgbClr val="013473"/>
                </a:solidFill>
              </a:rPr>
              <a:t>Read the words or statement.</a:t>
            </a:r>
          </a:p>
          <a:p>
            <a:pPr marL="0" indent="0">
              <a:buNone/>
            </a:pPr>
            <a:endParaRPr lang="en-GB" sz="4000" b="1" dirty="0">
              <a:solidFill>
                <a:srgbClr val="013473"/>
              </a:solidFill>
            </a:endParaRPr>
          </a:p>
          <a:p>
            <a:pPr marL="0" indent="0">
              <a:buNone/>
            </a:pPr>
            <a:r>
              <a:rPr lang="en-GB" sz="4000" b="1" dirty="0" smtClean="0">
                <a:solidFill>
                  <a:srgbClr val="013473"/>
                </a:solidFill>
              </a:rPr>
              <a:t>Write a positive response or advice to overcome the issue.</a:t>
            </a:r>
          </a:p>
          <a:p>
            <a:pPr marL="0" indent="0">
              <a:buNone/>
            </a:pPr>
            <a:endParaRPr lang="en-GB" sz="4000" b="1" dirty="0">
              <a:solidFill>
                <a:srgbClr val="013473"/>
              </a:solidFill>
            </a:endParaRPr>
          </a:p>
          <a:p>
            <a:pPr marL="0" indent="0">
              <a:buNone/>
            </a:pPr>
            <a:r>
              <a:rPr lang="en-GB" sz="4000" b="1" dirty="0" smtClean="0">
                <a:solidFill>
                  <a:srgbClr val="013473"/>
                </a:solidFill>
              </a:rPr>
              <a:t>Be ready to share in 1 minute.</a:t>
            </a:r>
          </a:p>
          <a:p>
            <a:pPr marL="0" indent="0">
              <a:buNone/>
            </a:pPr>
            <a:endParaRPr lang="en-GB" sz="4000" b="1" dirty="0">
              <a:solidFill>
                <a:srgbClr val="013473"/>
              </a:solidFill>
            </a:endParaRPr>
          </a:p>
          <a:p>
            <a:pPr marL="0" indent="0">
              <a:buNone/>
            </a:pPr>
            <a:endParaRPr lang="en-GB" sz="4000" b="1" dirty="0" smtClean="0">
              <a:solidFill>
                <a:srgbClr val="013473"/>
              </a:solidFill>
            </a:endParaRPr>
          </a:p>
          <a:p>
            <a:pPr marL="0" indent="0">
              <a:buNone/>
            </a:pPr>
            <a:endParaRPr lang="en-GB" dirty="0"/>
          </a:p>
        </p:txBody>
      </p:sp>
      <p:sp>
        <p:nvSpPr>
          <p:cNvPr id="3" name="Title 2"/>
          <p:cNvSpPr>
            <a:spLocks noGrp="1"/>
          </p:cNvSpPr>
          <p:nvPr>
            <p:ph type="title"/>
          </p:nvPr>
        </p:nvSpPr>
        <p:spPr>
          <a:xfrm>
            <a:off x="580263" y="0"/>
            <a:ext cx="10515600" cy="1325563"/>
          </a:xfrm>
        </p:spPr>
        <p:txBody>
          <a:bodyPr/>
          <a:lstStyle/>
          <a:p>
            <a:r>
              <a:rPr lang="en-GB" b="1" dirty="0" smtClean="0">
                <a:solidFill>
                  <a:schemeClr val="tx1"/>
                </a:solidFill>
              </a:rPr>
              <a:t>Second </a:t>
            </a:r>
            <a:r>
              <a:rPr lang="en-GB" b="1" dirty="0">
                <a:solidFill>
                  <a:schemeClr val="tx1"/>
                </a:solidFill>
              </a:rPr>
              <a:t>thoughts</a:t>
            </a:r>
            <a:r>
              <a:rPr lang="en-GB" b="1" dirty="0" smtClean="0">
                <a:solidFill>
                  <a:schemeClr val="tx1"/>
                </a:solidFill>
              </a:rPr>
              <a:t>……</a:t>
            </a:r>
            <a:endParaRPr lang="en-GB" dirty="0">
              <a:solidFill>
                <a:schemeClr val="tx1"/>
              </a:solidFill>
            </a:endParaRPr>
          </a:p>
        </p:txBody>
      </p:sp>
      <p:pic>
        <p:nvPicPr>
          <p:cNvPr id="5" name="Picture 4"/>
          <p:cNvPicPr>
            <a:picLocks noChangeAspect="1"/>
          </p:cNvPicPr>
          <p:nvPr/>
        </p:nvPicPr>
        <p:blipFill>
          <a:blip r:embed="rId3"/>
          <a:stretch>
            <a:fillRect/>
          </a:stretch>
        </p:blipFill>
        <p:spPr>
          <a:xfrm>
            <a:off x="8515793" y="2140773"/>
            <a:ext cx="3676207" cy="3267739"/>
          </a:xfrm>
          <a:prstGeom prst="rect">
            <a:avLst/>
          </a:prstGeom>
        </p:spPr>
      </p:pic>
    </p:spTree>
    <p:extLst>
      <p:ext uri="{BB962C8B-B14F-4D97-AF65-F5344CB8AC3E}">
        <p14:creationId xmlns:p14="http://schemas.microsoft.com/office/powerpoint/2010/main" val="1071582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420" y="521647"/>
            <a:ext cx="7407219" cy="5796026"/>
          </a:xfrm>
        </p:spPr>
        <p:txBody>
          <a:bodyPr>
            <a:normAutofit fontScale="92500" lnSpcReduction="20000"/>
          </a:bodyPr>
          <a:lstStyle/>
          <a:p>
            <a:pPr marL="0" indent="0">
              <a:buNone/>
            </a:pPr>
            <a:endParaRPr lang="en-GB" dirty="0" smtClean="0"/>
          </a:p>
          <a:p>
            <a:r>
              <a:rPr lang="en-GB" sz="3000" b="1" dirty="0" smtClean="0"/>
              <a:t>Focus is a choice.</a:t>
            </a:r>
          </a:p>
          <a:p>
            <a:r>
              <a:rPr lang="en-GB" sz="3000" b="1" dirty="0" smtClean="0"/>
              <a:t>Focus is about active listening, making notes, asking questions, tuning in.</a:t>
            </a:r>
          </a:p>
          <a:p>
            <a:r>
              <a:rPr lang="en-GB" sz="3000" b="1" dirty="0" smtClean="0"/>
              <a:t>Focus is about making eye contact with the person speaking.</a:t>
            </a:r>
          </a:p>
          <a:p>
            <a:r>
              <a:rPr lang="en-GB" sz="3000" b="1" dirty="0" smtClean="0"/>
              <a:t>Focus is staying on task and ignoring distractions</a:t>
            </a:r>
          </a:p>
          <a:p>
            <a:pPr marL="0" indent="0">
              <a:buNone/>
            </a:pPr>
            <a:endParaRPr lang="en-GB" sz="3000" dirty="0" smtClean="0"/>
          </a:p>
          <a:p>
            <a:r>
              <a:rPr lang="en-GB" sz="3000" b="1" dirty="0" smtClean="0"/>
              <a:t>What distracts you? </a:t>
            </a:r>
          </a:p>
          <a:p>
            <a:r>
              <a:rPr lang="en-GB" sz="3000" b="1" dirty="0" smtClean="0"/>
              <a:t>How could you improve your FOCUS?</a:t>
            </a:r>
          </a:p>
          <a:p>
            <a:r>
              <a:rPr lang="en-GB" sz="3000" b="1" dirty="0" smtClean="0"/>
              <a:t>Write each idea on a post-it note, and bring to the front of the room (don’t put your name on)</a:t>
            </a:r>
          </a:p>
          <a:p>
            <a:endParaRPr lang="en-GB" dirty="0" smtClean="0"/>
          </a:p>
        </p:txBody>
      </p:sp>
      <p:sp>
        <p:nvSpPr>
          <p:cNvPr id="3" name="Title 2"/>
          <p:cNvSpPr>
            <a:spLocks noGrp="1"/>
          </p:cNvSpPr>
          <p:nvPr>
            <p:ph type="title"/>
          </p:nvPr>
        </p:nvSpPr>
        <p:spPr>
          <a:xfrm>
            <a:off x="599675" y="0"/>
            <a:ext cx="10515600" cy="957365"/>
          </a:xfrm>
        </p:spPr>
        <p:txBody>
          <a:bodyPr/>
          <a:lstStyle/>
          <a:p>
            <a:pPr algn="ctr"/>
            <a:r>
              <a:rPr lang="en-GB" b="1" dirty="0" smtClean="0"/>
              <a:t>Focus – How good is your focus?</a:t>
            </a:r>
            <a:endParaRPr lang="en-GB" b="1" dirty="0"/>
          </a:p>
        </p:txBody>
      </p:sp>
      <p:pic>
        <p:nvPicPr>
          <p:cNvPr id="4" name="Picture 3"/>
          <p:cNvPicPr>
            <a:picLocks noChangeAspect="1"/>
          </p:cNvPicPr>
          <p:nvPr/>
        </p:nvPicPr>
        <p:blipFill rotWithShape="1">
          <a:blip r:embed="rId3"/>
          <a:srcRect l="26084" t="8485" r="30280" b="32731"/>
          <a:stretch/>
        </p:blipFill>
        <p:spPr>
          <a:xfrm>
            <a:off x="7840639" y="1281051"/>
            <a:ext cx="3096491" cy="4505117"/>
          </a:xfrm>
          <a:prstGeom prst="rect">
            <a:avLst/>
          </a:prstGeom>
        </p:spPr>
      </p:pic>
    </p:spTree>
    <p:extLst>
      <p:ext uri="{BB962C8B-B14F-4D97-AF65-F5344CB8AC3E}">
        <p14:creationId xmlns:p14="http://schemas.microsoft.com/office/powerpoint/2010/main" val="312018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4820" y="1124331"/>
            <a:ext cx="10515600" cy="5152490"/>
          </a:xfrm>
        </p:spPr>
        <p:txBody>
          <a:bodyPr>
            <a:normAutofit/>
          </a:bodyPr>
          <a:lstStyle/>
          <a:p>
            <a:pPr marL="0" indent="0">
              <a:buNone/>
            </a:pPr>
            <a:r>
              <a:rPr lang="en-GB" dirty="0" smtClean="0"/>
              <a:t>Discuss:</a:t>
            </a:r>
            <a:endParaRPr lang="en-GB" dirty="0"/>
          </a:p>
          <a:p>
            <a:pPr marL="0" indent="0">
              <a:buNone/>
            </a:pPr>
            <a:r>
              <a:rPr lang="en-GB" dirty="0" smtClean="0"/>
              <a:t/>
            </a:r>
            <a:br>
              <a:rPr lang="en-GB" dirty="0" smtClean="0"/>
            </a:br>
            <a:r>
              <a:rPr lang="en-GB" dirty="0" smtClean="0"/>
              <a:t>Procrastination: </a:t>
            </a:r>
            <a:r>
              <a:rPr lang="en-GB" i="1" dirty="0" smtClean="0"/>
              <a:t>‘to delay </a:t>
            </a:r>
            <a:r>
              <a:rPr lang="en-GB" i="1" dirty="0"/>
              <a:t>or postpone action; put off doing </a:t>
            </a:r>
            <a:r>
              <a:rPr lang="en-GB" i="1" dirty="0" smtClean="0"/>
              <a:t>something’</a:t>
            </a:r>
          </a:p>
          <a:p>
            <a:pPr marL="0" indent="0">
              <a:buNone/>
            </a:pPr>
            <a:endParaRPr lang="en-GB" i="1" dirty="0"/>
          </a:p>
        </p:txBody>
      </p:sp>
      <p:sp>
        <p:nvSpPr>
          <p:cNvPr id="3" name="Title 2"/>
          <p:cNvSpPr>
            <a:spLocks noGrp="1"/>
          </p:cNvSpPr>
          <p:nvPr>
            <p:ph type="title"/>
          </p:nvPr>
        </p:nvSpPr>
        <p:spPr>
          <a:xfrm>
            <a:off x="204820" y="36019"/>
            <a:ext cx="10515600" cy="321334"/>
          </a:xfrm>
        </p:spPr>
        <p:txBody>
          <a:bodyPr>
            <a:noAutofit/>
          </a:bodyPr>
          <a:lstStyle/>
          <a:p>
            <a:r>
              <a:rPr lang="en-GB" sz="2800" dirty="0" smtClean="0"/>
              <a:t/>
            </a:r>
            <a:br>
              <a:rPr lang="en-GB" sz="2800" dirty="0" smtClean="0"/>
            </a:br>
            <a:r>
              <a:rPr lang="en-GB" sz="2800" dirty="0"/>
              <a:t/>
            </a:r>
            <a:br>
              <a:rPr lang="en-GB" sz="2800" dirty="0"/>
            </a:br>
            <a:r>
              <a:rPr lang="en-GB" sz="2800" dirty="0">
                <a:hlinkClick r:id="rId3"/>
              </a:rPr>
              <a:t>https://</a:t>
            </a:r>
            <a:r>
              <a:rPr lang="en-GB" sz="2800" dirty="0" smtClean="0">
                <a:hlinkClick r:id="rId3"/>
              </a:rPr>
              <a:t>www.youtube.com/watch?v=Qvcx7Y4caQE</a:t>
            </a:r>
            <a:r>
              <a:rPr lang="en-GB" sz="2800" dirty="0" smtClean="0"/>
              <a:t> </a:t>
            </a:r>
            <a:endParaRPr lang="en-GB" sz="2800" dirty="0"/>
          </a:p>
        </p:txBody>
      </p:sp>
      <p:sp>
        <p:nvSpPr>
          <p:cNvPr id="4" name="Cloud 3"/>
          <p:cNvSpPr/>
          <p:nvPr/>
        </p:nvSpPr>
        <p:spPr>
          <a:xfrm>
            <a:off x="2352907" y="2920304"/>
            <a:ext cx="6713034" cy="33565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13356" y="3700576"/>
            <a:ext cx="4059044" cy="2031325"/>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Honestly, </a:t>
            </a:r>
            <a:r>
              <a:rPr lang="en-GB" dirty="0">
                <a:latin typeface="Arial" panose="020B0604020202020204" pitchFamily="34" charset="0"/>
                <a:cs typeface="Arial" panose="020B0604020202020204" pitchFamily="34" charset="0"/>
              </a:rPr>
              <a:t>how much do you procrastinate?</a:t>
            </a:r>
          </a:p>
          <a:p>
            <a:pPr algn="ctr"/>
            <a:endParaRPr lang="en-GB"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In what ways </a:t>
            </a:r>
            <a:r>
              <a:rPr lang="en-GB" dirty="0">
                <a:latin typeface="Arial" panose="020B0604020202020204" pitchFamily="34" charset="0"/>
                <a:cs typeface="Arial" panose="020B0604020202020204" pitchFamily="34" charset="0"/>
              </a:rPr>
              <a:t>do you procrastinate?</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What can we do to stop it?</a:t>
            </a:r>
          </a:p>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09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226" t="7588" r="21830" b="3279"/>
          <a:stretch/>
        </p:blipFill>
        <p:spPr>
          <a:xfrm>
            <a:off x="4465301" y="1087793"/>
            <a:ext cx="2319500" cy="2903068"/>
          </a:xfrm>
          <a:prstGeom prst="rect">
            <a:avLst/>
          </a:prstGeom>
        </p:spPr>
      </p:pic>
      <p:sp>
        <p:nvSpPr>
          <p:cNvPr id="3" name="TextBox 2"/>
          <p:cNvSpPr txBox="1"/>
          <p:nvPr/>
        </p:nvSpPr>
        <p:spPr>
          <a:xfrm>
            <a:off x="1385148" y="71180"/>
            <a:ext cx="8985740" cy="646331"/>
          </a:xfrm>
          <a:prstGeom prst="rect">
            <a:avLst/>
          </a:prstGeom>
          <a:noFill/>
        </p:spPr>
        <p:txBody>
          <a:bodyPr wrap="square" rtlCol="0">
            <a:spAutoFit/>
          </a:bodyPr>
          <a:lstStyle/>
          <a:p>
            <a:r>
              <a:rPr lang="en-GB" sz="3600" b="1" dirty="0" smtClean="0">
                <a:solidFill>
                  <a:srgbClr val="013473"/>
                </a:solidFill>
              </a:rPr>
              <a:t>IT MAKES SENSE TO CATER FOR THE 5 SENSES!</a:t>
            </a:r>
            <a:endParaRPr lang="en-GB" sz="3600" b="1" dirty="0">
              <a:solidFill>
                <a:srgbClr val="013473"/>
              </a:solidFill>
            </a:endParaRPr>
          </a:p>
        </p:txBody>
      </p:sp>
      <p:sp>
        <p:nvSpPr>
          <p:cNvPr id="4" name="Left Arrow 3"/>
          <p:cNvSpPr/>
          <p:nvPr/>
        </p:nvSpPr>
        <p:spPr>
          <a:xfrm rot="979076">
            <a:off x="3059538" y="1776171"/>
            <a:ext cx="1160584" cy="5978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eft Arrow 4"/>
          <p:cNvSpPr/>
          <p:nvPr/>
        </p:nvSpPr>
        <p:spPr>
          <a:xfrm rot="20894851">
            <a:off x="3096224" y="3632570"/>
            <a:ext cx="1160584" cy="5978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rot="10032715">
            <a:off x="7464578" y="1999447"/>
            <a:ext cx="1160584" cy="5978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 Arrow 6"/>
          <p:cNvSpPr/>
          <p:nvPr/>
        </p:nvSpPr>
        <p:spPr>
          <a:xfrm rot="12301993">
            <a:off x="6947282" y="3756372"/>
            <a:ext cx="1230493" cy="5978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stretch>
            <a:fillRect/>
          </a:stretch>
        </p:blipFill>
        <p:spPr>
          <a:xfrm rot="16984148">
            <a:off x="5214354" y="4235346"/>
            <a:ext cx="891554" cy="536090"/>
          </a:xfrm>
          <a:prstGeom prst="rect">
            <a:avLst/>
          </a:prstGeom>
        </p:spPr>
      </p:pic>
      <p:sp>
        <p:nvSpPr>
          <p:cNvPr id="9" name="TextBox 8"/>
          <p:cNvSpPr txBox="1"/>
          <p:nvPr/>
        </p:nvSpPr>
        <p:spPr>
          <a:xfrm>
            <a:off x="320491" y="1002323"/>
            <a:ext cx="2840769" cy="2246769"/>
          </a:xfrm>
          <a:prstGeom prst="rect">
            <a:avLst/>
          </a:prstGeom>
          <a:noFill/>
        </p:spPr>
        <p:txBody>
          <a:bodyPr wrap="square" rtlCol="0">
            <a:spAutoFit/>
          </a:bodyPr>
          <a:lstStyle/>
          <a:p>
            <a:r>
              <a:rPr lang="en-GB" sz="2800" b="1" dirty="0" smtClean="0">
                <a:solidFill>
                  <a:srgbClr val="013473"/>
                </a:solidFill>
              </a:rPr>
              <a:t>Sight</a:t>
            </a:r>
            <a:r>
              <a:rPr lang="en-GB" sz="2800" dirty="0">
                <a:solidFill>
                  <a:srgbClr val="013473"/>
                </a:solidFill>
              </a:rPr>
              <a:t>:</a:t>
            </a:r>
            <a:r>
              <a:rPr lang="en-GB" sz="2800" dirty="0" smtClean="0">
                <a:solidFill>
                  <a:srgbClr val="013473"/>
                </a:solidFill>
              </a:rPr>
              <a:t> pictures, doodles, video, images, diagrams, lines, colours, drawings</a:t>
            </a:r>
            <a:endParaRPr lang="en-GB" sz="2800" dirty="0">
              <a:solidFill>
                <a:srgbClr val="013473"/>
              </a:solidFill>
            </a:endParaRPr>
          </a:p>
        </p:txBody>
      </p:sp>
      <p:sp>
        <p:nvSpPr>
          <p:cNvPr id="10" name="TextBox 9"/>
          <p:cNvSpPr txBox="1"/>
          <p:nvPr/>
        </p:nvSpPr>
        <p:spPr>
          <a:xfrm>
            <a:off x="8676936" y="803804"/>
            <a:ext cx="3364523" cy="3108543"/>
          </a:xfrm>
          <a:prstGeom prst="rect">
            <a:avLst/>
          </a:prstGeom>
          <a:noFill/>
        </p:spPr>
        <p:txBody>
          <a:bodyPr wrap="square" rtlCol="0">
            <a:spAutoFit/>
          </a:bodyPr>
          <a:lstStyle/>
          <a:p>
            <a:r>
              <a:rPr lang="en-GB" sz="2800" b="1" dirty="0" smtClean="0">
                <a:solidFill>
                  <a:srgbClr val="013473"/>
                </a:solidFill>
              </a:rPr>
              <a:t>Hearing</a:t>
            </a:r>
            <a:r>
              <a:rPr lang="en-GB" sz="2800" dirty="0" smtClean="0">
                <a:solidFill>
                  <a:srgbClr val="013473"/>
                </a:solidFill>
              </a:rPr>
              <a:t>: Explanations, listening, podcasts, music, making up rhymes, songs or raps to help you remember</a:t>
            </a:r>
            <a:endParaRPr lang="en-GB" sz="2800" dirty="0">
              <a:solidFill>
                <a:srgbClr val="013473"/>
              </a:solidFill>
            </a:endParaRPr>
          </a:p>
        </p:txBody>
      </p:sp>
      <p:sp>
        <p:nvSpPr>
          <p:cNvPr id="11" name="TextBox 10"/>
          <p:cNvSpPr txBox="1"/>
          <p:nvPr/>
        </p:nvSpPr>
        <p:spPr>
          <a:xfrm>
            <a:off x="371995" y="3747022"/>
            <a:ext cx="2840769" cy="2677656"/>
          </a:xfrm>
          <a:prstGeom prst="rect">
            <a:avLst/>
          </a:prstGeom>
          <a:noFill/>
        </p:spPr>
        <p:txBody>
          <a:bodyPr wrap="square" rtlCol="0">
            <a:spAutoFit/>
          </a:bodyPr>
          <a:lstStyle/>
          <a:p>
            <a:r>
              <a:rPr lang="en-GB" sz="2800" b="1" dirty="0" smtClean="0">
                <a:solidFill>
                  <a:srgbClr val="013473"/>
                </a:solidFill>
              </a:rPr>
              <a:t>Smell</a:t>
            </a:r>
            <a:r>
              <a:rPr lang="en-GB" sz="2800" dirty="0" smtClean="0">
                <a:solidFill>
                  <a:srgbClr val="013473"/>
                </a:solidFill>
              </a:rPr>
              <a:t>: scented candles, scented pens, coffee brewing in the next room when ready for a break</a:t>
            </a:r>
            <a:endParaRPr lang="en-GB" sz="2800" dirty="0">
              <a:solidFill>
                <a:srgbClr val="013473"/>
              </a:solidFill>
            </a:endParaRPr>
          </a:p>
        </p:txBody>
      </p:sp>
      <p:sp>
        <p:nvSpPr>
          <p:cNvPr id="12" name="TextBox 11"/>
          <p:cNvSpPr txBox="1"/>
          <p:nvPr/>
        </p:nvSpPr>
        <p:spPr>
          <a:xfrm>
            <a:off x="3291632" y="4912001"/>
            <a:ext cx="5172772" cy="1815882"/>
          </a:xfrm>
          <a:prstGeom prst="rect">
            <a:avLst/>
          </a:prstGeom>
          <a:noFill/>
        </p:spPr>
        <p:txBody>
          <a:bodyPr wrap="square" rtlCol="0">
            <a:spAutoFit/>
          </a:bodyPr>
          <a:lstStyle/>
          <a:p>
            <a:r>
              <a:rPr lang="en-GB" sz="2800" b="1" dirty="0" smtClean="0">
                <a:solidFill>
                  <a:srgbClr val="013473"/>
                </a:solidFill>
              </a:rPr>
              <a:t>Taste</a:t>
            </a:r>
            <a:r>
              <a:rPr lang="en-GB" sz="2800" dirty="0" smtClean="0">
                <a:solidFill>
                  <a:srgbClr val="013473"/>
                </a:solidFill>
              </a:rPr>
              <a:t>: rewarding yourself with snacks or sweets when you complete work. Eating fruit for brain food</a:t>
            </a:r>
            <a:endParaRPr lang="en-GB" sz="2800" dirty="0">
              <a:solidFill>
                <a:srgbClr val="013473"/>
              </a:solidFill>
            </a:endParaRPr>
          </a:p>
        </p:txBody>
      </p:sp>
      <p:sp>
        <p:nvSpPr>
          <p:cNvPr id="13" name="TextBox 12"/>
          <p:cNvSpPr txBox="1"/>
          <p:nvPr/>
        </p:nvSpPr>
        <p:spPr>
          <a:xfrm>
            <a:off x="8220323" y="4032745"/>
            <a:ext cx="2840769" cy="2246769"/>
          </a:xfrm>
          <a:prstGeom prst="rect">
            <a:avLst/>
          </a:prstGeom>
          <a:noFill/>
        </p:spPr>
        <p:txBody>
          <a:bodyPr wrap="square" rtlCol="0">
            <a:spAutoFit/>
          </a:bodyPr>
          <a:lstStyle/>
          <a:p>
            <a:r>
              <a:rPr lang="en-GB" sz="2800" b="1" dirty="0" smtClean="0">
                <a:solidFill>
                  <a:srgbClr val="013473"/>
                </a:solidFill>
              </a:rPr>
              <a:t>Touch</a:t>
            </a:r>
            <a:r>
              <a:rPr lang="en-GB" sz="2800" dirty="0" smtClean="0">
                <a:solidFill>
                  <a:srgbClr val="013473"/>
                </a:solidFill>
              </a:rPr>
              <a:t>: Stress balls, moving or sorting Q and A cards, thinking walks</a:t>
            </a:r>
            <a:endParaRPr lang="en-GB" sz="2800" dirty="0">
              <a:solidFill>
                <a:srgbClr val="013473"/>
              </a:solidFill>
            </a:endParaRPr>
          </a:p>
        </p:txBody>
      </p:sp>
    </p:spTree>
    <p:extLst>
      <p:ext uri="{BB962C8B-B14F-4D97-AF65-F5344CB8AC3E}">
        <p14:creationId xmlns:p14="http://schemas.microsoft.com/office/powerpoint/2010/main" val="263015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970" t="8525" r="1999" b="7728"/>
          <a:stretch/>
        </p:blipFill>
        <p:spPr>
          <a:xfrm>
            <a:off x="1846175" y="2263515"/>
            <a:ext cx="7375161" cy="4299298"/>
          </a:xfrm>
          <a:prstGeom prst="rect">
            <a:avLst/>
          </a:prstGeom>
        </p:spPr>
      </p:pic>
      <p:sp>
        <p:nvSpPr>
          <p:cNvPr id="3" name="Rectangle 2"/>
          <p:cNvSpPr/>
          <p:nvPr/>
        </p:nvSpPr>
        <p:spPr>
          <a:xfrm>
            <a:off x="145143" y="136914"/>
            <a:ext cx="11212643" cy="1877437"/>
          </a:xfrm>
          <a:prstGeom prst="rect">
            <a:avLst/>
          </a:prstGeom>
        </p:spPr>
        <p:txBody>
          <a:bodyPr wrap="square">
            <a:spAutoFit/>
          </a:bodyPr>
          <a:lstStyle/>
          <a:p>
            <a:pPr algn="ctr"/>
            <a:r>
              <a:rPr lang="en-GB" sz="3200" b="1" dirty="0">
                <a:solidFill>
                  <a:srgbClr val="013473"/>
                </a:solidFill>
              </a:rPr>
              <a:t>How Does Spaced Repetition Work</a:t>
            </a:r>
            <a:r>
              <a:rPr lang="en-GB" sz="3200" b="1" dirty="0" smtClean="0">
                <a:solidFill>
                  <a:srgbClr val="013473"/>
                </a:solidFill>
              </a:rPr>
              <a:t>?</a:t>
            </a:r>
            <a:endParaRPr lang="en-GB" sz="2400" b="1" dirty="0">
              <a:solidFill>
                <a:srgbClr val="013473"/>
              </a:solidFill>
            </a:endParaRPr>
          </a:p>
          <a:p>
            <a:r>
              <a:rPr lang="en-GB" sz="2800" dirty="0">
                <a:solidFill>
                  <a:srgbClr val="013473"/>
                </a:solidFill>
              </a:rPr>
              <a:t>While repetition is essential for remembering what </a:t>
            </a:r>
            <a:r>
              <a:rPr lang="en-GB" sz="2800" dirty="0" smtClean="0">
                <a:solidFill>
                  <a:srgbClr val="013473"/>
                </a:solidFill>
              </a:rPr>
              <a:t>you have learned</a:t>
            </a:r>
            <a:r>
              <a:rPr lang="en-GB" sz="2800" dirty="0">
                <a:solidFill>
                  <a:srgbClr val="013473"/>
                </a:solidFill>
              </a:rPr>
              <a:t>, the amount of information that the human brain can absorb falls quickly over time. This is known in psychology as the </a:t>
            </a:r>
            <a:r>
              <a:rPr lang="en-GB" sz="2800" dirty="0" err="1">
                <a:solidFill>
                  <a:srgbClr val="013473"/>
                </a:solidFill>
                <a:hlinkClick r:id="rId4" tooltip="Hermann Ebbinghaus - Wikipedia"/>
              </a:rPr>
              <a:t>Ebbinghaus</a:t>
            </a:r>
            <a:r>
              <a:rPr lang="en-GB" sz="2800" dirty="0">
                <a:solidFill>
                  <a:srgbClr val="013473"/>
                </a:solidFill>
              </a:rPr>
              <a:t> Forgetting Curve</a:t>
            </a:r>
          </a:p>
        </p:txBody>
      </p:sp>
    </p:spTree>
    <p:extLst>
      <p:ext uri="{BB962C8B-B14F-4D97-AF65-F5344CB8AC3E}">
        <p14:creationId xmlns:p14="http://schemas.microsoft.com/office/powerpoint/2010/main" val="3152691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89693" y="89774"/>
            <a:ext cx="11838016" cy="1015663"/>
          </a:xfrm>
          <a:prstGeom prst="rect">
            <a:avLst/>
          </a:prstGeom>
          <a:noFill/>
          <a:ln w="9525">
            <a:noFill/>
            <a:miter lim="800000"/>
            <a:headEnd/>
            <a:tailEnd/>
          </a:ln>
          <a:effectLst/>
        </p:spPr>
        <p:txBody>
          <a:bodyPr wrap="square">
            <a:spAutoFit/>
          </a:bodyPr>
          <a:lstStyle/>
          <a:p>
            <a:pPr algn="ctr">
              <a:spcBef>
                <a:spcPct val="50000"/>
              </a:spcBef>
              <a:defRPr/>
            </a:pPr>
            <a:r>
              <a:rPr lang="en-US" sz="6000" dirty="0" smtClean="0">
                <a:latin typeface="Franklin Gothic Demi Cond" panose="020B0706030402020204" pitchFamily="34" charset="0"/>
                <a:cs typeface="Courier New" pitchFamily="49" charset="0"/>
              </a:rPr>
              <a:t>Resources needed to revise </a:t>
            </a:r>
            <a:endParaRPr lang="en-US" sz="6000" dirty="0">
              <a:solidFill>
                <a:srgbClr val="00B050"/>
              </a:solidFill>
              <a:latin typeface="Franklin Gothic Demi Cond" panose="020B0706030402020204" pitchFamily="34" charset="0"/>
              <a:cs typeface="Courier New" pitchFamily="49" charset="0"/>
            </a:endParaRPr>
          </a:p>
        </p:txBody>
      </p:sp>
      <p:pic>
        <p:nvPicPr>
          <p:cNvPr id="7" name="Picture 2" descr="Image result for the rowan learning tr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8343" y="5754272"/>
            <a:ext cx="1843657" cy="1103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hawkley hall high school logo"/>
          <p:cNvPicPr>
            <a:picLocks noChangeAspect="1" noChangeArrowheads="1"/>
          </p:cNvPicPr>
          <p:nvPr/>
        </p:nvPicPr>
        <p:blipFill rotWithShape="1">
          <a:blip r:embed="rId4">
            <a:extLst>
              <a:ext uri="{28A0092B-C50C-407E-A947-70E740481C1C}">
                <a14:useLocalDpi xmlns:a14="http://schemas.microsoft.com/office/drawing/2010/main" val="0"/>
              </a:ext>
            </a:extLst>
          </a:blip>
          <a:srcRect l="21495" t="7189" r="20998" b="27884"/>
          <a:stretch/>
        </p:blipFill>
        <p:spPr bwMode="auto">
          <a:xfrm>
            <a:off x="9370755" y="5754272"/>
            <a:ext cx="977588" cy="11037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24440" y="1464829"/>
            <a:ext cx="4692630" cy="3785652"/>
          </a:xfrm>
          <a:prstGeom prst="rect">
            <a:avLst/>
          </a:prstGeom>
        </p:spPr>
        <p:txBody>
          <a:bodyPr wrap="square">
            <a:spAutoFit/>
          </a:bodyPr>
          <a:lstStyle/>
          <a:p>
            <a:pPr algn="r"/>
            <a:r>
              <a:rPr lang="en-GB" sz="3000" dirty="0" smtClean="0">
                <a:solidFill>
                  <a:schemeClr val="tx2"/>
                </a:solidFill>
              </a:rPr>
              <a:t>Getting yourself in the right frame of mind and the right environment to revise is so important in minimising procrastination, keeping focus and spending MEANINGFUL time on revision</a:t>
            </a:r>
            <a:r>
              <a:rPr lang="en-GB" sz="2400" dirty="0" smtClean="0"/>
              <a:t>.  </a:t>
            </a:r>
            <a:endParaRPr lang="en-GB" sz="2400" dirty="0"/>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20" y="1230128"/>
            <a:ext cx="6582699" cy="476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4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4906</TotalTime>
  <Words>1021</Words>
  <Application>Microsoft Office PowerPoint</Application>
  <PresentationFormat>Widescreen</PresentationFormat>
  <Paragraphs>95</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Franklin Gothic Demi Cond</vt:lpstr>
      <vt:lpstr>Office Theme</vt:lpstr>
      <vt:lpstr>PowerPoint Presentation</vt:lpstr>
      <vt:lpstr> </vt:lpstr>
      <vt:lpstr>First thoughts……  Write down one concern/worry/negative belief you have about your revision to date.  Don’t write your name on it.  Crunch it up and throw it across the room (NOT AT SOMEBODY!)</vt:lpstr>
      <vt:lpstr>Second thoughts……</vt:lpstr>
      <vt:lpstr>Focus – How good is your focus?</vt:lpstr>
      <vt:lpstr>  https://www.youtube.com/watch?v=Qvcx7Y4caQE </vt:lpstr>
      <vt:lpstr>PowerPoint Presentation</vt:lpstr>
      <vt:lpstr>PowerPoint Presentation</vt:lpstr>
      <vt:lpstr>PowerPoint Presentation</vt:lpstr>
      <vt:lpstr>PowerPoint Presentation</vt:lpstr>
      <vt:lpstr>Are you working effectively?</vt:lpstr>
      <vt:lpstr>Eisenhower Matrix – Help!</vt:lpstr>
      <vt:lpstr>PowerPoint Presentation</vt:lpstr>
      <vt:lpstr>PowerPoint Presentation</vt:lpstr>
      <vt:lpstr>Ever decreasing circles (or squares)</vt:lpstr>
      <vt:lpstr>Foldables</vt:lpstr>
      <vt:lpstr>Four Revealed</vt:lpstr>
      <vt:lpstr>Over to you…</vt:lpstr>
    </vt:vector>
  </TitlesOfParts>
  <Company>Rowan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J</dc:creator>
  <cp:lastModifiedBy>Klinck M</cp:lastModifiedBy>
  <cp:revision>228</cp:revision>
  <cp:lastPrinted>2014-09-18T15:20:32Z</cp:lastPrinted>
  <dcterms:created xsi:type="dcterms:W3CDTF">2013-11-26T13:08:04Z</dcterms:created>
  <dcterms:modified xsi:type="dcterms:W3CDTF">2019-03-29T11:09:24Z</dcterms:modified>
</cp:coreProperties>
</file>