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144" autoAdjust="0"/>
  </p:normalViewPr>
  <p:slideViewPr>
    <p:cSldViewPr snapToGrid="0">
      <p:cViewPr varScale="1">
        <p:scale>
          <a:sx n="63" d="100"/>
          <a:sy n="63" d="100"/>
        </p:scale>
        <p:origin x="26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2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3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7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1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5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6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5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1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6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EEC7-5EC3-4E93-87C1-3B16A8B30A3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youtu.be/C20EvKtdJwQ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102" t="7669" r="2865" b="6899"/>
          <a:stretch/>
        </p:blipFill>
        <p:spPr>
          <a:xfrm>
            <a:off x="1694399" y="8641019"/>
            <a:ext cx="1276972" cy="845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95" y="2776803"/>
            <a:ext cx="805632" cy="805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How do we revise?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37319"/>
            <a:ext cx="432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Flashcards</a:t>
            </a:r>
          </a:p>
          <a:p>
            <a:endParaRPr lang="en-GB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0071" y="2311550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How to use across subjects:</a:t>
            </a:r>
            <a:endParaRPr lang="en-GB" sz="1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950574" y="8535581"/>
            <a:ext cx="314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Dual Coding</a:t>
            </a:r>
          </a:p>
          <a:p>
            <a:pPr>
              <a:spcAft>
                <a:spcPts val="600"/>
              </a:spcAft>
            </a:pPr>
            <a:r>
              <a:rPr lang="en-GB" sz="1000" dirty="0"/>
              <a:t>Dual coding’ is the method of putting your knowledge into visual form </a:t>
            </a:r>
            <a:r>
              <a:rPr lang="en-GB" sz="1000" dirty="0" smtClean="0"/>
              <a:t>alongside </a:t>
            </a:r>
            <a:r>
              <a:rPr lang="en-GB" sz="1000" dirty="0"/>
              <a:t>words. </a:t>
            </a:r>
            <a:r>
              <a:rPr lang="en-GB" sz="1000" dirty="0" smtClean="0"/>
              <a:t>It </a:t>
            </a:r>
            <a:r>
              <a:rPr lang="en-GB" sz="1000" dirty="0"/>
              <a:t>increases the chances of you remembering it.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67" y="1524751"/>
            <a:ext cx="327779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dirty="0" smtClean="0"/>
              <a:t>Simply create with questions on side and</a:t>
            </a:r>
            <a:br>
              <a:rPr lang="en-GB" sz="1100" dirty="0" smtClean="0"/>
            </a:br>
            <a:r>
              <a:rPr lang="en-GB" sz="1100" dirty="0" smtClean="0"/>
              <a:t> answers on the other side. You can colour code </a:t>
            </a:r>
            <a:br>
              <a:rPr lang="en-GB" sz="1100" dirty="0" smtClean="0"/>
            </a:br>
            <a:r>
              <a:rPr lang="en-GB" sz="1100" dirty="0" smtClean="0"/>
              <a:t>for specific topics and quiz yourself or others.</a:t>
            </a:r>
          </a:p>
          <a:p>
            <a:pPr>
              <a:spcAft>
                <a:spcPts val="600"/>
              </a:spcAft>
            </a:pPr>
            <a:r>
              <a:rPr lang="en-GB" sz="1100" dirty="0" smtClean="0"/>
              <a:t>Post its can be also useful for key words and timelines</a:t>
            </a:r>
            <a:endParaRPr lang="en-GB" sz="11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725" y="1431626"/>
            <a:ext cx="1032660" cy="6871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9855" y="1282953"/>
            <a:ext cx="3027733" cy="1292662"/>
            <a:chOff x="3832555" y="1403609"/>
            <a:chExt cx="3027733" cy="1292662"/>
          </a:xfrm>
        </p:grpSpPr>
        <p:sp>
          <p:nvSpPr>
            <p:cNvPr id="6" name="Rectangle 5"/>
            <p:cNvSpPr/>
            <p:nvPr/>
          </p:nvSpPr>
          <p:spPr>
            <a:xfrm>
              <a:off x="3832555" y="1403609"/>
              <a:ext cx="302773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u="sng" dirty="0" smtClean="0"/>
                <a:t>Using Flashcards</a:t>
              </a:r>
            </a:p>
            <a:p>
              <a:r>
                <a:rPr lang="en-GB" sz="1100" dirty="0" smtClean="0"/>
                <a:t>Using the </a:t>
              </a:r>
              <a:r>
                <a:rPr lang="en-GB" sz="1100" dirty="0" err="1" smtClean="0"/>
                <a:t>Leitner</a:t>
              </a:r>
              <a:r>
                <a:rPr lang="en-GB" sz="1100" dirty="0" smtClean="0"/>
                <a:t> Method, using the video below</a:t>
              </a:r>
            </a:p>
            <a:p>
              <a:r>
                <a:rPr lang="en-GB" sz="1100" dirty="0" smtClean="0">
                  <a:hlinkClick r:id="rId5"/>
                </a:rPr>
                <a:t>https</a:t>
              </a:r>
              <a:r>
                <a:rPr lang="en-GB" sz="1100" dirty="0">
                  <a:hlinkClick r:id="rId5"/>
                </a:rPr>
                <a:t>://</a:t>
              </a:r>
              <a:r>
                <a:rPr lang="en-GB" sz="1100" dirty="0" smtClean="0">
                  <a:hlinkClick r:id="rId5"/>
                </a:rPr>
                <a:t>youtu.be/C20EvKtdJwQ</a:t>
              </a:r>
              <a:endParaRPr lang="en-GB" sz="1100" dirty="0" smtClean="0"/>
            </a:p>
            <a:p>
              <a:endParaRPr lang="en-GB" sz="1100" dirty="0"/>
            </a:p>
            <a:p>
              <a:r>
                <a:rPr lang="en-GB" sz="1100" dirty="0" smtClean="0"/>
                <a:t>You can also create excellent flashcards online or on your phone using Quizlet </a:t>
              </a:r>
              <a:br>
                <a:rPr lang="en-GB" sz="1100" dirty="0" smtClean="0"/>
              </a:br>
              <a:r>
                <a:rPr lang="en-GB" sz="1100" dirty="0" smtClean="0"/>
                <a:t>which also had an app.</a:t>
              </a:r>
              <a:endParaRPr lang="en-GB" sz="11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4031" y="2316825"/>
              <a:ext cx="998980" cy="31546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1137" y="1829880"/>
              <a:ext cx="919323" cy="205154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8692" y="2537228"/>
            <a:ext cx="68493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100" dirty="0" smtClean="0"/>
              <a:t>There are a variety of ways to use flashcards in revision for the skills you need</a:t>
            </a:r>
            <a:endParaRPr lang="en-GB" sz="11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280" y="259591"/>
            <a:ext cx="6852001" cy="1034036"/>
            <a:chOff x="38280" y="259591"/>
            <a:chExt cx="6852001" cy="1034036"/>
          </a:xfrm>
        </p:grpSpPr>
        <p:sp>
          <p:nvSpPr>
            <p:cNvPr id="7" name="Rectangle 6"/>
            <p:cNvSpPr/>
            <p:nvPr/>
          </p:nvSpPr>
          <p:spPr>
            <a:xfrm>
              <a:off x="978946" y="277964"/>
              <a:ext cx="38810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444444"/>
                  </a:solidFill>
                </a:rPr>
                <a:t>Three </a:t>
              </a:r>
              <a:r>
                <a:rPr lang="en-GB" sz="1200" dirty="0" smtClean="0">
                  <a:solidFill>
                    <a:srgbClr val="444444"/>
                  </a:solidFill>
                </a:rPr>
                <a:t>common </a:t>
              </a:r>
              <a:r>
                <a:rPr lang="en-GB" sz="1200" dirty="0">
                  <a:solidFill>
                    <a:srgbClr val="444444"/>
                  </a:solidFill>
                </a:rPr>
                <a:t>revision techniques that </a:t>
              </a:r>
              <a:r>
                <a:rPr lang="en-GB" sz="1200" dirty="0" smtClean="0">
                  <a:solidFill>
                    <a:srgbClr val="444444"/>
                  </a:solidFill>
                </a:rPr>
                <a:t>are </a:t>
              </a:r>
              <a:r>
                <a:rPr lang="en-GB" sz="1200" b="1" dirty="0" smtClean="0">
                  <a:solidFill>
                    <a:srgbClr val="444444"/>
                  </a:solidFill>
                </a:rPr>
                <a:t>LEAST</a:t>
              </a:r>
              <a:r>
                <a:rPr lang="en-GB" sz="1200" dirty="0" smtClean="0">
                  <a:solidFill>
                    <a:srgbClr val="444444"/>
                  </a:solidFill>
                </a:rPr>
                <a:t> effective in helping you revise are</a:t>
              </a:r>
              <a:r>
                <a:rPr lang="en-GB" sz="1200" dirty="0">
                  <a:solidFill>
                    <a:srgbClr val="444444"/>
                  </a:solidFill>
                </a:rPr>
                <a:t>: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444444"/>
                  </a:solidFill>
                </a:rPr>
                <a:t>Highlighting texts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444444"/>
                  </a:solidFill>
                </a:rPr>
                <a:t>Re-reading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444444"/>
                  </a:solidFill>
                </a:rPr>
                <a:t>Summarising text</a:t>
              </a:r>
              <a:endParaRPr lang="en-GB" sz="1200" b="0" i="0" dirty="0">
                <a:solidFill>
                  <a:srgbClr val="444444"/>
                </a:solidFill>
                <a:effectLst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280" y="259591"/>
              <a:ext cx="997962" cy="9979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52531" y="542770"/>
              <a:ext cx="2084800" cy="7008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860025" y="263934"/>
              <a:ext cx="20302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smtClean="0">
                  <a:solidFill>
                    <a:srgbClr val="444444"/>
                  </a:solidFill>
                </a:rPr>
                <a:t>Whilst these methods may  feel like you are revising, there are many better methods to help you revise.</a:t>
              </a:r>
              <a:endParaRPr lang="en-GB" sz="1200" b="0" i="0" dirty="0">
                <a:solidFill>
                  <a:srgbClr val="444444"/>
                </a:solidFill>
                <a:effectLst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105413" y="1055395"/>
              <a:ext cx="1438836" cy="162622"/>
            </a:xfrm>
            <a:prstGeom prst="downArrow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-50800" y="2717184"/>
            <a:ext cx="870307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100" b="1" dirty="0" smtClean="0"/>
              <a:t>Key Terms</a:t>
            </a:r>
          </a:p>
          <a:p>
            <a:pPr algn="ctr">
              <a:spcAft>
                <a:spcPts val="200"/>
              </a:spcAft>
            </a:pPr>
            <a:r>
              <a:rPr lang="en-GB" sz="1100" dirty="0" smtClean="0"/>
              <a:t>Create for key words and terms</a:t>
            </a:r>
            <a:endParaRPr lang="en-GB" sz="1100" dirty="0"/>
          </a:p>
        </p:txBody>
      </p:sp>
      <p:sp>
        <p:nvSpPr>
          <p:cNvPr id="27" name="Rectangle 26"/>
          <p:cNvSpPr/>
          <p:nvPr/>
        </p:nvSpPr>
        <p:spPr>
          <a:xfrm>
            <a:off x="1376226" y="2717184"/>
            <a:ext cx="1276305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100" b="1" dirty="0" smtClean="0"/>
              <a:t>Formula</a:t>
            </a:r>
          </a:p>
          <a:p>
            <a:pPr algn="ctr">
              <a:spcAft>
                <a:spcPts val="200"/>
              </a:spcAft>
            </a:pPr>
            <a:r>
              <a:rPr lang="en-GB" sz="1100" dirty="0" smtClean="0"/>
              <a:t>Create for formula/equations you need to know</a:t>
            </a:r>
            <a:endParaRPr lang="en-GB" sz="1100" dirty="0"/>
          </a:p>
        </p:txBody>
      </p:sp>
      <p:sp>
        <p:nvSpPr>
          <p:cNvPr id="28" name="Rectangle 27"/>
          <p:cNvSpPr/>
          <p:nvPr/>
        </p:nvSpPr>
        <p:spPr>
          <a:xfrm>
            <a:off x="3109404" y="2768793"/>
            <a:ext cx="1358647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100" b="1" dirty="0" smtClean="0"/>
              <a:t>Judgments</a:t>
            </a:r>
          </a:p>
          <a:p>
            <a:pPr algn="ctr">
              <a:spcAft>
                <a:spcPts val="200"/>
              </a:spcAft>
            </a:pPr>
            <a:r>
              <a:rPr lang="en-GB" sz="1100" dirty="0" smtClean="0"/>
              <a:t>Create an agree or disagree argument against a quote</a:t>
            </a:r>
            <a:endParaRPr lang="en-GB" sz="1100" dirty="0"/>
          </a:p>
        </p:txBody>
      </p:sp>
      <p:sp>
        <p:nvSpPr>
          <p:cNvPr id="29" name="Rectangle 28"/>
          <p:cNvSpPr/>
          <p:nvPr/>
        </p:nvSpPr>
        <p:spPr>
          <a:xfrm>
            <a:off x="5333722" y="2781493"/>
            <a:ext cx="1241489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100" b="1" dirty="0" smtClean="0"/>
              <a:t>Narrative</a:t>
            </a:r>
          </a:p>
          <a:p>
            <a:pPr algn="ctr">
              <a:spcAft>
                <a:spcPts val="200"/>
              </a:spcAft>
            </a:pPr>
            <a:r>
              <a:rPr lang="en-GB" sz="1100" dirty="0" smtClean="0"/>
              <a:t>Create to show a narrative of events in order</a:t>
            </a:r>
            <a:endParaRPr lang="en-GB" sz="11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/>
          <a:srcRect t="22105" b="21862"/>
          <a:stretch/>
        </p:blipFill>
        <p:spPr>
          <a:xfrm rot="5400000">
            <a:off x="6300747" y="3067453"/>
            <a:ext cx="711187" cy="2984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/>
          <a:srcRect l="13480" t="9216" r="11298" b="14043"/>
          <a:stretch/>
        </p:blipFill>
        <p:spPr>
          <a:xfrm>
            <a:off x="4468051" y="2841065"/>
            <a:ext cx="924310" cy="709978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 rotWithShape="1">
          <a:blip r:embed="rId12"/>
          <a:srcRect l="7334" t="6497" r="7334" b="5661"/>
          <a:stretch/>
        </p:blipFill>
        <p:spPr>
          <a:xfrm>
            <a:off x="707487" y="2826259"/>
            <a:ext cx="718458" cy="7395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045" y="5817624"/>
            <a:ext cx="382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Transform It</a:t>
            </a:r>
            <a:endParaRPr lang="en-GB" sz="1200" dirty="0" smtClean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3"/>
          <a:srcRect l="19102"/>
          <a:stretch/>
        </p:blipFill>
        <p:spPr>
          <a:xfrm>
            <a:off x="5954466" y="8555612"/>
            <a:ext cx="807041" cy="6705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06" y="1282953"/>
            <a:ext cx="6795384" cy="2302041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-10056" y="3623210"/>
            <a:ext cx="7185405" cy="2216826"/>
            <a:chOff x="-10056" y="3623210"/>
            <a:chExt cx="7185405" cy="22168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53740" y="4169419"/>
              <a:ext cx="1218054" cy="74013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8335" y="3623210"/>
              <a:ext cx="388762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 smtClean="0"/>
                <a:t>Retrieval Practice</a:t>
              </a:r>
            </a:p>
            <a:p>
              <a:pPr>
                <a:spcAft>
                  <a:spcPts val="600"/>
                </a:spcAft>
              </a:pPr>
              <a:r>
                <a:rPr lang="en-GB" sz="1100" dirty="0" smtClean="0"/>
                <a:t>Testing what you know is a powerful tool in revision, the effort </a:t>
              </a:r>
              <a:br>
                <a:rPr lang="en-GB" sz="1100" dirty="0" smtClean="0"/>
              </a:br>
              <a:r>
                <a:rPr lang="en-GB" sz="1100" dirty="0" smtClean="0"/>
                <a:t>to remember something really strengthens your memory</a:t>
              </a:r>
              <a:endParaRPr lang="en-GB" sz="1100" dirty="0"/>
            </a:p>
            <a:p>
              <a:pPr>
                <a:spcAft>
                  <a:spcPts val="600"/>
                </a:spcAft>
              </a:pPr>
              <a:r>
                <a:rPr lang="en-GB" sz="1100" dirty="0" smtClean="0"/>
                <a:t>Apps such as </a:t>
              </a:r>
              <a:r>
                <a:rPr lang="en-GB" sz="1100" dirty="0" err="1" smtClean="0"/>
                <a:t>Memrise</a:t>
              </a:r>
              <a:r>
                <a:rPr lang="en-GB" sz="1100" dirty="0" smtClean="0"/>
                <a:t> and Quizlet allow you to use or create your own quizzes based on topics. </a:t>
              </a:r>
            </a:p>
            <a:p>
              <a:pPr>
                <a:spcAft>
                  <a:spcPts val="600"/>
                </a:spcAft>
              </a:pPr>
              <a:r>
                <a:rPr lang="en-GB" sz="1100" dirty="0" smtClean="0"/>
                <a:t>Create them, test yourself or get someone to test you, it’s works!</a:t>
              </a:r>
            </a:p>
            <a:p>
              <a:pPr>
                <a:spcAft>
                  <a:spcPts val="600"/>
                </a:spcAft>
              </a:pPr>
              <a:endParaRPr lang="en-GB" sz="1200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48447" y="3674819"/>
              <a:ext cx="3108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sng" dirty="0" smtClean="0"/>
                <a:t>Types</a:t>
              </a:r>
            </a:p>
            <a:p>
              <a:pPr>
                <a:spcAft>
                  <a:spcPts val="600"/>
                </a:spcAft>
              </a:pPr>
              <a:endParaRPr lang="en-GB" sz="1400" dirty="0" smtClean="0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3834175" y="3918997"/>
              <a:ext cx="3341174" cy="1921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GB" sz="1100" dirty="0" smtClean="0"/>
                <a:t>There are a number of types you can create: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 smtClean="0"/>
                <a:t>Multiple Choice Questions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 smtClean="0"/>
                <a:t>True or False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 smtClean="0"/>
                <a:t>Short Explanation Questions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 smtClean="0"/>
                <a:t>Odd One Out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 smtClean="0"/>
                <a:t>If this is the answer then what is the question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200" dirty="0" smtClean="0"/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200" dirty="0" smtClean="0"/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247" y="4888886"/>
              <a:ext cx="4133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sng" dirty="0" smtClean="0"/>
                <a:t>How to use across subjects:</a:t>
              </a:r>
              <a:endParaRPr lang="en-GB" sz="1400" b="1" u="sng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0056" y="5129259"/>
              <a:ext cx="1378476" cy="62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1100" b="1" dirty="0" smtClean="0"/>
                <a:t>Spaced</a:t>
              </a:r>
            </a:p>
            <a:p>
              <a:pPr algn="ctr">
                <a:spcAft>
                  <a:spcPts val="200"/>
                </a:spcAft>
              </a:pPr>
              <a:r>
                <a:rPr lang="en-GB" sz="1100" dirty="0" smtClean="0"/>
                <a:t>Test on old and new topics mixed up</a:t>
              </a:r>
              <a:endParaRPr lang="en-GB" sz="11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95798" y="5117905"/>
              <a:ext cx="1725089" cy="62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1100" b="1" dirty="0" smtClean="0"/>
                <a:t>Knowledge </a:t>
              </a:r>
              <a:r>
                <a:rPr lang="en-GB" sz="1100" b="1" dirty="0"/>
                <a:t>O</a:t>
              </a:r>
              <a:r>
                <a:rPr lang="en-GB" sz="1100" b="1" dirty="0" smtClean="0"/>
                <a:t>rganisers</a:t>
              </a:r>
            </a:p>
            <a:p>
              <a:pPr algn="ctr">
                <a:spcAft>
                  <a:spcPts val="200"/>
                </a:spcAft>
              </a:pPr>
              <a:r>
                <a:rPr lang="en-GB" sz="1100" dirty="0" smtClean="0"/>
                <a:t>Use to create ‘</a:t>
              </a:r>
              <a:r>
                <a:rPr lang="en-GB" sz="1100" i="1" dirty="0" smtClean="0"/>
                <a:t>must know</a:t>
              </a:r>
              <a:r>
                <a:rPr lang="en-GB" sz="1100" dirty="0" smtClean="0"/>
                <a:t>’ quizzes for a topic</a:t>
              </a:r>
              <a:endParaRPr lang="en-GB" sz="11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12441" y="5119732"/>
              <a:ext cx="2743939" cy="62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1100" b="1" dirty="0" smtClean="0"/>
                <a:t>Formula</a:t>
              </a:r>
            </a:p>
            <a:p>
              <a:pPr algn="ctr">
                <a:spcAft>
                  <a:spcPts val="200"/>
                </a:spcAft>
              </a:pPr>
              <a:r>
                <a:rPr lang="en-GB" sz="1100" dirty="0" smtClean="0"/>
                <a:t>To use a formula or equation to find a solution</a:t>
              </a:r>
              <a:endParaRPr lang="en-GB" sz="11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8050" y="3684733"/>
              <a:ext cx="6811721" cy="2057571"/>
            </a:xfrm>
            <a:prstGeom prst="roundRect">
              <a:avLst>
                <a:gd name="adj" fmla="val 2206"/>
              </a:avLst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91007" y="5129259"/>
              <a:ext cx="1378476" cy="62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1100" b="1" dirty="0" smtClean="0"/>
                <a:t>Examples</a:t>
              </a:r>
            </a:p>
            <a:p>
              <a:pPr algn="ctr">
                <a:spcAft>
                  <a:spcPts val="200"/>
                </a:spcAft>
              </a:pPr>
              <a:r>
                <a:rPr lang="en-GB" sz="1100" dirty="0" smtClean="0"/>
                <a:t>‘</a:t>
              </a:r>
              <a:r>
                <a:rPr lang="en-GB" sz="1100" i="1" dirty="0" smtClean="0"/>
                <a:t>Give two examples of……’</a:t>
              </a:r>
              <a:endParaRPr lang="en-GB" sz="1100" i="1" dirty="0"/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20807" y="5823180"/>
            <a:ext cx="6797481" cy="2631978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64"/>
          <p:cNvSpPr/>
          <p:nvPr/>
        </p:nvSpPr>
        <p:spPr>
          <a:xfrm>
            <a:off x="20807" y="8491054"/>
            <a:ext cx="6797481" cy="1378237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29543" y="6872017"/>
            <a:ext cx="3710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How to use across subjects:</a:t>
            </a:r>
            <a:endParaRPr lang="en-GB" sz="1400" b="1" u="sng" dirty="0"/>
          </a:p>
        </p:txBody>
      </p:sp>
      <p:sp>
        <p:nvSpPr>
          <p:cNvPr id="70" name="Rectangle 69"/>
          <p:cNvSpPr/>
          <p:nvPr/>
        </p:nvSpPr>
        <p:spPr>
          <a:xfrm>
            <a:off x="6423" y="7109766"/>
            <a:ext cx="3932244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288" indent="-141288">
              <a:spcAft>
                <a:spcPts val="200"/>
              </a:spcAft>
              <a:buFont typeface="+mj-lt"/>
              <a:buAutoNum type="arabicPeriod"/>
            </a:pPr>
            <a:r>
              <a:rPr lang="en-GB" sz="1100" b="1" dirty="0" smtClean="0"/>
              <a:t>Humanities – </a:t>
            </a:r>
            <a:r>
              <a:rPr lang="en-GB" sz="1100" dirty="0" smtClean="0"/>
              <a:t>Create a visual flow diagram of the chronological events in a time period e.g. Key events in Jesus’ life</a:t>
            </a:r>
          </a:p>
          <a:p>
            <a:pPr marL="141288" indent="-141288">
              <a:spcAft>
                <a:spcPts val="200"/>
              </a:spcAft>
              <a:buFont typeface="+mj-lt"/>
              <a:buAutoNum type="arabicPeriod"/>
            </a:pPr>
            <a:r>
              <a:rPr lang="en-GB" sz="1100" b="1" dirty="0" smtClean="0"/>
              <a:t>Science </a:t>
            </a:r>
            <a:r>
              <a:rPr lang="en-GB" sz="1100" dirty="0" smtClean="0"/>
              <a:t>– Create a </a:t>
            </a:r>
            <a:r>
              <a:rPr lang="en-GB" sz="1100" dirty="0"/>
              <a:t>V</a:t>
            </a:r>
            <a:r>
              <a:rPr lang="en-GB" sz="1100" dirty="0" smtClean="0"/>
              <a:t>enn diagram to show what changed and did not over time within an experiment</a:t>
            </a:r>
          </a:p>
          <a:p>
            <a:pPr marL="141288" indent="-141288">
              <a:spcAft>
                <a:spcPts val="200"/>
              </a:spcAft>
              <a:buFont typeface="+mj-lt"/>
              <a:buAutoNum type="arabicPeriod"/>
            </a:pPr>
            <a:r>
              <a:rPr lang="en-GB" sz="1100" b="1" dirty="0" smtClean="0"/>
              <a:t>English </a:t>
            </a:r>
            <a:r>
              <a:rPr lang="en-GB" sz="1100" dirty="0" smtClean="0"/>
              <a:t>– At the end of a week, mind map all you can remember about a topic and link area together. Then add to your mind map using a different colour using notes/resources</a:t>
            </a:r>
            <a:endParaRPr lang="en-GB" sz="11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/>
          <a:srcRect l="1429" t="3600" r="7371" b="5337"/>
          <a:stretch/>
        </p:blipFill>
        <p:spPr>
          <a:xfrm>
            <a:off x="3748447" y="5898164"/>
            <a:ext cx="3023347" cy="251566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8279" y="6093518"/>
            <a:ext cx="378157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dirty="0" smtClean="0"/>
              <a:t>Graphic </a:t>
            </a:r>
            <a:r>
              <a:rPr lang="en-GB" sz="1100" dirty="0"/>
              <a:t>organisers are a </a:t>
            </a:r>
            <a:r>
              <a:rPr lang="en-GB" sz="1100" dirty="0" smtClean="0"/>
              <a:t>great way of ‘transforming’ your notes/information into visual revision topics. </a:t>
            </a:r>
          </a:p>
          <a:p>
            <a:pPr>
              <a:spcAft>
                <a:spcPts val="600"/>
              </a:spcAft>
            </a:pPr>
            <a:r>
              <a:rPr lang="en-GB" sz="1100" dirty="0" smtClean="0"/>
              <a:t>They can be used to create links, show a narrative, identify the causes/consequences and importance of something.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418" y="8685241"/>
            <a:ext cx="310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How to:</a:t>
            </a:r>
            <a:endParaRPr lang="en-GB" sz="1400" dirty="0" smtClean="0"/>
          </a:p>
        </p:txBody>
      </p:sp>
      <p:sp>
        <p:nvSpPr>
          <p:cNvPr id="75" name="Rectangle 74"/>
          <p:cNvSpPr/>
          <p:nvPr/>
        </p:nvSpPr>
        <p:spPr>
          <a:xfrm>
            <a:off x="58101" y="8922246"/>
            <a:ext cx="2363885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400"/>
              </a:spcAft>
              <a:buAutoNum type="arabicPeriod"/>
            </a:pPr>
            <a:r>
              <a:rPr lang="en-GB" sz="1000" dirty="0" smtClean="0"/>
              <a:t>Use simple drawings with </a:t>
            </a:r>
            <a:br>
              <a:rPr lang="en-GB" sz="1000" dirty="0" smtClean="0"/>
            </a:br>
            <a:r>
              <a:rPr lang="en-GB" sz="1000" dirty="0" smtClean="0"/>
              <a:t>matching simple descriptions</a:t>
            </a:r>
          </a:p>
          <a:p>
            <a:pPr marL="85725" indent="-85725">
              <a:spcAft>
                <a:spcPts val="400"/>
              </a:spcAft>
              <a:buAutoNum type="arabicPeriod"/>
            </a:pPr>
            <a:r>
              <a:rPr lang="en-GB" sz="1000" dirty="0"/>
              <a:t> </a:t>
            </a:r>
            <a:r>
              <a:rPr lang="en-GB" sz="1000" dirty="0" smtClean="0"/>
              <a:t>The drawing should represent your understanding of the topic</a:t>
            </a:r>
          </a:p>
          <a:p>
            <a:pPr marL="85725" indent="-85725">
              <a:spcAft>
                <a:spcPts val="400"/>
              </a:spcAft>
              <a:buAutoNum type="arabicPeriod"/>
            </a:pPr>
            <a:r>
              <a:rPr lang="en-GB" sz="1000" dirty="0" smtClean="0"/>
              <a:t>Try to draw links between images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45811" y="9171718"/>
            <a:ext cx="1801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 smtClean="0"/>
              <a:t>An example activity you can do its creating a comic strip to represent the events of the Battle of Hastings.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-10056" y="-19146"/>
            <a:ext cx="1478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@mrthorntonteach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6"/>
          <a:srcRect l="1155" t="4110" r="1080" b="51232"/>
          <a:stretch/>
        </p:blipFill>
        <p:spPr>
          <a:xfrm>
            <a:off x="3095859" y="9362502"/>
            <a:ext cx="1979632" cy="4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15" y="7664311"/>
            <a:ext cx="1230013" cy="976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How do we </a:t>
            </a:r>
            <a:r>
              <a:rPr lang="en-GB" b="1" u="sng" dirty="0" smtClean="0"/>
              <a:t>revise?</a:t>
            </a:r>
            <a:endParaRPr lang="en-GB" b="1" u="sng" dirty="0"/>
          </a:p>
        </p:txBody>
      </p:sp>
      <p:sp>
        <p:nvSpPr>
          <p:cNvPr id="67" name="TextBox 66"/>
          <p:cNvSpPr txBox="1"/>
          <p:nvPr/>
        </p:nvSpPr>
        <p:spPr>
          <a:xfrm>
            <a:off x="20948" y="350045"/>
            <a:ext cx="382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Deliberate Practice</a:t>
            </a:r>
            <a:endParaRPr lang="en-GB" sz="1200" dirty="0" smtClean="0"/>
          </a:p>
        </p:txBody>
      </p:sp>
      <p:sp>
        <p:nvSpPr>
          <p:cNvPr id="68" name="Rounded Rectangle 67"/>
          <p:cNvSpPr/>
          <p:nvPr/>
        </p:nvSpPr>
        <p:spPr>
          <a:xfrm>
            <a:off x="27710" y="381001"/>
            <a:ext cx="6797481" cy="2242074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810060" y="3052923"/>
            <a:ext cx="40151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This method can be used in your revision books as a great method to get you to ‘think’ about your revision. Simply split your page into 3 sections as shown on the diagram on the left: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00000"/>
                </a:solidFill>
              </a:rPr>
              <a:t>Note Taking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00000"/>
                </a:solidFill>
              </a:rPr>
              <a:t>Cues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00000"/>
                </a:solidFill>
              </a:rPr>
              <a:t>Summary</a:t>
            </a:r>
            <a:r>
              <a:rPr lang="en-GB" sz="1100" dirty="0"/>
              <a:t/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56" name="Rounded Rectangle 55"/>
          <p:cNvSpPr/>
          <p:nvPr/>
        </p:nvSpPr>
        <p:spPr>
          <a:xfrm>
            <a:off x="27710" y="2781821"/>
            <a:ext cx="6797481" cy="2242074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2810060" y="2781821"/>
            <a:ext cx="401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The Cornell Method</a:t>
            </a:r>
            <a:endParaRPr lang="en-GB" sz="1200" dirty="0" smtClean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2" y="2791385"/>
            <a:ext cx="2687557" cy="221275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810059" y="4089388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How to use across subjects:</a:t>
            </a:r>
            <a:endParaRPr lang="en-GB" sz="1400" b="1" u="sng" dirty="0"/>
          </a:p>
        </p:txBody>
      </p:sp>
      <p:sp>
        <p:nvSpPr>
          <p:cNvPr id="73" name="Rectangle 72"/>
          <p:cNvSpPr/>
          <p:nvPr/>
        </p:nvSpPr>
        <p:spPr>
          <a:xfrm>
            <a:off x="2810060" y="4299556"/>
            <a:ext cx="40151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Use it to summarise a whole topic or theme, for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00000"/>
                </a:solidFill>
              </a:rPr>
              <a:t>How did medical treatment change or continue over time?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00000"/>
                </a:solidFill>
              </a:rPr>
              <a:t>The story of Macbeth</a:t>
            </a:r>
          </a:p>
        </p:txBody>
      </p:sp>
      <p:sp>
        <p:nvSpPr>
          <p:cNvPr id="42" name="Left Arrow 41"/>
          <p:cNvSpPr/>
          <p:nvPr/>
        </p:nvSpPr>
        <p:spPr>
          <a:xfrm>
            <a:off x="2904851" y="3633711"/>
            <a:ext cx="406477" cy="41761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/>
          <p:cNvGrpSpPr/>
          <p:nvPr/>
        </p:nvGrpSpPr>
        <p:grpSpPr>
          <a:xfrm>
            <a:off x="165366" y="5237319"/>
            <a:ext cx="6719787" cy="1237643"/>
            <a:chOff x="4008707" y="3823070"/>
            <a:chExt cx="6719787" cy="123764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8707" y="4264478"/>
              <a:ext cx="2630217" cy="796235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662784" y="3823070"/>
              <a:ext cx="406571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 smtClean="0"/>
                <a:t>Interleaving and Spacing</a:t>
              </a:r>
            </a:p>
            <a:p>
              <a:pPr>
                <a:spcAft>
                  <a:spcPts val="600"/>
                </a:spcAft>
              </a:pPr>
              <a:r>
                <a:rPr lang="en-GB" sz="1100" dirty="0" smtClean="0"/>
                <a:t>Don’t revise your all topics in one go (cramming), you should revise ‘chunks’ of a topic for small amounts of time (15 minutes) and then move onto another ‘chunk’ from a different topic. </a:t>
              </a:r>
              <a:br>
                <a:rPr lang="en-GB" sz="1100" dirty="0" smtClean="0"/>
              </a:br>
              <a:r>
                <a:rPr lang="en-GB" sz="1100" dirty="0" smtClean="0"/>
                <a:t>This will improve your memory!</a:t>
              </a:r>
            </a:p>
          </p:txBody>
        </p:sp>
        <p:pic>
          <p:nvPicPr>
            <p:cNvPr id="77" name="Picture 2" descr="revinter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775" y="3826050"/>
              <a:ext cx="2595812" cy="422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Rounded Rectangle 77"/>
          <p:cNvSpPr/>
          <p:nvPr/>
        </p:nvSpPr>
        <p:spPr>
          <a:xfrm>
            <a:off x="20948" y="5192792"/>
            <a:ext cx="6797481" cy="2107482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27709" y="6492361"/>
            <a:ext cx="5588397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dirty="0" smtClean="0"/>
          </a:p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 smtClean="0"/>
              <a:t>Create </a:t>
            </a:r>
            <a:r>
              <a:rPr lang="en-GB" sz="1100" dirty="0"/>
              <a:t>a revision plan to cover topics you need to cover (least confident first!) and then go back over them again </a:t>
            </a:r>
            <a:r>
              <a:rPr lang="en-GB" sz="1100" dirty="0" smtClean="0"/>
              <a:t>later. Spread our your learning in small sections, 5 hours to 5 x 1 hour</a:t>
            </a:r>
          </a:p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/>
              <a:t> </a:t>
            </a:r>
            <a:r>
              <a:rPr lang="en-GB" sz="1100" dirty="0" smtClean="0"/>
              <a:t>Use your flashcards to self test yourself on old and new topics, self testing across thes</a:t>
            </a:r>
            <a:r>
              <a:rPr lang="en-GB" sz="1100" dirty="0"/>
              <a:t>e</a:t>
            </a:r>
            <a:endParaRPr lang="en-GB" sz="1100" dirty="0" smtClean="0"/>
          </a:p>
        </p:txBody>
      </p:sp>
      <p:sp>
        <p:nvSpPr>
          <p:cNvPr id="84" name="Rounded Rectangle 83"/>
          <p:cNvSpPr/>
          <p:nvPr/>
        </p:nvSpPr>
        <p:spPr>
          <a:xfrm>
            <a:off x="30580" y="7425732"/>
            <a:ext cx="3301351" cy="2430868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14288" y="6421445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How to use across subjects:</a:t>
            </a:r>
            <a:endParaRPr lang="en-GB" sz="1400" b="1" u="sng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380" y="580054"/>
            <a:ext cx="2064214" cy="1482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34" y="614958"/>
            <a:ext cx="4667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Set aside time to practice improving your knowledge or historical skills. Choose what you need to do, it must be tough enough to challenge you, and practice</a:t>
            </a:r>
            <a:r>
              <a:rPr lang="en-US" sz="1100" dirty="0"/>
              <a:t>, </a:t>
            </a:r>
            <a:r>
              <a:rPr lang="en-US" sz="1100" dirty="0" smtClean="0"/>
              <a:t>practice</a:t>
            </a:r>
            <a:r>
              <a:rPr lang="en-US" sz="1100" dirty="0"/>
              <a:t>, </a:t>
            </a:r>
            <a:r>
              <a:rPr lang="en-US" sz="1100" dirty="0" smtClean="0"/>
              <a:t>practice!</a:t>
            </a:r>
            <a:endParaRPr lang="en-US" sz="1100" dirty="0"/>
          </a:p>
          <a:p>
            <a:pPr>
              <a:spcAft>
                <a:spcPts val="300"/>
              </a:spcAft>
            </a:pPr>
            <a:r>
              <a:rPr lang="en-US" sz="1100" dirty="0" smtClean="0"/>
              <a:t>You should focus </a:t>
            </a:r>
            <a:r>
              <a:rPr lang="en-US" sz="1100" dirty="0"/>
              <a:t>on something that you are </a:t>
            </a:r>
            <a:r>
              <a:rPr lang="en-US" sz="1100" i="1" dirty="0"/>
              <a:t>almost </a:t>
            </a:r>
            <a:r>
              <a:rPr lang="en-US" sz="1100" dirty="0"/>
              <a:t>able to do but </a:t>
            </a:r>
            <a:r>
              <a:rPr lang="en-US" sz="1100" i="1" dirty="0"/>
              <a:t>not just </a:t>
            </a:r>
            <a:r>
              <a:rPr lang="en-US" sz="1100" i="1" dirty="0" smtClean="0"/>
              <a:t>yet!</a:t>
            </a:r>
            <a:endParaRPr lang="en-US" sz="1100" dirty="0"/>
          </a:p>
          <a:p>
            <a:pPr>
              <a:spcAft>
                <a:spcPts val="300"/>
              </a:spcAft>
            </a:pPr>
            <a:endParaRPr lang="en-US" sz="11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5235" y="1309178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How to use across subjects:</a:t>
            </a:r>
            <a:endParaRPr lang="en-GB" sz="1400" b="1" u="sng" dirty="0"/>
          </a:p>
        </p:txBody>
      </p:sp>
      <p:sp>
        <p:nvSpPr>
          <p:cNvPr id="26" name="Rectangle 25"/>
          <p:cNvSpPr/>
          <p:nvPr/>
        </p:nvSpPr>
        <p:spPr>
          <a:xfrm>
            <a:off x="-11861" y="1552609"/>
            <a:ext cx="46814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 smtClean="0">
                <a:solidFill>
                  <a:srgbClr val="000000"/>
                </a:solidFill>
              </a:rPr>
              <a:t>Use a model answer from the teacher/that you have written in class, pull it apart and identify the key parts. Then answer a similar question and try to replicate the techniques/skills.</a:t>
            </a:r>
          </a:p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US" sz="1100" dirty="0" smtClean="0"/>
              <a:t>Study </a:t>
            </a:r>
            <a:r>
              <a:rPr lang="en-US" sz="1100" dirty="0"/>
              <a:t>material, complete practice questions in timed </a:t>
            </a:r>
            <a:r>
              <a:rPr lang="en-US" sz="1100" dirty="0" smtClean="0"/>
              <a:t>conditions. Then </a:t>
            </a:r>
            <a:r>
              <a:rPr lang="en-US" sz="1100" dirty="0"/>
              <a:t>use your notes to correct / improve your </a:t>
            </a:r>
            <a:r>
              <a:rPr lang="en-US" sz="1100" dirty="0" smtClean="0"/>
              <a:t>answer.</a:t>
            </a:r>
            <a:br>
              <a:rPr lang="en-US" sz="1100" dirty="0" smtClean="0"/>
            </a:br>
            <a:r>
              <a:rPr lang="en-US" sz="1100" dirty="0" smtClean="0"/>
              <a:t>A </a:t>
            </a:r>
            <a:r>
              <a:rPr lang="en-US" sz="1100" dirty="0"/>
              <a:t>week later, redo a similar question. Repeat as necessary. </a:t>
            </a:r>
          </a:p>
          <a:p>
            <a:pPr marL="98425" indent="-98425">
              <a:spcAft>
                <a:spcPts val="300"/>
              </a:spcAft>
              <a:buFont typeface="Arial" charset="0"/>
              <a:buChar char="•"/>
            </a:pPr>
            <a:endParaRPr lang="en-GB" sz="1100" dirty="0" smtClean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13" y="7419866"/>
            <a:ext cx="406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The Big Picture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35" y="8475274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How to use across subjects:</a:t>
            </a:r>
            <a:endParaRPr lang="en-GB" sz="1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7710" y="7655264"/>
            <a:ext cx="221542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The best way to </a:t>
            </a:r>
            <a:r>
              <a:rPr lang="en-GB" sz="1100" dirty="0" smtClean="0"/>
              <a:t>aid your understanding of a topic </a:t>
            </a:r>
            <a:r>
              <a:rPr lang="en-GB" sz="1100" dirty="0"/>
              <a:t>is to make sure you are confident with the big ‘overview’ story before you begin revising individual topics.</a:t>
            </a:r>
            <a:endParaRPr 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39446" y="8767468"/>
            <a:ext cx="3283618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 smtClean="0">
                <a:solidFill>
                  <a:srgbClr val="000000"/>
                </a:solidFill>
              </a:rPr>
              <a:t>Create a timeline to identify the key events in a topic and colour code the themes. </a:t>
            </a:r>
          </a:p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 smtClean="0">
                <a:solidFill>
                  <a:srgbClr val="000000"/>
                </a:solidFill>
              </a:rPr>
              <a:t>Mapping out what you can remember about a topic before you start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473519" y="7416538"/>
            <a:ext cx="3344910" cy="2449192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473519" y="7437766"/>
            <a:ext cx="335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basics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20822" y="7957875"/>
            <a:ext cx="3091603" cy="1875523"/>
            <a:chOff x="3739691" y="8103616"/>
            <a:chExt cx="2866731" cy="1706435"/>
          </a:xfrm>
        </p:grpSpPr>
        <p:pic>
          <p:nvPicPr>
            <p:cNvPr id="40" name="Picture 39" descr="Screen Shot 2016-05-22 at 12.54.2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9691" y="8178109"/>
              <a:ext cx="816714" cy="792614"/>
            </a:xfrm>
            <a:prstGeom prst="rect">
              <a:avLst/>
            </a:prstGeom>
          </p:spPr>
        </p:pic>
        <p:pic>
          <p:nvPicPr>
            <p:cNvPr id="43" name="Picture 42" descr="Screen Shot 2016-05-22 at 12.54.19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0" y="8162226"/>
              <a:ext cx="792614" cy="792614"/>
            </a:xfrm>
            <a:prstGeom prst="rect">
              <a:avLst/>
            </a:prstGeom>
          </p:spPr>
        </p:pic>
        <p:pic>
          <p:nvPicPr>
            <p:cNvPr id="45" name="Picture 44" descr="Screen Shot 2016-05-22 at 12.54.1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39691" y="8985524"/>
              <a:ext cx="836183" cy="817948"/>
            </a:xfrm>
            <a:prstGeom prst="rect">
              <a:avLst/>
            </a:prstGeom>
          </p:spPr>
        </p:pic>
        <p:pic>
          <p:nvPicPr>
            <p:cNvPr id="48" name="Picture 47" descr="Screen Shot 2016-05-22 at 12.54.00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77183" y="8990436"/>
              <a:ext cx="713311" cy="813468"/>
            </a:xfrm>
            <a:prstGeom prst="rect">
              <a:avLst/>
            </a:prstGeom>
          </p:spPr>
        </p:pic>
        <p:pic>
          <p:nvPicPr>
            <p:cNvPr id="50" name="Picture 49" descr="Screen Shot 2016-05-22 at 12.53.46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61257" y="8103616"/>
              <a:ext cx="945165" cy="859241"/>
            </a:xfrm>
            <a:prstGeom prst="rect">
              <a:avLst/>
            </a:prstGeom>
          </p:spPr>
        </p:pic>
        <p:pic>
          <p:nvPicPr>
            <p:cNvPr id="53" name="Picture 52" descr="Screen Shot 2016-05-22 at 13.00.51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61613" y="8984290"/>
              <a:ext cx="828233" cy="82576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514819" y="7777795"/>
            <a:ext cx="3303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Simply, make sure you eat, sleep and take time out!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-10056" y="-19146"/>
            <a:ext cx="1478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</a:rPr>
              <a:t>@mrthorntonteach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l="7792" t="4632" r="5596" b="10246"/>
          <a:stretch/>
        </p:blipFill>
        <p:spPr>
          <a:xfrm>
            <a:off x="5559103" y="6506051"/>
            <a:ext cx="1240325" cy="7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794</Words>
  <Application>Microsoft Office PowerPoint</Application>
  <PresentationFormat>A4 Paper (210x297 mm)</PresentationFormat>
  <Paragraphs>90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Meols Cop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Thornton</dc:creator>
  <cp:keywords>@mrthorntonteach</cp:keywords>
  <cp:lastModifiedBy>Barton G</cp:lastModifiedBy>
  <cp:revision>60</cp:revision>
  <cp:lastPrinted>2018-02-02T08:25:31Z</cp:lastPrinted>
  <dcterms:created xsi:type="dcterms:W3CDTF">2018-02-01T09:28:31Z</dcterms:created>
  <dcterms:modified xsi:type="dcterms:W3CDTF">2019-03-27T11:15:02Z</dcterms:modified>
</cp:coreProperties>
</file>