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361" r:id="rId3"/>
    <p:sldId id="365" r:id="rId4"/>
    <p:sldId id="354" r:id="rId5"/>
    <p:sldId id="355" r:id="rId6"/>
    <p:sldId id="356" r:id="rId7"/>
    <p:sldId id="353" r:id="rId8"/>
    <p:sldId id="363" r:id="rId9"/>
    <p:sldId id="367" r:id="rId10"/>
    <p:sldId id="351" r:id="rId11"/>
    <p:sldId id="366" r:id="rId12"/>
    <p:sldId id="357" r:id="rId13"/>
    <p:sldId id="358" r:id="rId14"/>
  </p:sldIdLst>
  <p:sldSz cx="12192000" cy="68580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13473"/>
    <a:srgbClr val="1367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441" autoAdjust="0"/>
    <p:restoredTop sz="94434" autoAdjust="0"/>
  </p:normalViewPr>
  <p:slideViewPr>
    <p:cSldViewPr snapToGrid="0">
      <p:cViewPr varScale="1">
        <p:scale>
          <a:sx n="91" d="100"/>
          <a:sy n="91" d="100"/>
        </p:scale>
        <p:origin x="1056" y="84"/>
      </p:cViewPr>
      <p:guideLst>
        <p:guide orient="horz" pos="2251"/>
        <p:guide pos="3840"/>
      </p:guideLst>
    </p:cSldViewPr>
  </p:slideViewPr>
  <p:notesTextViewPr>
    <p:cViewPr>
      <p:scale>
        <a:sx n="1" d="1"/>
        <a:sy n="1" d="1"/>
      </p:scale>
      <p:origin x="0" y="0"/>
    </p:cViewPr>
  </p:notesTextViewPr>
  <p:sorterViewPr>
    <p:cViewPr>
      <p:scale>
        <a:sx n="80" d="100"/>
        <a:sy n="80" d="100"/>
      </p:scale>
      <p:origin x="0" y="138"/>
    </p:cViewPr>
  </p:sorterViewPr>
  <p:notesViewPr>
    <p:cSldViewPr snapToGrid="0">
      <p:cViewPr varScale="1">
        <p:scale>
          <a:sx n="89" d="100"/>
          <a:sy n="89" d="100"/>
        </p:scale>
        <p:origin x="30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215"/>
          </a:xfrm>
          <a:prstGeom prst="rect">
            <a:avLst/>
          </a:prstGeom>
        </p:spPr>
        <p:txBody>
          <a:bodyPr vert="horz" lIns="91440" tIns="45720" rIns="91440" bIns="45720" rtlCol="0"/>
          <a:lstStyle>
            <a:lvl1pPr algn="r">
              <a:defRPr sz="1200"/>
            </a:lvl1pPr>
          </a:lstStyle>
          <a:p>
            <a:fld id="{1353685E-BCCD-423A-8D15-9B564521A4F7}" type="datetimeFigureOut">
              <a:rPr lang="en-GB" smtClean="0"/>
              <a:pPr/>
              <a:t>30/10/2018</a:t>
            </a:fld>
            <a:endParaRPr lang="en-GB"/>
          </a:p>
        </p:txBody>
      </p:sp>
      <p:sp>
        <p:nvSpPr>
          <p:cNvPr id="4" name="Footer Placeholder 3"/>
          <p:cNvSpPr>
            <a:spLocks noGrp="1"/>
          </p:cNvSpPr>
          <p:nvPr>
            <p:ph type="ftr" sz="quarter" idx="2"/>
          </p:nvPr>
        </p:nvSpPr>
        <p:spPr>
          <a:xfrm>
            <a:off x="0" y="9431600"/>
            <a:ext cx="2945659" cy="49821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1600"/>
            <a:ext cx="2945659" cy="498214"/>
          </a:xfrm>
          <a:prstGeom prst="rect">
            <a:avLst/>
          </a:prstGeom>
        </p:spPr>
        <p:txBody>
          <a:bodyPr vert="horz" lIns="91440" tIns="45720" rIns="91440" bIns="45720" rtlCol="0" anchor="b"/>
          <a:lstStyle>
            <a:lvl1pPr algn="r">
              <a:defRPr sz="1200"/>
            </a:lvl1pPr>
          </a:lstStyle>
          <a:p>
            <a:fld id="{E57B0577-C184-41D6-A18B-5B477A500B97}" type="slidenum">
              <a:rPr lang="en-GB" smtClean="0"/>
              <a:pPr/>
              <a:t>‹#›</a:t>
            </a:fld>
            <a:endParaRPr lang="en-GB"/>
          </a:p>
        </p:txBody>
      </p:sp>
    </p:spTree>
    <p:extLst>
      <p:ext uri="{BB962C8B-B14F-4D97-AF65-F5344CB8AC3E}">
        <p14:creationId xmlns:p14="http://schemas.microsoft.com/office/powerpoint/2010/main" val="3479307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2BE02590-D423-41F2-88EE-40A8DF96DF22}" type="datetimeFigureOut">
              <a:rPr lang="en-GB" smtClean="0"/>
              <a:pPr/>
              <a:t>30/10/2018</a:t>
            </a:fld>
            <a:endParaRPr lang="en-GB"/>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D36CAD2B-755C-4CBB-A0FF-564779F5197A}" type="slidenum">
              <a:rPr lang="en-GB" smtClean="0"/>
              <a:pPr/>
              <a:t>‹#›</a:t>
            </a:fld>
            <a:endParaRPr lang="en-GB"/>
          </a:p>
        </p:txBody>
      </p:sp>
    </p:spTree>
    <p:extLst>
      <p:ext uri="{BB962C8B-B14F-4D97-AF65-F5344CB8AC3E}">
        <p14:creationId xmlns:p14="http://schemas.microsoft.com/office/powerpoint/2010/main" val="2705690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7" name="TextBox 6"/>
          <p:cNvSpPr txBox="1"/>
          <p:nvPr userDrawn="1"/>
        </p:nvSpPr>
        <p:spPr>
          <a:xfrm>
            <a:off x="3508313" y="25235"/>
            <a:ext cx="7364546" cy="769441"/>
          </a:xfrm>
          <a:prstGeom prst="rect">
            <a:avLst/>
          </a:prstGeom>
          <a:noFill/>
        </p:spPr>
        <p:txBody>
          <a:bodyPr wrap="square" rtlCol="0">
            <a:spAutoFit/>
          </a:bodyPr>
          <a:lstStyle/>
          <a:p>
            <a:r>
              <a:rPr lang="en-GB" sz="4400" b="0" u="none" dirty="0" smtClean="0">
                <a:solidFill>
                  <a:srgbClr val="013473"/>
                </a:solidFill>
                <a:effectLst/>
                <a:latin typeface="Arial" panose="020B0604020202020204" pitchFamily="34" charset="0"/>
                <a:cs typeface="Arial" panose="020B0604020202020204" pitchFamily="34" charset="0"/>
              </a:rPr>
              <a:t>Hawkley Hall High School</a:t>
            </a:r>
            <a:endParaRPr lang="en-GB" sz="4400" b="0" u="none" dirty="0">
              <a:solidFill>
                <a:srgbClr val="013473"/>
              </a:solidFill>
              <a:effectLst/>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01361" y="0"/>
            <a:ext cx="2090639" cy="2491907"/>
          </a:xfrm>
          <a:prstGeom prst="rect">
            <a:avLst/>
          </a:prstGeom>
        </p:spPr>
      </p:pic>
      <p:sp>
        <p:nvSpPr>
          <p:cNvPr id="9" name="TextBox 8"/>
          <p:cNvSpPr txBox="1"/>
          <p:nvPr userDrawn="1"/>
        </p:nvSpPr>
        <p:spPr>
          <a:xfrm>
            <a:off x="4342051" y="687614"/>
            <a:ext cx="5673013" cy="646331"/>
          </a:xfrm>
          <a:prstGeom prst="rect">
            <a:avLst/>
          </a:prstGeom>
          <a:noFill/>
        </p:spPr>
        <p:txBody>
          <a:bodyPr wrap="square" rtlCol="0">
            <a:spAutoFit/>
          </a:bodyPr>
          <a:lstStyle/>
          <a:p>
            <a:pPr algn="r"/>
            <a:r>
              <a:rPr lang="en-GB" dirty="0" smtClean="0"/>
              <a:t>‘An outstanding</a:t>
            </a:r>
            <a:r>
              <a:rPr lang="en-GB" baseline="0" dirty="0" smtClean="0"/>
              <a:t> school providing an excellent quality of education and care for its students’.</a:t>
            </a:r>
            <a:endParaRPr lang="en-GB"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327780"/>
            <a:ext cx="2580818" cy="1530220"/>
          </a:xfrm>
          <a:prstGeom prst="rect">
            <a:avLst/>
          </a:prstGeom>
        </p:spPr>
      </p:pic>
      <p:sp>
        <p:nvSpPr>
          <p:cNvPr id="10" name="Text Placeholder 9"/>
          <p:cNvSpPr>
            <a:spLocks noGrp="1"/>
          </p:cNvSpPr>
          <p:nvPr>
            <p:ph type="body" sz="quarter" idx="10" hasCustomPrompt="1"/>
          </p:nvPr>
        </p:nvSpPr>
        <p:spPr>
          <a:xfrm>
            <a:off x="1688036" y="2934091"/>
            <a:ext cx="8858250" cy="1604963"/>
          </a:xfrm>
        </p:spPr>
        <p:txBody>
          <a:bodyPr>
            <a:normAutofit/>
          </a:bodyPr>
          <a:lstStyle>
            <a:lvl1pPr marL="0" indent="0" algn="ctr">
              <a:buFont typeface="Arial" panose="020B0604020202020204" pitchFamily="34" charset="0"/>
              <a:buNone/>
              <a:defRPr sz="4800" b="0" baseline="0">
                <a:solidFill>
                  <a:srgbClr val="013473"/>
                </a:solidFill>
              </a:defRPr>
            </a:lvl1pPr>
            <a:lvl2pPr marL="457200" indent="0">
              <a:buNone/>
              <a:defRPr/>
            </a:lvl2pPr>
            <a:lvl3pPr marL="914400" indent="0">
              <a:buNone/>
              <a:defRPr/>
            </a:lvl3pPr>
            <a:lvl4pPr marL="1371600" indent="0">
              <a:buNone/>
              <a:defRPr/>
            </a:lvl4pPr>
          </a:lstStyle>
          <a:p>
            <a:pPr lvl="0"/>
            <a:r>
              <a:rPr lang="en-US" dirty="0" smtClean="0"/>
              <a:t>Enter Your Title Here</a:t>
            </a:r>
          </a:p>
        </p:txBody>
      </p:sp>
    </p:spTree>
    <p:extLst>
      <p:ext uri="{BB962C8B-B14F-4D97-AF65-F5344CB8AC3E}">
        <p14:creationId xmlns:p14="http://schemas.microsoft.com/office/powerpoint/2010/main" val="796397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9453" y="0"/>
            <a:ext cx="1172547" cy="1397600"/>
          </a:xfrm>
          <a:prstGeom prst="rect">
            <a:avLst/>
          </a:prstGeom>
        </p:spPr>
      </p:pic>
      <p:pic>
        <p:nvPicPr>
          <p:cNvPr id="3" name="Picture 2"/>
          <p:cNvPicPr>
            <a:picLocks noChangeAspect="1"/>
          </p:cNvPicPr>
          <p:nvPr userDrawn="1"/>
        </p:nvPicPr>
        <p:blipFill rotWithShape="1">
          <a:blip r:embed="rId3" cstate="print">
            <a:extLst>
              <a:ext uri="{28A0092B-C50C-407E-A947-70E740481C1C}">
                <a14:useLocalDpi xmlns:a14="http://schemas.microsoft.com/office/drawing/2010/main" val="0"/>
              </a:ext>
            </a:extLst>
          </a:blip>
          <a:srcRect l="12987" t="10964" r="5842" b="12379"/>
          <a:stretch/>
        </p:blipFill>
        <p:spPr>
          <a:xfrm>
            <a:off x="10951028" y="5443369"/>
            <a:ext cx="1240972" cy="1397177"/>
          </a:xfrm>
          <a:prstGeom prst="rect">
            <a:avLst/>
          </a:prstGeom>
        </p:spPr>
      </p:pic>
      <p:sp>
        <p:nvSpPr>
          <p:cNvPr id="6" name="Text Placeholder 5"/>
          <p:cNvSpPr>
            <a:spLocks noGrp="1"/>
          </p:cNvSpPr>
          <p:nvPr>
            <p:ph type="body" sz="quarter" idx="10"/>
          </p:nvPr>
        </p:nvSpPr>
        <p:spPr>
          <a:xfrm>
            <a:off x="204820" y="1397600"/>
            <a:ext cx="10515600" cy="5152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2" name="Title Placeholder 1"/>
          <p:cNvSpPr>
            <a:spLocks noGrp="1"/>
          </p:cNvSpPr>
          <p:nvPr>
            <p:ph type="title"/>
          </p:nvPr>
        </p:nvSpPr>
        <p:spPr>
          <a:xfrm>
            <a:off x="204820" y="36018"/>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Tree>
    <p:extLst>
      <p:ext uri="{BB962C8B-B14F-4D97-AF65-F5344CB8AC3E}">
        <p14:creationId xmlns:p14="http://schemas.microsoft.com/office/powerpoint/2010/main" val="2284053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9453" y="0"/>
            <a:ext cx="1172547" cy="1397600"/>
          </a:xfrm>
          <a:prstGeom prst="rect">
            <a:avLst/>
          </a:prstGeom>
        </p:spPr>
      </p:pic>
      <p:pic>
        <p:nvPicPr>
          <p:cNvPr id="3" name="Picture 2"/>
          <p:cNvPicPr>
            <a:picLocks noChangeAspect="1"/>
          </p:cNvPicPr>
          <p:nvPr userDrawn="1"/>
        </p:nvPicPr>
        <p:blipFill rotWithShape="1">
          <a:blip r:embed="rId3" cstate="print">
            <a:extLst>
              <a:ext uri="{28A0092B-C50C-407E-A947-70E740481C1C}">
                <a14:useLocalDpi xmlns:a14="http://schemas.microsoft.com/office/drawing/2010/main" val="0"/>
              </a:ext>
            </a:extLst>
          </a:blip>
          <a:srcRect l="12987" t="10964" r="5842" b="12379"/>
          <a:stretch/>
        </p:blipFill>
        <p:spPr>
          <a:xfrm>
            <a:off x="10951028" y="5443369"/>
            <a:ext cx="1240972" cy="1397177"/>
          </a:xfrm>
          <a:prstGeom prst="rect">
            <a:avLst/>
          </a:prstGeom>
        </p:spPr>
      </p:pic>
      <p:sp>
        <p:nvSpPr>
          <p:cNvPr id="12" name="Title Placeholder 1"/>
          <p:cNvSpPr>
            <a:spLocks noGrp="1"/>
          </p:cNvSpPr>
          <p:nvPr>
            <p:ph type="title"/>
          </p:nvPr>
        </p:nvSpPr>
        <p:spPr>
          <a:xfrm>
            <a:off x="204820" y="36018"/>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Tree>
    <p:extLst>
      <p:ext uri="{BB962C8B-B14F-4D97-AF65-F5344CB8AC3E}">
        <p14:creationId xmlns:p14="http://schemas.microsoft.com/office/powerpoint/2010/main" val="1868511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9453" y="0"/>
            <a:ext cx="1172547" cy="1397600"/>
          </a:xfrm>
          <a:prstGeom prst="rect">
            <a:avLst/>
          </a:prstGeom>
        </p:spPr>
      </p:pic>
      <p:pic>
        <p:nvPicPr>
          <p:cNvPr id="3" name="Picture 2"/>
          <p:cNvPicPr>
            <a:picLocks noChangeAspect="1"/>
          </p:cNvPicPr>
          <p:nvPr userDrawn="1"/>
        </p:nvPicPr>
        <p:blipFill rotWithShape="1">
          <a:blip r:embed="rId3" cstate="print">
            <a:extLst>
              <a:ext uri="{28A0092B-C50C-407E-A947-70E740481C1C}">
                <a14:useLocalDpi xmlns:a14="http://schemas.microsoft.com/office/drawing/2010/main" val="0"/>
              </a:ext>
            </a:extLst>
          </a:blip>
          <a:srcRect l="12987" t="10964" r="5842" b="12379"/>
          <a:stretch/>
        </p:blipFill>
        <p:spPr>
          <a:xfrm>
            <a:off x="10951028" y="5443369"/>
            <a:ext cx="1240972" cy="1397177"/>
          </a:xfrm>
          <a:prstGeom prst="rect">
            <a:avLst/>
          </a:prstGeom>
        </p:spPr>
      </p:pic>
      <p:sp>
        <p:nvSpPr>
          <p:cNvPr id="12" name="Title Placeholder 1"/>
          <p:cNvSpPr>
            <a:spLocks noGrp="1"/>
          </p:cNvSpPr>
          <p:nvPr>
            <p:ph type="title"/>
          </p:nvPr>
        </p:nvSpPr>
        <p:spPr>
          <a:xfrm>
            <a:off x="204820" y="36018"/>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4" name="Chart Placeholder 3"/>
          <p:cNvSpPr>
            <a:spLocks noGrp="1"/>
          </p:cNvSpPr>
          <p:nvPr>
            <p:ph type="chart" sz="quarter" idx="10"/>
          </p:nvPr>
        </p:nvSpPr>
        <p:spPr>
          <a:xfrm>
            <a:off x="204788" y="1492250"/>
            <a:ext cx="10515600" cy="5272088"/>
          </a:xfrm>
        </p:spPr>
        <p:txBody>
          <a:bodyPr/>
          <a:lstStyle/>
          <a:p>
            <a:endParaRPr lang="en-GB"/>
          </a:p>
        </p:txBody>
      </p:sp>
    </p:spTree>
    <p:extLst>
      <p:ext uri="{BB962C8B-B14F-4D97-AF65-F5344CB8AC3E}">
        <p14:creationId xmlns:p14="http://schemas.microsoft.com/office/powerpoint/2010/main" val="2605888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alfTex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9453" y="0"/>
            <a:ext cx="1172547" cy="1397600"/>
          </a:xfrm>
          <a:prstGeom prst="rect">
            <a:avLst/>
          </a:prstGeom>
        </p:spPr>
      </p:pic>
      <p:pic>
        <p:nvPicPr>
          <p:cNvPr id="3" name="Picture 2"/>
          <p:cNvPicPr>
            <a:picLocks noChangeAspect="1"/>
          </p:cNvPicPr>
          <p:nvPr userDrawn="1"/>
        </p:nvPicPr>
        <p:blipFill rotWithShape="1">
          <a:blip r:embed="rId3" cstate="print">
            <a:extLst>
              <a:ext uri="{28A0092B-C50C-407E-A947-70E740481C1C}">
                <a14:useLocalDpi xmlns:a14="http://schemas.microsoft.com/office/drawing/2010/main" val="0"/>
              </a:ext>
            </a:extLst>
          </a:blip>
          <a:srcRect l="12987" t="10964" r="5842" b="12379"/>
          <a:stretch/>
        </p:blipFill>
        <p:spPr>
          <a:xfrm>
            <a:off x="10951028" y="5443369"/>
            <a:ext cx="1240972" cy="1397177"/>
          </a:xfrm>
          <a:prstGeom prst="rect">
            <a:avLst/>
          </a:prstGeom>
        </p:spPr>
      </p:pic>
      <p:sp>
        <p:nvSpPr>
          <p:cNvPr id="12" name="Title Placeholder 1"/>
          <p:cNvSpPr>
            <a:spLocks noGrp="1"/>
          </p:cNvSpPr>
          <p:nvPr>
            <p:ph type="title"/>
          </p:nvPr>
        </p:nvSpPr>
        <p:spPr>
          <a:xfrm>
            <a:off x="204820" y="36018"/>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5" name="Text Placeholder 4"/>
          <p:cNvSpPr>
            <a:spLocks noGrp="1"/>
          </p:cNvSpPr>
          <p:nvPr>
            <p:ph type="body" sz="quarter" idx="10"/>
          </p:nvPr>
        </p:nvSpPr>
        <p:spPr>
          <a:xfrm>
            <a:off x="204788" y="1511300"/>
            <a:ext cx="6915150" cy="5216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58341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9453" y="0"/>
            <a:ext cx="1172547" cy="1397600"/>
          </a:xfrm>
          <a:prstGeom prst="rect">
            <a:avLst/>
          </a:prstGeom>
        </p:spPr>
      </p:pic>
      <p:pic>
        <p:nvPicPr>
          <p:cNvPr id="3" name="Picture 2"/>
          <p:cNvPicPr>
            <a:picLocks noChangeAspect="1"/>
          </p:cNvPicPr>
          <p:nvPr userDrawn="1"/>
        </p:nvPicPr>
        <p:blipFill rotWithShape="1">
          <a:blip r:embed="rId3" cstate="print">
            <a:extLst>
              <a:ext uri="{28A0092B-C50C-407E-A947-70E740481C1C}">
                <a14:useLocalDpi xmlns:a14="http://schemas.microsoft.com/office/drawing/2010/main" val="0"/>
              </a:ext>
            </a:extLst>
          </a:blip>
          <a:srcRect l="12987" t="10964" r="5842" b="12379"/>
          <a:stretch/>
        </p:blipFill>
        <p:spPr>
          <a:xfrm>
            <a:off x="10951028" y="5443369"/>
            <a:ext cx="1240972" cy="1397177"/>
          </a:xfrm>
          <a:prstGeom prst="rect">
            <a:avLst/>
          </a:prstGeom>
        </p:spPr>
      </p:pic>
    </p:spTree>
    <p:extLst>
      <p:ext uri="{BB962C8B-B14F-4D97-AF65-F5344CB8AC3E}">
        <p14:creationId xmlns:p14="http://schemas.microsoft.com/office/powerpoint/2010/main" val="47556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2997CE-E972-424F-9AFE-D38CFBD2F079}" type="datetimeFigureOut">
              <a:rPr lang="en-GB" smtClean="0"/>
              <a:pPr/>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DDFB7F-8234-4E36-AF64-99925956925F}" type="slidenum">
              <a:rPr lang="en-GB" smtClean="0"/>
              <a:pPr/>
              <a:t>‹#›</a:t>
            </a:fld>
            <a:endParaRPr lang="en-GB"/>
          </a:p>
        </p:txBody>
      </p:sp>
    </p:spTree>
    <p:extLst>
      <p:ext uri="{BB962C8B-B14F-4D97-AF65-F5344CB8AC3E}">
        <p14:creationId xmlns:p14="http://schemas.microsoft.com/office/powerpoint/2010/main" val="3063380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FA597-62DD-4D4C-9084-1627ABD58461}" type="datetimeFigureOut">
              <a:rPr lang="en-GB" smtClean="0"/>
              <a:pPr/>
              <a:t>30/10/2018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785FD-CE14-4A37-98E7-D85E4F61766D}" type="slidenum">
              <a:rPr lang="en-GB" smtClean="0"/>
              <a:pPr/>
              <a:t>‹#›</a:t>
            </a:fld>
            <a:endParaRPr lang="en-GB"/>
          </a:p>
        </p:txBody>
      </p:sp>
    </p:spTree>
    <p:extLst>
      <p:ext uri="{BB962C8B-B14F-4D97-AF65-F5344CB8AC3E}">
        <p14:creationId xmlns:p14="http://schemas.microsoft.com/office/powerpoint/2010/main" val="633679644"/>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5" r:id="rId4"/>
    <p:sldLayoutId id="2147483654" r:id="rId5"/>
    <p:sldLayoutId id="2147483653" r:id="rId6"/>
    <p:sldLayoutId id="2147483668" r:id="rId7"/>
  </p:sldLayoutIdLst>
  <p:txStyles>
    <p:titleStyle>
      <a:lvl1pPr algn="l" defTabSz="914400" rtl="0" eaLnBrk="1" latinLnBrk="0" hangingPunct="1">
        <a:lnSpc>
          <a:spcPct val="90000"/>
        </a:lnSpc>
        <a:spcBef>
          <a:spcPct val="0"/>
        </a:spcBef>
        <a:buNone/>
        <a:defRPr sz="4400" b="0" kern="1200">
          <a:solidFill>
            <a:srgbClr val="01347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9.jpeg"/><Relationship Id="rId7"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2" Type="http://schemas.openxmlformats.org/officeDocument/2006/relationships/hyperlink" Target="http://images.google.com/imgres?imgurl=http://senseup.files.wordpress.com/2007/10/eggshell.jpg&amp;imgrefurl=http://www.zedge.net/forum/t/41363/word-pic-word-game/151/&amp;h=382&amp;w=480&amp;sz=19&amp;hl=en&amp;start=2&amp;um=1&amp;tbnid=B8YIQqW1QOjr2M:&amp;tbnh=103&amp;tbnw=129&amp;prev=/images?q%3Deggshell%26um%3D1%26hl%3Den%26rls%3Dcom.microsoft:*:IE-SearchBox%26rlz%3D1I7ADBR" TargetMode="Externa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hyperlink" Target="http://home.cc.gatech.edu/je77/uploads/241/RussianBalls.jpg" TargetMode="Externa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1" Type="http://schemas.openxmlformats.org/officeDocument/2006/relationships/slideLayout" Target="../slideLayouts/slideLayout7.xml"/><Relationship Id="rId4" Type="http://schemas.openxmlformats.org/officeDocument/2006/relationships/hyperlink" Target="https://riseabove.org.uk/article/exam-stres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hyperlink" Target="http://clipart-library.com/clipart/yTkA5GMAc.htm" TargetMode="External"/><Relationship Id="rId4" Type="http://schemas.openxmlformats.org/officeDocument/2006/relationships/hyperlink" Target="https://www.google.co.uk/url?sa=i&amp;rct=j&amp;q=&amp;esrc=s&amp;source=images&amp;cd=&amp;cad=rja&amp;uact=8&amp;ved=2ahUKEwiD1sS1vKzeAhVdGsAKHWReCi4QjRx6BAgBEAU&amp;url=http://clipart-library.com/outline-of-a-man.html&amp;psig=AOvVaw28PJup9hIxzUl7_-zw8RRr&amp;ust=154093072233087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uk/imgres?imgurl=https://schoollettings.org/wp-content/uploads/2018/04/Web-Logos-Hawkley.jpg&amp;imgrefurl=https://schoollettings.org/school/hawkley-hall-high-school/&amp;docid=uN97oeEeGWs6CM&amp;tbnid=3e0KeUX6BYSW6M:&amp;vet=10ahUKEwjIhsaYq6zeAhXpJsAKHd-_DvsQMwhIKBIwEg..i&amp;w=1000&amp;h=1001&amp;itg=1&amp;bih=651&amp;biw=1366&amp;q=hawkley%20hall%20high%20school&amp;ved=0ahUKEwjIhsaYq6zeAhXpJsAKHd-_DvsQMwhIKBIwEg&amp;iact=mrc&amp;uact=8"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3415" y="1436913"/>
            <a:ext cx="10099964" cy="1953491"/>
          </a:xfrm>
        </p:spPr>
        <p:txBody>
          <a:bodyPr>
            <a:noAutofit/>
          </a:bodyPr>
          <a:lstStyle/>
          <a:p>
            <a:r>
              <a:rPr lang="en-GB" sz="4000" b="1" dirty="0" smtClean="0">
                <a:solidFill>
                  <a:schemeClr val="accent1">
                    <a:lumMod val="50000"/>
                  </a:schemeClr>
                </a:solidFill>
                <a:latin typeface="Calibri" panose="020F0502020204030204" pitchFamily="34" charset="0"/>
              </a:rPr>
              <a:t> </a:t>
            </a:r>
          </a:p>
          <a:p>
            <a:endParaRPr lang="en-GB" sz="4000" b="1" dirty="0">
              <a:solidFill>
                <a:schemeClr val="accent1">
                  <a:lumMod val="50000"/>
                </a:schemeClr>
              </a:solidFill>
              <a:latin typeface="Calibri" panose="020F0502020204030204" pitchFamily="34" charset="0"/>
            </a:endParaRPr>
          </a:p>
        </p:txBody>
      </p:sp>
      <p:sp>
        <p:nvSpPr>
          <p:cNvPr id="4" name="Title 1"/>
          <p:cNvSpPr txBox="1">
            <a:spLocks/>
          </p:cNvSpPr>
          <p:nvPr/>
        </p:nvSpPr>
        <p:spPr>
          <a:xfrm>
            <a:off x="381194" y="1242500"/>
            <a:ext cx="10993549" cy="1475013"/>
          </a:xfrm>
          <a:prstGeom prst="rect">
            <a:avLst/>
          </a:prstGeom>
        </p:spPr>
        <p:txBody>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rgbClr val="013473"/>
                </a:solidFill>
                <a:effectLst/>
                <a:uLnTx/>
                <a:uFillTx/>
                <a:latin typeface="Arial" panose="020B0604020202020204" pitchFamily="34" charset="0"/>
                <a:ea typeface="+mj-ea"/>
                <a:cs typeface="Arial" panose="020B0604020202020204" pitchFamily="34" charset="0"/>
              </a:rPr>
              <a:t>Wellbeing for exams</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rgbClr val="01347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smtClean="0">
                <a:solidFill>
                  <a:srgbClr val="013473"/>
                </a:solidFill>
                <a:latin typeface="Arial" panose="020B0604020202020204" pitchFamily="34" charset="0"/>
                <a:ea typeface="+mj-ea"/>
                <a:cs typeface="Arial" panose="020B0604020202020204" pitchFamily="34" charset="0"/>
              </a:rPr>
              <a:t>Session aims: </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smtClean="0">
                <a:solidFill>
                  <a:srgbClr val="013473"/>
                </a:solidFill>
                <a:latin typeface="Arial" panose="020B0604020202020204" pitchFamily="34" charset="0"/>
                <a:ea typeface="+mj-ea"/>
                <a:cs typeface="Arial" panose="020B0604020202020204" pitchFamily="34" charset="0"/>
              </a:rPr>
              <a:t>To explore how children’s emotional resilience and wellbeing can be supported through their final GCSE year.  </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400" b="0" i="0" u="none" strike="noStrike" kern="1200" cap="none" spc="0" normalizeH="0" baseline="0" noProof="0" dirty="0">
              <a:ln>
                <a:noFill/>
              </a:ln>
              <a:solidFill>
                <a:srgbClr val="013473"/>
              </a:solidFill>
              <a:effectLst/>
              <a:uLnTx/>
              <a:uFillTx/>
              <a:latin typeface="Arial" panose="020B0604020202020204" pitchFamily="34" charset="0"/>
              <a:ea typeface="+mj-ea"/>
              <a:cs typeface="Arial" panose="020B0604020202020204" pitchFamily="34" charset="0"/>
            </a:endParaRPr>
          </a:p>
        </p:txBody>
      </p:sp>
      <p:sp>
        <p:nvSpPr>
          <p:cNvPr id="5" name="TextBox 4"/>
          <p:cNvSpPr txBox="1"/>
          <p:nvPr/>
        </p:nvSpPr>
        <p:spPr>
          <a:xfrm>
            <a:off x="640079" y="4127861"/>
            <a:ext cx="8464731" cy="1200329"/>
          </a:xfrm>
          <a:prstGeom prst="rect">
            <a:avLst/>
          </a:prstGeom>
          <a:noFill/>
        </p:spPr>
        <p:txBody>
          <a:bodyPr wrap="square" rtlCol="0">
            <a:spAutoFit/>
          </a:bodyPr>
          <a:lstStyle/>
          <a:p>
            <a:r>
              <a:rPr lang="en-US" sz="2400" dirty="0" smtClean="0"/>
              <a:t>Alison O’Brien – Assistant </a:t>
            </a:r>
            <a:r>
              <a:rPr lang="en-US" sz="2400" dirty="0" err="1" smtClean="0"/>
              <a:t>Headteacher</a:t>
            </a:r>
            <a:r>
              <a:rPr lang="en-US" sz="2400" dirty="0" smtClean="0"/>
              <a:t> (Pastoral)</a:t>
            </a:r>
          </a:p>
          <a:p>
            <a:endParaRPr lang="en-US" sz="2400" dirty="0" smtClean="0"/>
          </a:p>
          <a:p>
            <a:r>
              <a:rPr lang="en-US" sz="2400" dirty="0" smtClean="0"/>
              <a:t>Chloe Ali- Assistant Head of Y7/Mental Health Lead</a:t>
            </a:r>
            <a:endParaRPr lang="en-GB" sz="2400" dirty="0"/>
          </a:p>
        </p:txBody>
      </p:sp>
    </p:spTree>
    <p:extLst>
      <p:ext uri="{BB962C8B-B14F-4D97-AF65-F5344CB8AC3E}">
        <p14:creationId xmlns:p14="http://schemas.microsoft.com/office/powerpoint/2010/main" val="2859116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8671318" y="4998280"/>
            <a:ext cx="3465503" cy="191478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 name="Rectangle 1"/>
          <p:cNvSpPr/>
          <p:nvPr/>
        </p:nvSpPr>
        <p:spPr>
          <a:xfrm>
            <a:off x="10074166" y="3543887"/>
            <a:ext cx="943916" cy="2016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
        <p:nvSpPr>
          <p:cNvPr id="6" name="TextBox 5"/>
          <p:cNvSpPr txBox="1"/>
          <p:nvPr/>
        </p:nvSpPr>
        <p:spPr>
          <a:xfrm>
            <a:off x="1293223" y="1685109"/>
            <a:ext cx="8386354" cy="646331"/>
          </a:xfrm>
          <a:prstGeom prst="rect">
            <a:avLst/>
          </a:prstGeom>
          <a:noFill/>
        </p:spPr>
        <p:txBody>
          <a:bodyPr wrap="square" rtlCol="0">
            <a:spAutoFit/>
          </a:bodyPr>
          <a:lstStyle/>
          <a:p>
            <a:pPr>
              <a:buFont typeface="Arial" pitchFamily="34" charset="0"/>
              <a:buChar char="•"/>
            </a:pPr>
            <a:endParaRPr lang="en-GB" dirty="0" smtClean="0"/>
          </a:p>
          <a:p>
            <a:pPr>
              <a:buFont typeface="Arial" pitchFamily="34" charset="0"/>
              <a:buChar char="•"/>
            </a:pPr>
            <a:endParaRPr lang="en-GB" dirty="0" smtClean="0"/>
          </a:p>
        </p:txBody>
      </p:sp>
      <p:sp>
        <p:nvSpPr>
          <p:cNvPr id="7" name="Cloud 6"/>
          <p:cNvSpPr/>
          <p:nvPr/>
        </p:nvSpPr>
        <p:spPr>
          <a:xfrm>
            <a:off x="-457199" y="-283779"/>
            <a:ext cx="12649200" cy="714177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rPr>
              <a:t>Supporting the wellbeing/mental health for </a:t>
            </a:r>
            <a:r>
              <a:rPr lang="en-US" sz="2400" b="1" dirty="0" err="1" smtClean="0">
                <a:solidFill>
                  <a:schemeClr val="bg1"/>
                </a:solidFill>
              </a:rPr>
              <a:t>Hawkley</a:t>
            </a:r>
            <a:r>
              <a:rPr lang="en-US" sz="2400" b="1" smtClean="0">
                <a:solidFill>
                  <a:schemeClr val="bg1"/>
                </a:solidFill>
              </a:rPr>
              <a:t> students…</a:t>
            </a:r>
            <a:endParaRPr lang="en-US" sz="2400" b="1" dirty="0" smtClean="0">
              <a:solidFill>
                <a:schemeClr val="bg1"/>
              </a:solidFill>
            </a:endParaRPr>
          </a:p>
          <a:p>
            <a:r>
              <a:rPr lang="en-US" sz="2000" b="1" dirty="0" smtClean="0">
                <a:solidFill>
                  <a:schemeClr val="bg1"/>
                </a:solidFill>
              </a:rPr>
              <a:t>*Student </a:t>
            </a:r>
            <a:r>
              <a:rPr lang="en-US" sz="2000" b="1" dirty="0" err="1" smtClean="0">
                <a:solidFill>
                  <a:schemeClr val="bg1"/>
                </a:solidFill>
              </a:rPr>
              <a:t>counsellor</a:t>
            </a:r>
            <a:r>
              <a:rPr lang="en-US" sz="2000" b="1" dirty="0" smtClean="0">
                <a:solidFill>
                  <a:schemeClr val="bg1"/>
                </a:solidFill>
              </a:rPr>
              <a:t> (on-site) who will </a:t>
            </a:r>
            <a:r>
              <a:rPr lang="en-US" sz="2000" b="1" dirty="0" err="1" smtClean="0">
                <a:solidFill>
                  <a:schemeClr val="bg1"/>
                </a:solidFill>
              </a:rPr>
              <a:t>prioritise</a:t>
            </a:r>
            <a:r>
              <a:rPr lang="en-US" sz="2000" b="1" dirty="0" smtClean="0">
                <a:solidFill>
                  <a:schemeClr val="bg1"/>
                </a:solidFill>
              </a:rPr>
              <a:t> Y11 students where possible during exam season</a:t>
            </a:r>
          </a:p>
          <a:p>
            <a:r>
              <a:rPr lang="en-US" sz="2000" b="1" dirty="0" smtClean="0">
                <a:solidFill>
                  <a:schemeClr val="bg1"/>
                </a:solidFill>
              </a:rPr>
              <a:t>*‘Trusted Adult’ referral where students can elect which member of staff they would like to share their worries with</a:t>
            </a:r>
          </a:p>
          <a:p>
            <a:r>
              <a:rPr lang="en-US" sz="2000" b="1" dirty="0" smtClean="0">
                <a:solidFill>
                  <a:schemeClr val="bg1"/>
                </a:solidFill>
              </a:rPr>
              <a:t>*Pastoral staff (</a:t>
            </a:r>
            <a:r>
              <a:rPr lang="en-US" sz="2000" b="1" dirty="0" err="1" smtClean="0">
                <a:solidFill>
                  <a:schemeClr val="bg1"/>
                </a:solidFill>
              </a:rPr>
              <a:t>Mr</a:t>
            </a:r>
            <a:r>
              <a:rPr lang="en-US" sz="2000" b="1" dirty="0" smtClean="0">
                <a:solidFill>
                  <a:schemeClr val="bg1"/>
                </a:solidFill>
              </a:rPr>
              <a:t> Cassidy, Miss Smith etc)- always at the end of the phone for parents </a:t>
            </a:r>
          </a:p>
          <a:p>
            <a:r>
              <a:rPr lang="en-US" sz="2000" b="1" dirty="0" smtClean="0">
                <a:solidFill>
                  <a:schemeClr val="bg1"/>
                </a:solidFill>
              </a:rPr>
              <a:t>*Subject staff available for students subject-specific drop –ins at breaks/lunches and after school</a:t>
            </a:r>
          </a:p>
          <a:p>
            <a:r>
              <a:rPr lang="en-US" sz="2000" b="1" dirty="0" smtClean="0">
                <a:solidFill>
                  <a:schemeClr val="bg1"/>
                </a:solidFill>
              </a:rPr>
              <a:t>*Additional exam support meetings- linking with individual parents </a:t>
            </a:r>
          </a:p>
          <a:p>
            <a:r>
              <a:rPr lang="en-US" sz="2000" b="1" dirty="0" smtClean="0">
                <a:solidFill>
                  <a:schemeClr val="bg1"/>
                </a:solidFill>
              </a:rPr>
              <a:t>*Attendance support- </a:t>
            </a:r>
            <a:r>
              <a:rPr lang="en-US" sz="2000" b="1" dirty="0" err="1" smtClean="0">
                <a:solidFill>
                  <a:schemeClr val="bg1"/>
                </a:solidFill>
              </a:rPr>
              <a:t>Mrs</a:t>
            </a:r>
            <a:r>
              <a:rPr lang="en-US" sz="2000" b="1" dirty="0" smtClean="0">
                <a:solidFill>
                  <a:schemeClr val="bg1"/>
                </a:solidFill>
              </a:rPr>
              <a:t> </a:t>
            </a:r>
            <a:r>
              <a:rPr lang="en-US" sz="2000" b="1" dirty="0" err="1" smtClean="0">
                <a:solidFill>
                  <a:schemeClr val="bg1"/>
                </a:solidFill>
              </a:rPr>
              <a:t>Serjent</a:t>
            </a:r>
            <a:r>
              <a:rPr lang="en-US" sz="2000" b="1" dirty="0" smtClean="0">
                <a:solidFill>
                  <a:schemeClr val="bg1"/>
                </a:solidFill>
              </a:rPr>
              <a:t> (it is very important that students do not miss any of their mock exams (</a:t>
            </a:r>
            <a:r>
              <a:rPr lang="en-US" sz="2000" b="1" dirty="0" err="1" smtClean="0">
                <a:solidFill>
                  <a:schemeClr val="bg1"/>
                </a:solidFill>
              </a:rPr>
              <a:t>wc</a:t>
            </a:r>
            <a:r>
              <a:rPr lang="en-US" sz="2000" b="1" dirty="0" smtClean="0">
                <a:solidFill>
                  <a:schemeClr val="bg1"/>
                </a:solidFill>
              </a:rPr>
              <a:t> 19</a:t>
            </a:r>
            <a:r>
              <a:rPr lang="en-US" sz="2000" b="1" baseline="30000" dirty="0" smtClean="0">
                <a:solidFill>
                  <a:schemeClr val="bg1"/>
                </a:solidFill>
              </a:rPr>
              <a:t>th</a:t>
            </a:r>
            <a:r>
              <a:rPr lang="en-US" sz="2000" b="1" dirty="0" smtClean="0">
                <a:solidFill>
                  <a:schemeClr val="bg1"/>
                </a:solidFill>
              </a:rPr>
              <a:t> Nov and </a:t>
            </a:r>
            <a:r>
              <a:rPr lang="en-US" sz="2000" b="1" dirty="0" err="1" smtClean="0">
                <a:solidFill>
                  <a:schemeClr val="bg1"/>
                </a:solidFill>
              </a:rPr>
              <a:t>wc</a:t>
            </a:r>
            <a:r>
              <a:rPr lang="en-US" sz="2000" b="1" dirty="0" smtClean="0">
                <a:solidFill>
                  <a:schemeClr val="bg1"/>
                </a:solidFill>
              </a:rPr>
              <a:t> 10</a:t>
            </a:r>
            <a:r>
              <a:rPr lang="en-US" sz="2000" b="1" baseline="30000" dirty="0" smtClean="0">
                <a:solidFill>
                  <a:schemeClr val="bg1"/>
                </a:solidFill>
              </a:rPr>
              <a:t>th</a:t>
            </a:r>
            <a:r>
              <a:rPr lang="en-US" sz="2000" b="1" dirty="0" smtClean="0">
                <a:solidFill>
                  <a:schemeClr val="bg1"/>
                </a:solidFill>
              </a:rPr>
              <a:t> Dec). If you require help getting your child in to school for any reason, please do not hesitate to contact us.</a:t>
            </a:r>
          </a:p>
          <a:p>
            <a:r>
              <a:rPr lang="en-US" sz="2000" b="1" dirty="0" smtClean="0">
                <a:solidFill>
                  <a:schemeClr val="bg1"/>
                </a:solidFill>
              </a:rPr>
              <a:t>*Mentors can be arranged for students in order to  further support learning and revision.</a:t>
            </a:r>
          </a:p>
        </p:txBody>
      </p:sp>
    </p:spTree>
    <p:extLst>
      <p:ext uri="{BB962C8B-B14F-4D97-AF65-F5344CB8AC3E}">
        <p14:creationId xmlns:p14="http://schemas.microsoft.com/office/powerpoint/2010/main" val="613010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6745"/>
            <a:ext cx="10515600" cy="949709"/>
          </a:xfrm>
        </p:spPr>
        <p:txBody>
          <a:bodyPr>
            <a:normAutofit fontScale="90000"/>
          </a:bodyPr>
          <a:lstStyle/>
          <a:p>
            <a:r>
              <a:rPr lang="en-GB" sz="3100" dirty="0" smtClean="0"/>
              <a:t>Are young people today resilient?</a:t>
            </a:r>
            <a:r>
              <a:rPr lang="en-GB" sz="2400" dirty="0" smtClean="0"/>
              <a:t/>
            </a:r>
            <a:br>
              <a:rPr lang="en-GB" sz="2400" dirty="0" smtClean="0"/>
            </a:br>
            <a:r>
              <a:rPr lang="en-GB" sz="2400" dirty="0" smtClean="0"/>
              <a:t>‘</a:t>
            </a:r>
            <a:r>
              <a:rPr lang="en-GB" sz="2400" b="1" i="1" dirty="0" smtClean="0"/>
              <a:t>Snowflake generation’; the generation of people who become adults in the 2010’s, viewed as being less resilient and more prone to taking offence than previous generations</a:t>
            </a:r>
            <a:r>
              <a:rPr lang="en-GB" sz="2400" dirty="0" smtClean="0"/>
              <a:t>.</a:t>
            </a:r>
            <a:br>
              <a:rPr lang="en-GB" sz="2400" dirty="0" smtClean="0"/>
            </a:br>
            <a:r>
              <a:rPr lang="en-GB" altLang="en-US" sz="2400" dirty="0" smtClean="0"/>
              <a:t/>
            </a:r>
            <a:br>
              <a:rPr lang="en-GB" altLang="en-US" sz="2400" dirty="0" smtClean="0"/>
            </a:br>
            <a:r>
              <a:rPr lang="en-GB" altLang="en-US" sz="2400" b="1" dirty="0" smtClean="0"/>
              <a:t>BUT.. </a:t>
            </a:r>
            <a:r>
              <a:rPr lang="en-GB" altLang="en-US" sz="2400" dirty="0" smtClean="0"/>
              <a:t>YOUNG PEOPLE ARE </a:t>
            </a:r>
            <a:r>
              <a:rPr lang="en-GB" altLang="en-US" sz="2400" b="1" dirty="0" smtClean="0"/>
              <a:t>NOT ALWAYS FRAGILE</a:t>
            </a:r>
            <a:r>
              <a:rPr lang="en-GB" altLang="en-US" sz="2400" dirty="0" smtClean="0"/>
              <a:t>...</a:t>
            </a:r>
            <a:endParaRPr lang="en-GB" sz="2400" dirty="0"/>
          </a:p>
        </p:txBody>
      </p:sp>
      <p:pic>
        <p:nvPicPr>
          <p:cNvPr id="4" name="Picture 9" descr="eggshell">
            <a:hlinkClick r:id="rId2"/>
          </p:cNvPr>
          <p:cNvPicPr>
            <a:picLocks noGrp="1" noChangeAspect="1" noChangeArrowheads="1"/>
          </p:cNvPicPr>
          <p:nvPr>
            <p:ph idx="1"/>
          </p:nvPr>
        </p:nvPicPr>
        <p:blipFill>
          <a:blip r:embed="rId3" cstate="print"/>
          <a:srcRect/>
          <a:stretch>
            <a:fillRect/>
          </a:stretch>
        </p:blipFill>
        <p:spPr bwMode="auto">
          <a:xfrm>
            <a:off x="1013499" y="2281864"/>
            <a:ext cx="2203676" cy="1759524"/>
          </a:xfrm>
          <a:prstGeom prst="rect">
            <a:avLst/>
          </a:prstGeom>
          <a:noFill/>
          <a:ln w="9525">
            <a:noFill/>
            <a:miter lim="800000"/>
            <a:headEnd/>
            <a:tailEnd/>
          </a:ln>
        </p:spPr>
      </p:pic>
      <p:sp>
        <p:nvSpPr>
          <p:cNvPr id="5" name="TextBox 4"/>
          <p:cNvSpPr txBox="1"/>
          <p:nvPr/>
        </p:nvSpPr>
        <p:spPr>
          <a:xfrm>
            <a:off x="3458053" y="4176961"/>
            <a:ext cx="5985492" cy="1569660"/>
          </a:xfrm>
          <a:prstGeom prst="rect">
            <a:avLst/>
          </a:prstGeom>
          <a:noFill/>
        </p:spPr>
        <p:txBody>
          <a:bodyPr wrap="square" rtlCol="0">
            <a:spAutoFit/>
          </a:bodyPr>
          <a:lstStyle/>
          <a:p>
            <a:r>
              <a:rPr lang="en-GB" altLang="en-US" sz="3200" dirty="0" smtClean="0"/>
              <a:t>Many of our children can be likened to springs or balls and can ‘bounce back’/learn to be resilient. </a:t>
            </a:r>
            <a:endParaRPr lang="en-GB" sz="3200" dirty="0"/>
          </a:p>
        </p:txBody>
      </p:sp>
      <p:pic>
        <p:nvPicPr>
          <p:cNvPr id="6" name="Picture 4" descr="springs-ti"/>
          <p:cNvPicPr>
            <a:picLocks noChangeAspect="1" noChangeArrowheads="1"/>
          </p:cNvPicPr>
          <p:nvPr/>
        </p:nvPicPr>
        <p:blipFill>
          <a:blip r:embed="rId4" cstate="print"/>
          <a:srcRect/>
          <a:stretch>
            <a:fillRect/>
          </a:stretch>
        </p:blipFill>
        <p:spPr bwMode="auto">
          <a:xfrm rot="17417603">
            <a:off x="9645987" y="2818875"/>
            <a:ext cx="1921396" cy="2669963"/>
          </a:xfrm>
          <a:prstGeom prst="rect">
            <a:avLst/>
          </a:prstGeom>
          <a:noFill/>
          <a:ln w="9525">
            <a:noFill/>
            <a:miter lim="800000"/>
            <a:headEnd/>
            <a:tailEnd/>
          </a:ln>
        </p:spPr>
      </p:pic>
      <p:pic>
        <p:nvPicPr>
          <p:cNvPr id="7" name="Picture 5" descr="RussianBalls">
            <a:hlinkClick r:id="rId5"/>
          </p:cNvPr>
          <p:cNvPicPr>
            <a:picLocks noChangeAspect="1" noChangeArrowheads="1"/>
          </p:cNvPicPr>
          <p:nvPr/>
        </p:nvPicPr>
        <p:blipFill>
          <a:blip r:embed="rId6" cstate="print"/>
          <a:srcRect/>
          <a:stretch>
            <a:fillRect/>
          </a:stretch>
        </p:blipFill>
        <p:spPr bwMode="auto">
          <a:xfrm>
            <a:off x="873261" y="4671469"/>
            <a:ext cx="1676400" cy="1550987"/>
          </a:xfrm>
          <a:prstGeom prst="rect">
            <a:avLst/>
          </a:prstGeom>
          <a:noFill/>
          <a:ln w="9525">
            <a:noFill/>
            <a:miter lim="800000"/>
            <a:headEnd/>
            <a:tailEnd/>
          </a:ln>
        </p:spPr>
      </p:pic>
      <p:pic>
        <p:nvPicPr>
          <p:cNvPr id="8" name="Picture 3" descr="Image result for hawkley hall high school">
            <a:hlinkClick r:id="rId7"/>
          </p:cNvPr>
          <p:cNvPicPr>
            <a:picLocks noChangeAspect="1" noChangeArrowheads="1"/>
          </p:cNvPicPr>
          <p:nvPr/>
        </p:nvPicPr>
        <p:blipFill>
          <a:blip r:embed="rId8" cstate="print"/>
          <a:srcRect/>
          <a:stretch>
            <a:fillRect/>
          </a:stretch>
        </p:blipFill>
        <p:spPr bwMode="auto">
          <a:xfrm>
            <a:off x="10528028" y="0"/>
            <a:ext cx="1663972" cy="1671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Resilience</a:t>
            </a:r>
            <a:endParaRPr lang="en-GB" dirty="0"/>
          </a:p>
        </p:txBody>
      </p:sp>
      <p:sp>
        <p:nvSpPr>
          <p:cNvPr id="4" name="Content Placeholder 2"/>
          <p:cNvSpPr txBox="1">
            <a:spLocks/>
          </p:cNvSpPr>
          <p:nvPr/>
        </p:nvSpPr>
        <p:spPr>
          <a:xfrm>
            <a:off x="1606732" y="2933422"/>
            <a:ext cx="6270171" cy="3637195"/>
          </a:xfrm>
          <a:prstGeom prst="rect">
            <a:avLst/>
          </a:prstGeom>
        </p:spPr>
        <p:txBody>
          <a:bodyPr vert="horz" lIns="91440" tIns="45720" rIns="91440" bIns="45720" rtlCol="0" anchor="ctr">
            <a:normAutofit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sz="3000" dirty="0" smtClean="0"/>
              <a:t>Building resilience in our children…</a:t>
            </a:r>
          </a:p>
          <a:p>
            <a:r>
              <a:rPr lang="en-GB" sz="2200" dirty="0" smtClean="0"/>
              <a:t>Positive thinking</a:t>
            </a:r>
          </a:p>
          <a:p>
            <a:pPr lvl="1"/>
            <a:r>
              <a:rPr lang="en-GB" sz="2200" dirty="0" smtClean="0"/>
              <a:t>Failure can lead to success</a:t>
            </a:r>
          </a:p>
          <a:p>
            <a:pPr lvl="2"/>
            <a:r>
              <a:rPr lang="en-GB" sz="2200" dirty="0" smtClean="0"/>
              <a:t>Good habits/routines</a:t>
            </a:r>
          </a:p>
          <a:p>
            <a:pPr lvl="3"/>
            <a:r>
              <a:rPr lang="en-GB" sz="2200" dirty="0" smtClean="0"/>
              <a:t>Knowing their worth</a:t>
            </a:r>
          </a:p>
          <a:p>
            <a:pPr lvl="4"/>
            <a:r>
              <a:rPr lang="en-GB" sz="2200" dirty="0" smtClean="0"/>
              <a:t>Consistent boundaries</a:t>
            </a:r>
          </a:p>
          <a:p>
            <a:pPr lvl="5"/>
            <a:r>
              <a:rPr lang="en-GB" sz="2200" dirty="0" smtClean="0"/>
              <a:t>Hold high expectations</a:t>
            </a:r>
          </a:p>
          <a:p>
            <a:pPr lvl="6"/>
            <a:r>
              <a:rPr lang="en-GB" sz="2200" dirty="0" smtClean="0"/>
              <a:t>Don’t overprotect</a:t>
            </a:r>
          </a:p>
        </p:txBody>
      </p:sp>
      <p:sp>
        <p:nvSpPr>
          <p:cNvPr id="5" name="Content Placeholder 2"/>
          <p:cNvSpPr txBox="1">
            <a:spLocks/>
          </p:cNvSpPr>
          <p:nvPr/>
        </p:nvSpPr>
        <p:spPr>
          <a:xfrm>
            <a:off x="6670765" y="5851159"/>
            <a:ext cx="5347063" cy="719458"/>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GB" b="1" i="1" dirty="0" smtClean="0"/>
              <a:t>We need to build their ‘bounce back’ ability, allowing them to carry on and flourish, even after setbacks.</a:t>
            </a:r>
            <a:endParaRPr lang="en-GB" dirty="0"/>
          </a:p>
        </p:txBody>
      </p:sp>
      <p:pic>
        <p:nvPicPr>
          <p:cNvPr id="6" name="Picture 3" descr="Image result for hawkley hall high school">
            <a:hlinkClick r:id="rId2"/>
          </p:cNvPr>
          <p:cNvPicPr>
            <a:picLocks noChangeAspect="1" noChangeArrowheads="1"/>
          </p:cNvPicPr>
          <p:nvPr/>
        </p:nvPicPr>
        <p:blipFill>
          <a:blip r:embed="rId3" cstate="print"/>
          <a:srcRect/>
          <a:stretch>
            <a:fillRect/>
          </a:stretch>
        </p:blipFill>
        <p:spPr bwMode="auto">
          <a:xfrm>
            <a:off x="10528028" y="0"/>
            <a:ext cx="1663972" cy="1671400"/>
          </a:xfrm>
          <a:prstGeom prst="rect">
            <a:avLst/>
          </a:prstGeom>
          <a:noFill/>
        </p:spPr>
      </p:pic>
      <p:sp>
        <p:nvSpPr>
          <p:cNvPr id="7" name="Content Placeholder 6"/>
          <p:cNvSpPr>
            <a:spLocks noGrp="1"/>
          </p:cNvSpPr>
          <p:nvPr>
            <p:ph idx="1"/>
          </p:nvPr>
        </p:nvSpPr>
        <p:spPr>
          <a:xfrm>
            <a:off x="693684" y="1781503"/>
            <a:ext cx="10660116" cy="4395459"/>
          </a:xfrm>
        </p:spPr>
        <p:txBody>
          <a:bodyPr/>
          <a:lstStyle/>
          <a:p>
            <a:endParaRPr lang="en-GB" dirty="0"/>
          </a:p>
        </p:txBody>
      </p:sp>
    </p:spTree>
    <p:extLst>
      <p:ext uri="{BB962C8B-B14F-4D97-AF65-F5344CB8AC3E}">
        <p14:creationId xmlns:p14="http://schemas.microsoft.com/office/powerpoint/2010/main" val="2607786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67" y="341802"/>
            <a:ext cx="11029616" cy="1013800"/>
          </a:xfrm>
        </p:spPr>
        <p:txBody>
          <a:bodyPr/>
          <a:lstStyle/>
          <a:p>
            <a:r>
              <a:rPr lang="en-GB" dirty="0" smtClean="0"/>
              <a:t>Getting organised…</a:t>
            </a:r>
            <a:endParaRPr lang="en-GB" dirty="0"/>
          </a:p>
        </p:txBody>
      </p:sp>
      <p:sp>
        <p:nvSpPr>
          <p:cNvPr id="3" name="Content Placeholder 2"/>
          <p:cNvSpPr>
            <a:spLocks noGrp="1"/>
          </p:cNvSpPr>
          <p:nvPr>
            <p:ph idx="1"/>
          </p:nvPr>
        </p:nvSpPr>
        <p:spPr>
          <a:xfrm>
            <a:off x="483625" y="1548625"/>
            <a:ext cx="11029615" cy="4966138"/>
          </a:xfrm>
        </p:spPr>
        <p:txBody>
          <a:bodyPr>
            <a:normAutofit lnSpcReduction="10000"/>
          </a:bodyPr>
          <a:lstStyle/>
          <a:p>
            <a:r>
              <a:rPr lang="en-US" sz="2200" b="1" dirty="0" smtClean="0"/>
              <a:t>Break </a:t>
            </a:r>
            <a:r>
              <a:rPr lang="en-US" sz="2200" b="1" dirty="0"/>
              <a:t>your revision down into small chunks, and form a plan</a:t>
            </a:r>
            <a:r>
              <a:rPr lang="en-US" sz="2200" b="1" dirty="0" smtClean="0"/>
              <a:t>.</a:t>
            </a:r>
          </a:p>
          <a:p>
            <a:r>
              <a:rPr lang="en-US" sz="2200" b="1" dirty="0"/>
              <a:t>Think about when and where you work </a:t>
            </a:r>
            <a:r>
              <a:rPr lang="en-US" sz="2200" b="1" dirty="0" smtClean="0"/>
              <a:t>best.</a:t>
            </a:r>
          </a:p>
          <a:p>
            <a:r>
              <a:rPr lang="en-US" sz="2200" b="1" dirty="0" smtClean="0"/>
              <a:t>Don't </a:t>
            </a:r>
            <a:r>
              <a:rPr lang="en-US" sz="2200" b="1" dirty="0"/>
              <a:t>set yourself ridiculous goals. </a:t>
            </a:r>
            <a:r>
              <a:rPr lang="en-US" sz="2200" dirty="0"/>
              <a:t>Nobody can revise 10 topics in a day! Avoid setting the day up to be a disappointment</a:t>
            </a:r>
            <a:r>
              <a:rPr lang="en-US" sz="2200" dirty="0" smtClean="0"/>
              <a:t>.</a:t>
            </a:r>
          </a:p>
          <a:p>
            <a:r>
              <a:rPr lang="en-US" sz="2200" b="1" dirty="0"/>
              <a:t>Schedule in plenty of free time to unwind, and protect this time. </a:t>
            </a:r>
            <a:r>
              <a:rPr lang="en-US" sz="2200" dirty="0"/>
              <a:t>Nobody can work all day every day. </a:t>
            </a:r>
          </a:p>
          <a:p>
            <a:r>
              <a:rPr lang="en-US" sz="2200" b="1" dirty="0"/>
              <a:t>Don't panic if you go slightly off schedule - </a:t>
            </a:r>
            <a:r>
              <a:rPr lang="en-US" sz="2200" dirty="0"/>
              <a:t>tomorrow is another day</a:t>
            </a:r>
            <a:r>
              <a:rPr lang="en-US" sz="2200" dirty="0" smtClean="0"/>
              <a:t>.</a:t>
            </a:r>
            <a:r>
              <a:rPr lang="en-US" sz="2200" b="1" dirty="0"/>
              <a:t> </a:t>
            </a:r>
          </a:p>
          <a:p>
            <a:r>
              <a:rPr lang="en-US" sz="2200" b="1" dirty="0"/>
              <a:t>Find activities that help you relax.</a:t>
            </a:r>
            <a:r>
              <a:rPr lang="en-US" sz="2200" dirty="0"/>
              <a:t> </a:t>
            </a:r>
          </a:p>
          <a:p>
            <a:r>
              <a:rPr lang="en-US" sz="2200" b="1" dirty="0"/>
              <a:t>Don't cut out all the enjoyment from your life.</a:t>
            </a:r>
            <a:endParaRPr lang="en-US" sz="2200" dirty="0"/>
          </a:p>
          <a:p>
            <a:r>
              <a:rPr lang="en-US" sz="2200" b="1" dirty="0"/>
              <a:t>Don't be put off by peers saying they're doing huge amounts of revision. </a:t>
            </a:r>
            <a:r>
              <a:rPr lang="en-US" sz="2200" dirty="0"/>
              <a:t>If you're feeling really worried or anxious, chat to a good friend, family member, or teacher.</a:t>
            </a:r>
          </a:p>
          <a:p>
            <a:r>
              <a:rPr lang="en-US" sz="2200" b="1" dirty="0"/>
              <a:t>FORGET THE DRAMA</a:t>
            </a:r>
            <a:r>
              <a:rPr lang="en-US" sz="2400" b="1" dirty="0" smtClean="0"/>
              <a:t>! (THINK FOMO)!</a:t>
            </a:r>
            <a:endParaRPr lang="en-US" sz="2400" dirty="0"/>
          </a:p>
          <a:p>
            <a:endParaRPr lang="en-US" sz="2300" dirty="0"/>
          </a:p>
          <a:p>
            <a:endParaRPr lang="en-GB" dirty="0"/>
          </a:p>
        </p:txBody>
      </p:sp>
      <p:pic>
        <p:nvPicPr>
          <p:cNvPr id="4" name="Picture 3" descr="Image result for hawkley hall high school">
            <a:hlinkClick r:id="rId2"/>
          </p:cNvPr>
          <p:cNvPicPr>
            <a:picLocks noChangeAspect="1" noChangeArrowheads="1"/>
          </p:cNvPicPr>
          <p:nvPr/>
        </p:nvPicPr>
        <p:blipFill>
          <a:blip r:embed="rId3" cstate="print"/>
          <a:srcRect/>
          <a:stretch>
            <a:fillRect/>
          </a:stretch>
        </p:blipFill>
        <p:spPr bwMode="auto">
          <a:xfrm>
            <a:off x="10528028" y="0"/>
            <a:ext cx="1663972" cy="1671400"/>
          </a:xfrm>
          <a:prstGeom prst="rect">
            <a:avLst/>
          </a:prstGeom>
          <a:noFill/>
        </p:spPr>
      </p:pic>
    </p:spTree>
    <p:extLst>
      <p:ext uri="{BB962C8B-B14F-4D97-AF65-F5344CB8AC3E}">
        <p14:creationId xmlns:p14="http://schemas.microsoft.com/office/powerpoint/2010/main" val="1440501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True or false?</a:t>
            </a:r>
            <a:endParaRPr lang="en-GB" dirty="0"/>
          </a:p>
        </p:txBody>
      </p:sp>
      <p:sp>
        <p:nvSpPr>
          <p:cNvPr id="4" name="Content Placeholder 3"/>
          <p:cNvSpPr txBox="1">
            <a:spLocks noGrp="1"/>
          </p:cNvSpPr>
          <p:nvPr>
            <p:ph idx="1"/>
          </p:nvPr>
        </p:nvSpPr>
        <p:spPr>
          <a:xfrm>
            <a:off x="555067" y="1583718"/>
            <a:ext cx="11029615" cy="4611519"/>
          </a:xfrm>
          <a:prstGeom prst="rect">
            <a:avLst/>
          </a:prstGeom>
          <a:noFill/>
        </p:spPr>
        <p:txBody>
          <a:bodyPr wrap="square" rtlCol="0">
            <a:spAutoFit/>
          </a:bodyPr>
          <a:lstStyle/>
          <a:p>
            <a:r>
              <a:rPr lang="en-GB" dirty="0" smtClean="0">
                <a:solidFill>
                  <a:schemeClr val="tx1"/>
                </a:solidFill>
              </a:rPr>
              <a:t>Children with better health and wellbeing are likely to achieve better academically.</a:t>
            </a:r>
          </a:p>
          <a:p>
            <a:r>
              <a:rPr lang="en-US" dirty="0" smtClean="0"/>
              <a:t>Effective social and emotional competencies are associated with greater health and wellbeing.</a:t>
            </a:r>
          </a:p>
          <a:p>
            <a:r>
              <a:rPr lang="en-US" dirty="0" smtClean="0"/>
              <a:t>A positive association exists between academic attainment and physical activity levels of pupils.</a:t>
            </a:r>
          </a:p>
          <a:p>
            <a:r>
              <a:rPr lang="en-US" dirty="0" smtClean="0">
                <a:solidFill>
                  <a:schemeClr val="tx1"/>
                </a:solidFill>
              </a:rPr>
              <a:t>Positive mental health reduces risky </a:t>
            </a:r>
            <a:r>
              <a:rPr lang="en-US" dirty="0" err="1" smtClean="0">
                <a:solidFill>
                  <a:schemeClr val="tx1"/>
                </a:solidFill>
              </a:rPr>
              <a:t>behaviours</a:t>
            </a:r>
            <a:r>
              <a:rPr lang="en-US" dirty="0" smtClean="0"/>
              <a:t>, increases earning potential and improves better resilience for life.</a:t>
            </a:r>
            <a:endParaRPr lang="en-US" dirty="0" smtClean="0">
              <a:solidFill>
                <a:schemeClr val="tx1"/>
              </a:solidFill>
            </a:endParaRPr>
          </a:p>
          <a:p>
            <a:endParaRPr lang="en-GB" dirty="0" smtClean="0">
              <a:solidFill>
                <a:schemeClr val="tx1"/>
              </a:solidFill>
            </a:endParaRPr>
          </a:p>
          <a:p>
            <a:pPr>
              <a:buNone/>
            </a:pPr>
            <a:endParaRPr lang="en-GB" dirty="0">
              <a:solidFill>
                <a:schemeClr val="tx1"/>
              </a:solidFill>
            </a:endParaRPr>
          </a:p>
        </p:txBody>
      </p:sp>
      <p:pic>
        <p:nvPicPr>
          <p:cNvPr id="7171" name="Picture 3" descr="Image result for hawkley hall high school">
            <a:hlinkClick r:id="rId2"/>
          </p:cNvPr>
          <p:cNvPicPr>
            <a:picLocks noChangeAspect="1" noChangeArrowheads="1"/>
          </p:cNvPicPr>
          <p:nvPr/>
        </p:nvPicPr>
        <p:blipFill>
          <a:blip r:embed="rId3" cstate="print"/>
          <a:srcRect/>
          <a:stretch>
            <a:fillRect/>
          </a:stretch>
        </p:blipFill>
        <p:spPr bwMode="auto">
          <a:xfrm>
            <a:off x="10528028" y="0"/>
            <a:ext cx="1663972" cy="1671400"/>
          </a:xfrm>
          <a:prstGeom prst="rect">
            <a:avLst/>
          </a:prstGeom>
          <a:noFill/>
        </p:spPr>
      </p:pic>
    </p:spTree>
    <p:extLst>
      <p:ext uri="{BB962C8B-B14F-4D97-AF65-F5344CB8AC3E}">
        <p14:creationId xmlns:p14="http://schemas.microsoft.com/office/powerpoint/2010/main" val="393393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True or false?</a:t>
            </a:r>
            <a:endParaRPr lang="en-GB" dirty="0"/>
          </a:p>
        </p:txBody>
      </p:sp>
      <p:sp>
        <p:nvSpPr>
          <p:cNvPr id="4" name="Content Placeholder 3"/>
          <p:cNvSpPr txBox="1">
            <a:spLocks noGrp="1"/>
          </p:cNvSpPr>
          <p:nvPr>
            <p:ph idx="1"/>
          </p:nvPr>
        </p:nvSpPr>
        <p:spPr>
          <a:xfrm>
            <a:off x="555067" y="1583718"/>
            <a:ext cx="11029615" cy="4611519"/>
          </a:xfrm>
          <a:prstGeom prst="rect">
            <a:avLst/>
          </a:prstGeom>
          <a:noFill/>
        </p:spPr>
        <p:txBody>
          <a:bodyPr wrap="square" rtlCol="0">
            <a:spAutoFit/>
          </a:bodyPr>
          <a:lstStyle/>
          <a:p>
            <a:r>
              <a:rPr lang="en-GB" dirty="0" smtClean="0">
                <a:solidFill>
                  <a:schemeClr val="tx1"/>
                </a:solidFill>
              </a:rPr>
              <a:t>Children with better health and wellbeing are likely to achieve better academically.</a:t>
            </a:r>
          </a:p>
          <a:p>
            <a:r>
              <a:rPr lang="en-US" dirty="0" smtClean="0"/>
              <a:t>Effective social and emotional competencies are associated with greater health and wellbeing.</a:t>
            </a:r>
          </a:p>
          <a:p>
            <a:r>
              <a:rPr lang="en-US" dirty="0" smtClean="0"/>
              <a:t>A positive association exists between academic attainment and physical activity levels of pupils.</a:t>
            </a:r>
          </a:p>
          <a:p>
            <a:r>
              <a:rPr lang="en-US" dirty="0" smtClean="0">
                <a:solidFill>
                  <a:schemeClr val="tx1"/>
                </a:solidFill>
              </a:rPr>
              <a:t>Positive mental health reduces risky </a:t>
            </a:r>
            <a:r>
              <a:rPr lang="en-US" dirty="0" err="1" smtClean="0">
                <a:solidFill>
                  <a:schemeClr val="tx1"/>
                </a:solidFill>
              </a:rPr>
              <a:t>behaviours</a:t>
            </a:r>
            <a:r>
              <a:rPr lang="en-US" dirty="0" smtClean="0"/>
              <a:t>, increases earning potential and improves better resilience for life.</a:t>
            </a:r>
            <a:endParaRPr lang="en-US" dirty="0" smtClean="0">
              <a:solidFill>
                <a:schemeClr val="tx1"/>
              </a:solidFill>
            </a:endParaRPr>
          </a:p>
          <a:p>
            <a:endParaRPr lang="en-GB" dirty="0" smtClean="0">
              <a:solidFill>
                <a:schemeClr val="tx1"/>
              </a:solidFill>
            </a:endParaRPr>
          </a:p>
          <a:p>
            <a:pPr>
              <a:buNone/>
            </a:pPr>
            <a:endParaRPr lang="en-GB" dirty="0">
              <a:solidFill>
                <a:schemeClr val="tx1"/>
              </a:solidFill>
            </a:endParaRPr>
          </a:p>
        </p:txBody>
      </p:sp>
      <p:pic>
        <p:nvPicPr>
          <p:cNvPr id="7171" name="Picture 3" descr="Image result for hawkley hall high school">
            <a:hlinkClick r:id="rId2"/>
          </p:cNvPr>
          <p:cNvPicPr>
            <a:picLocks noChangeAspect="1" noChangeArrowheads="1"/>
          </p:cNvPicPr>
          <p:nvPr/>
        </p:nvPicPr>
        <p:blipFill>
          <a:blip r:embed="rId3" cstate="print"/>
          <a:srcRect/>
          <a:stretch>
            <a:fillRect/>
          </a:stretch>
        </p:blipFill>
        <p:spPr bwMode="auto">
          <a:xfrm>
            <a:off x="10528028" y="0"/>
            <a:ext cx="1663972" cy="1671400"/>
          </a:xfrm>
          <a:prstGeom prst="rect">
            <a:avLst/>
          </a:prstGeom>
          <a:noFill/>
        </p:spPr>
      </p:pic>
      <p:sp>
        <p:nvSpPr>
          <p:cNvPr id="5" name="Rectangle 4"/>
          <p:cNvSpPr/>
          <p:nvPr/>
        </p:nvSpPr>
        <p:spPr>
          <a:xfrm rot="19878799">
            <a:off x="2409886" y="1306443"/>
            <a:ext cx="7897128" cy="317009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0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TRUE</a:t>
            </a:r>
            <a:endParaRPr lang="en-US" sz="20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93393183"/>
      </p:ext>
    </p:extLst>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542004" y="1579604"/>
            <a:ext cx="4173688" cy="1437915"/>
          </a:xfrm>
          <a:prstGeom prst="rect">
            <a:avLst/>
          </a:prstGeom>
          <a:ln>
            <a:solidFill>
              <a:schemeClr val="tx1"/>
            </a:solidFill>
          </a:ln>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GB" sz="5000" dirty="0" smtClean="0"/>
              <a:t>Self care</a:t>
            </a:r>
            <a:endParaRPr lang="en-GB" sz="5000" dirty="0"/>
          </a:p>
        </p:txBody>
      </p:sp>
      <p:sp>
        <p:nvSpPr>
          <p:cNvPr id="5" name="Content Placeholder 3"/>
          <p:cNvSpPr txBox="1">
            <a:spLocks/>
          </p:cNvSpPr>
          <p:nvPr/>
        </p:nvSpPr>
        <p:spPr>
          <a:xfrm>
            <a:off x="7095205" y="4549594"/>
            <a:ext cx="4173688" cy="1437915"/>
          </a:xfrm>
          <a:prstGeom prst="rect">
            <a:avLst/>
          </a:prstGeom>
          <a:ln>
            <a:solidFill>
              <a:schemeClr val="tx1"/>
            </a:solidFill>
          </a:ln>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GB" sz="5000" dirty="0" smtClean="0"/>
              <a:t>Being resilient</a:t>
            </a:r>
            <a:endParaRPr lang="en-GB" sz="5000" dirty="0"/>
          </a:p>
        </p:txBody>
      </p:sp>
      <p:sp>
        <p:nvSpPr>
          <p:cNvPr id="6" name="Content Placeholder 3"/>
          <p:cNvSpPr txBox="1">
            <a:spLocks/>
          </p:cNvSpPr>
          <p:nvPr/>
        </p:nvSpPr>
        <p:spPr>
          <a:xfrm>
            <a:off x="581193" y="4427307"/>
            <a:ext cx="4173688" cy="1437915"/>
          </a:xfrm>
          <a:prstGeom prst="rect">
            <a:avLst/>
          </a:prstGeom>
          <a:ln>
            <a:solidFill>
              <a:schemeClr val="tx1"/>
            </a:solidFill>
          </a:ln>
        </p:spPr>
        <p:txBody>
          <a:bodyPr vert="horz" lIns="91440" tIns="45720" rIns="91440" bIns="45720" rtlCol="0" anchor="ctr">
            <a:normAutofit fontScale="92500"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GB" sz="5000" smtClean="0"/>
              <a:t>Getting organised</a:t>
            </a:r>
            <a:endParaRPr lang="en-GB" sz="5000" dirty="0"/>
          </a:p>
        </p:txBody>
      </p:sp>
      <p:sp>
        <p:nvSpPr>
          <p:cNvPr id="7" name="Title 1"/>
          <p:cNvSpPr>
            <a:spLocks noGrp="1"/>
          </p:cNvSpPr>
          <p:nvPr>
            <p:ph type="title"/>
          </p:nvPr>
        </p:nvSpPr>
        <p:spPr>
          <a:xfrm>
            <a:off x="359124" y="565805"/>
            <a:ext cx="11029616" cy="1013800"/>
          </a:xfrm>
        </p:spPr>
        <p:txBody>
          <a:bodyPr>
            <a:normAutofit fontScale="90000"/>
          </a:bodyPr>
          <a:lstStyle/>
          <a:p>
            <a:r>
              <a:rPr lang="en-GB" dirty="0" smtClean="0"/>
              <a:t>What’s important?</a:t>
            </a:r>
            <a:r>
              <a:rPr lang="en-GB" dirty="0"/>
              <a:t/>
            </a:r>
            <a:br>
              <a:rPr lang="en-GB" dirty="0"/>
            </a:br>
            <a:endParaRPr lang="en-GB" dirty="0"/>
          </a:p>
        </p:txBody>
      </p:sp>
      <p:pic>
        <p:nvPicPr>
          <p:cNvPr id="8" name="Picture 4" descr="SupermanTW"/>
          <p:cNvPicPr>
            <a:picLocks noChangeAspect="1" noChangeArrowheads="1"/>
          </p:cNvPicPr>
          <p:nvPr/>
        </p:nvPicPr>
        <p:blipFill>
          <a:blip r:embed="rId2" cstate="print"/>
          <a:srcRect/>
          <a:stretch>
            <a:fillRect/>
          </a:stretch>
        </p:blipFill>
        <p:spPr>
          <a:xfrm>
            <a:off x="5273791" y="596363"/>
            <a:ext cx="2065610" cy="2800001"/>
          </a:xfrm>
          <a:prstGeom prst="rect">
            <a:avLst/>
          </a:prstGeom>
          <a:extLst>
            <a:ext uri="{909E8E84-426E-40DD-AFC4-6F175D3DCCD1}">
              <a14:hiddenFill xmlns:a14="http://schemas.microsoft.com/office/drawing/2010/main">
                <a:solidFill>
                  <a:srgbClr val="FFFFFF"/>
                </a:solidFill>
              </a14:hiddenFill>
            </a:ext>
          </a:extLst>
        </p:spPr>
      </p:pic>
      <p:pic>
        <p:nvPicPr>
          <p:cNvPr id="9" name="Picture 5" descr="superhero_l"/>
          <p:cNvPicPr>
            <a:picLocks noChangeAspect="1" noChangeArrowheads="1"/>
          </p:cNvPicPr>
          <p:nvPr/>
        </p:nvPicPr>
        <p:blipFill>
          <a:blip r:embed="rId3" cstate="print"/>
          <a:srcRect/>
          <a:stretch>
            <a:fillRect/>
          </a:stretch>
        </p:blipFill>
        <p:spPr>
          <a:xfrm>
            <a:off x="7464221" y="749086"/>
            <a:ext cx="1906825" cy="272655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a:xfrm>
            <a:off x="5339105" y="3215284"/>
            <a:ext cx="1946365" cy="852669"/>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marR="0" lvl="0" indent="-228600" algn="ctr"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Red Cape-</a:t>
            </a:r>
            <a:r>
              <a:rPr kumimoji="0" lang="en-US" sz="1600" b="0" i="0" u="none" strike="noStrike" kern="1200" cap="none" spc="0" normalizeH="0" noProof="0" dirty="0" smtClean="0">
                <a:ln>
                  <a:noFill/>
                </a:ln>
                <a:solidFill>
                  <a:schemeClr val="tx1"/>
                </a:solidFill>
                <a:effectLst/>
                <a:uLnTx/>
                <a:uFillTx/>
                <a:latin typeface="Arial" panose="020B0604020202020204" pitchFamily="34" charset="0"/>
                <a:ea typeface="+mn-ea"/>
                <a:cs typeface="Arial" panose="020B0604020202020204" pitchFamily="34" charset="0"/>
              </a:rPr>
              <a:t> (Stop Bad Things </a:t>
            </a:r>
            <a:r>
              <a:rPr kumimoji="0" lang="en-US" sz="1600" b="0" i="0" u="none" strike="noStrike" kern="1200" cap="none" spc="0" normalizeH="0" noProof="0" dirty="0" err="1" smtClean="0">
                <a:ln>
                  <a:noFill/>
                </a:ln>
                <a:solidFill>
                  <a:schemeClr val="tx1"/>
                </a:solidFill>
                <a:effectLst/>
                <a:uLnTx/>
                <a:uFillTx/>
                <a:latin typeface="Arial" panose="020B0604020202020204" pitchFamily="34" charset="0"/>
                <a:ea typeface="+mn-ea"/>
                <a:cs typeface="Arial" panose="020B0604020202020204" pitchFamily="34" charset="0"/>
              </a:rPr>
              <a:t>ie</a:t>
            </a:r>
            <a:r>
              <a:rPr kumimoji="0" lang="en-US" sz="1600" b="0" i="0" u="none" strike="noStrike" kern="1200" cap="none" spc="0" normalizeH="0" noProof="0" dirty="0" smtClean="0">
                <a:ln>
                  <a:noFill/>
                </a:ln>
                <a:solidFill>
                  <a:schemeClr val="tx1"/>
                </a:solidFill>
                <a:effectLst/>
                <a:uLnTx/>
                <a:uFillTx/>
                <a:latin typeface="Arial" panose="020B0604020202020204" pitchFamily="34" charset="0"/>
                <a:ea typeface="+mn-ea"/>
                <a:cs typeface="Arial" panose="020B0604020202020204" pitchFamily="34" charset="0"/>
              </a:rPr>
              <a:t>: exams and stress)</a:t>
            </a:r>
            <a:r>
              <a:rPr kumimoji="0" lang="en-US" sz="16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a:t>
            </a:r>
            <a:endParaRPr kumimoji="0" lang="en-US"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1" name="Rectangle 3"/>
          <p:cNvSpPr txBox="1">
            <a:spLocks noChangeArrowheads="1"/>
          </p:cNvSpPr>
          <p:nvPr/>
        </p:nvSpPr>
        <p:spPr>
          <a:xfrm>
            <a:off x="7326610" y="3056877"/>
            <a:ext cx="1946365" cy="852669"/>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marR="0" lvl="0" indent="-228600" algn="ctr" defTabSz="914400" rtl="0" eaLnBrk="1" fontAlgn="auto" latinLnBrk="0" hangingPunct="1">
              <a:lnSpc>
                <a:spcPct val="90000"/>
              </a:lnSpc>
              <a:spcBef>
                <a:spcPts val="100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a:t>
            </a:r>
          </a:p>
          <a:p>
            <a:pPr marL="228600" marR="0" lvl="0" indent="-228600" algn="ctr" defTabSz="914400" rtl="0" eaLnBrk="1" fontAlgn="auto" latinLnBrk="0" hangingPunct="1">
              <a:lnSpc>
                <a:spcPct val="90000"/>
              </a:lnSpc>
              <a:spcBef>
                <a:spcPts val="100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Green </a:t>
            </a:r>
            <a:r>
              <a:rPr kumimoji="0" lang="en-US" sz="16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Cape-</a:t>
            </a:r>
            <a:r>
              <a:rPr kumimoji="0" lang="en-US" sz="1600" b="0" i="0" u="none" strike="noStrike" kern="1200" cap="none" spc="0" normalizeH="0" noProof="0" dirty="0" smtClean="0">
                <a:ln>
                  <a:noFill/>
                </a:ln>
                <a:solidFill>
                  <a:schemeClr val="tx1"/>
                </a:solidFill>
                <a:effectLst/>
                <a:uLnTx/>
                <a:uFillTx/>
                <a:latin typeface="Arial" panose="020B0604020202020204" pitchFamily="34" charset="0"/>
                <a:ea typeface="+mn-ea"/>
                <a:cs typeface="Arial" panose="020B0604020202020204" pitchFamily="34" charset="0"/>
              </a:rPr>
              <a:t> (Grow Good Things)</a:t>
            </a:r>
            <a:r>
              <a:rPr kumimoji="0" lang="en-US" sz="16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a:t>
            </a:r>
            <a:endParaRPr kumimoji="0" lang="en-US"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2" name="TextBox 11"/>
          <p:cNvSpPr txBox="1"/>
          <p:nvPr/>
        </p:nvSpPr>
        <p:spPr>
          <a:xfrm>
            <a:off x="8932255" y="288203"/>
            <a:ext cx="1640665" cy="3416320"/>
          </a:xfrm>
          <a:prstGeom prst="rect">
            <a:avLst/>
          </a:prstGeom>
          <a:noFill/>
        </p:spPr>
        <p:txBody>
          <a:bodyPr wrap="square" rtlCol="0">
            <a:spAutoFit/>
          </a:bodyPr>
          <a:lstStyle/>
          <a:p>
            <a:pPr algn="ctr"/>
            <a:r>
              <a:rPr lang="en-US" sz="2400" dirty="0" smtClean="0"/>
              <a:t>Which ‘cape’ does your child tend to wear?</a:t>
            </a:r>
          </a:p>
          <a:p>
            <a:pPr algn="ctr"/>
            <a:r>
              <a:rPr lang="en-US" sz="2400" dirty="0" smtClean="0"/>
              <a:t>Should they be able to wear both?</a:t>
            </a:r>
            <a:endParaRPr lang="en-GB" sz="2400" dirty="0"/>
          </a:p>
        </p:txBody>
      </p:sp>
      <p:pic>
        <p:nvPicPr>
          <p:cNvPr id="13" name="Picture 3" descr="Image result for hawkley hall high school">
            <a:hlinkClick r:id="rId4"/>
          </p:cNvPr>
          <p:cNvPicPr>
            <a:picLocks noChangeAspect="1" noChangeArrowheads="1"/>
          </p:cNvPicPr>
          <p:nvPr/>
        </p:nvPicPr>
        <p:blipFill>
          <a:blip r:embed="rId5" cstate="print"/>
          <a:srcRect/>
          <a:stretch>
            <a:fillRect/>
          </a:stretch>
        </p:blipFill>
        <p:spPr bwMode="auto">
          <a:xfrm>
            <a:off x="10528028" y="0"/>
            <a:ext cx="1663972" cy="1671400"/>
          </a:xfrm>
          <a:prstGeom prst="rect">
            <a:avLst/>
          </a:prstGeom>
          <a:noFill/>
        </p:spPr>
      </p:pic>
    </p:spTree>
    <p:extLst>
      <p:ext uri="{BB962C8B-B14F-4D97-AF65-F5344CB8AC3E}">
        <p14:creationId xmlns:p14="http://schemas.microsoft.com/office/powerpoint/2010/main" val="3290111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564" y="1166696"/>
            <a:ext cx="11029616" cy="1013800"/>
          </a:xfrm>
        </p:spPr>
        <p:txBody>
          <a:bodyPr>
            <a:normAutofit fontScale="90000"/>
          </a:bodyPr>
          <a:lstStyle/>
          <a:p>
            <a:r>
              <a:rPr lang="en-GB" dirty="0" smtClean="0"/>
              <a:t>Self care</a:t>
            </a:r>
            <a:r>
              <a:rPr lang="en-GB" dirty="0"/>
              <a:t/>
            </a:r>
            <a:br>
              <a:rPr lang="en-GB" dirty="0"/>
            </a:br>
            <a:endParaRPr lang="en-GB" dirty="0"/>
          </a:p>
        </p:txBody>
      </p:sp>
      <p:sp>
        <p:nvSpPr>
          <p:cNvPr id="3" name="Content Placeholder 2"/>
          <p:cNvSpPr>
            <a:spLocks noGrp="1"/>
          </p:cNvSpPr>
          <p:nvPr>
            <p:ph idx="1"/>
          </p:nvPr>
        </p:nvSpPr>
        <p:spPr>
          <a:xfrm>
            <a:off x="581192" y="2180496"/>
            <a:ext cx="2423265" cy="4272555"/>
          </a:xfrm>
          <a:ln>
            <a:solidFill>
              <a:schemeClr val="tx1"/>
            </a:solidFill>
          </a:ln>
        </p:spPr>
        <p:txBody>
          <a:bodyPr>
            <a:noAutofit/>
          </a:bodyPr>
          <a:lstStyle/>
          <a:p>
            <a:pPr marL="0" indent="0">
              <a:buNone/>
            </a:pPr>
            <a:r>
              <a:rPr lang="en-GB" sz="2000" dirty="0" smtClean="0"/>
              <a:t>Our children can often feel that when exam season is approaching, they need to be consumed by school work and revision, but this is not the case and we need to encourage pupils to take care of themselves and getting ahead of the stress!</a:t>
            </a:r>
            <a:endParaRPr lang="en-GB" sz="2000" dirty="0"/>
          </a:p>
        </p:txBody>
      </p:sp>
      <p:sp>
        <p:nvSpPr>
          <p:cNvPr id="6" name="Content Placeholder 2"/>
          <p:cNvSpPr txBox="1">
            <a:spLocks/>
          </p:cNvSpPr>
          <p:nvPr/>
        </p:nvSpPr>
        <p:spPr>
          <a:xfrm>
            <a:off x="3476792" y="2180496"/>
            <a:ext cx="8397345" cy="4272555"/>
          </a:xfrm>
          <a:prstGeom prst="rect">
            <a:avLst/>
          </a:prstGeom>
          <a:ln>
            <a:solidFill>
              <a:schemeClr val="tx1"/>
            </a:solidFill>
          </a:ln>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GB" sz="3000" dirty="0" smtClean="0"/>
              <a:t>Things to consider:</a:t>
            </a:r>
          </a:p>
          <a:p>
            <a:r>
              <a:rPr lang="en-GB" sz="2200" dirty="0" smtClean="0"/>
              <a:t>Eat well</a:t>
            </a:r>
          </a:p>
          <a:p>
            <a:pPr lvl="1"/>
            <a:r>
              <a:rPr lang="en-GB" sz="2200" dirty="0" smtClean="0"/>
              <a:t>Drink lots of water</a:t>
            </a:r>
          </a:p>
          <a:p>
            <a:pPr lvl="2"/>
            <a:r>
              <a:rPr lang="en-GB" sz="2200" dirty="0" smtClean="0"/>
              <a:t>Get enough sleep</a:t>
            </a:r>
          </a:p>
          <a:p>
            <a:pPr lvl="3"/>
            <a:r>
              <a:rPr lang="en-GB" sz="2200" dirty="0" smtClean="0"/>
              <a:t>Find activities to help relax</a:t>
            </a:r>
          </a:p>
          <a:p>
            <a:pPr lvl="4"/>
            <a:r>
              <a:rPr lang="en-GB" sz="2200" dirty="0" smtClean="0"/>
              <a:t>Schedule time to work and schedule time to unwind and socialise</a:t>
            </a:r>
          </a:p>
          <a:p>
            <a:pPr lvl="5"/>
            <a:r>
              <a:rPr lang="en-GB" sz="2200" dirty="0" smtClean="0"/>
              <a:t>Break down work/revision into manageable chunks – have a plan</a:t>
            </a:r>
          </a:p>
          <a:p>
            <a:pPr lvl="3"/>
            <a:endParaRPr lang="en-GB" sz="1600" dirty="0"/>
          </a:p>
        </p:txBody>
      </p:sp>
      <p:sp>
        <p:nvSpPr>
          <p:cNvPr id="7" name="TextBox 6"/>
          <p:cNvSpPr txBox="1"/>
          <p:nvPr/>
        </p:nvSpPr>
        <p:spPr>
          <a:xfrm>
            <a:off x="7196598" y="2534194"/>
            <a:ext cx="4519749" cy="923330"/>
          </a:xfrm>
          <a:prstGeom prst="rect">
            <a:avLst/>
          </a:prstGeom>
          <a:noFill/>
          <a:ln>
            <a:solidFill>
              <a:schemeClr val="tx1"/>
            </a:solidFill>
          </a:ln>
        </p:spPr>
        <p:txBody>
          <a:bodyPr wrap="square" rtlCol="0">
            <a:spAutoFit/>
          </a:bodyPr>
          <a:lstStyle/>
          <a:p>
            <a:r>
              <a:rPr lang="en-GB" dirty="0" smtClean="0"/>
              <a:t>A lack of self care can lead to increased levels of anxiety, which will in turn cause more stress.</a:t>
            </a:r>
            <a:endParaRPr lang="en-GB" dirty="0"/>
          </a:p>
        </p:txBody>
      </p:sp>
      <p:pic>
        <p:nvPicPr>
          <p:cNvPr id="8" name="Picture 3" descr="Image result for hawkley hall high school">
            <a:hlinkClick r:id="rId2"/>
          </p:cNvPr>
          <p:cNvPicPr>
            <a:picLocks noChangeAspect="1" noChangeArrowheads="1"/>
          </p:cNvPicPr>
          <p:nvPr/>
        </p:nvPicPr>
        <p:blipFill>
          <a:blip r:embed="rId3" cstate="print"/>
          <a:srcRect/>
          <a:stretch>
            <a:fillRect/>
          </a:stretch>
        </p:blipFill>
        <p:spPr bwMode="auto">
          <a:xfrm>
            <a:off x="10528028" y="0"/>
            <a:ext cx="1663972" cy="1671400"/>
          </a:xfrm>
          <a:prstGeom prst="rect">
            <a:avLst/>
          </a:prstGeom>
          <a:noFill/>
        </p:spPr>
      </p:pic>
      <p:sp>
        <p:nvSpPr>
          <p:cNvPr id="9" name="Rectangle 8"/>
          <p:cNvSpPr/>
          <p:nvPr/>
        </p:nvSpPr>
        <p:spPr>
          <a:xfrm>
            <a:off x="4583678" y="911037"/>
            <a:ext cx="4475071" cy="369332"/>
          </a:xfrm>
          <a:prstGeom prst="rect">
            <a:avLst/>
          </a:prstGeom>
        </p:spPr>
        <p:txBody>
          <a:bodyPr wrap="none">
            <a:spAutoFit/>
          </a:bodyPr>
          <a:lstStyle/>
          <a:p>
            <a:r>
              <a:rPr lang="en-US" dirty="0" smtClean="0">
                <a:hlinkClick r:id="rId4"/>
              </a:rPr>
              <a:t>https://riseabove.org.uk/article/exam-stress/</a:t>
            </a:r>
            <a:r>
              <a:rPr lang="en-US" dirty="0" smtClean="0"/>
              <a:t> </a:t>
            </a:r>
          </a:p>
        </p:txBody>
      </p:sp>
    </p:spTree>
    <p:extLst>
      <p:ext uri="{BB962C8B-B14F-4D97-AF65-F5344CB8AC3E}">
        <p14:creationId xmlns:p14="http://schemas.microsoft.com/office/powerpoint/2010/main" val="283727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017" y="197208"/>
            <a:ext cx="11029616" cy="1013800"/>
          </a:xfrm>
        </p:spPr>
        <p:txBody>
          <a:bodyPr/>
          <a:lstStyle/>
          <a:p>
            <a:r>
              <a:rPr lang="en-GB" dirty="0" smtClean="0"/>
              <a:t>Anxiety due to exam stress</a:t>
            </a:r>
            <a:endParaRPr lang="en-GB" dirty="0"/>
          </a:p>
        </p:txBody>
      </p:sp>
      <p:sp>
        <p:nvSpPr>
          <p:cNvPr id="3" name="Content Placeholder 2"/>
          <p:cNvSpPr>
            <a:spLocks noGrp="1"/>
          </p:cNvSpPr>
          <p:nvPr>
            <p:ph idx="1"/>
          </p:nvPr>
        </p:nvSpPr>
        <p:spPr>
          <a:xfrm>
            <a:off x="273990" y="1084885"/>
            <a:ext cx="8365513" cy="680270"/>
          </a:xfrm>
        </p:spPr>
        <p:txBody>
          <a:bodyPr>
            <a:normAutofit fontScale="92500" lnSpcReduction="20000"/>
          </a:bodyPr>
          <a:lstStyle/>
          <a:p>
            <a:pPr marL="0" indent="0">
              <a:buNone/>
            </a:pPr>
            <a:r>
              <a:rPr lang="en-GB" b="1" i="1" dirty="0" smtClean="0"/>
              <a:t>Anxiety is a very broad term, covering a wide range of different symptoms</a:t>
            </a:r>
            <a:r>
              <a:rPr lang="en-GB" dirty="0" smtClean="0"/>
              <a:t>.</a:t>
            </a:r>
            <a:endParaRPr lang="en-GB" dirty="0"/>
          </a:p>
        </p:txBody>
      </p:sp>
      <p:sp>
        <p:nvSpPr>
          <p:cNvPr id="5" name="Content Placeholder 2"/>
          <p:cNvSpPr txBox="1">
            <a:spLocks/>
          </p:cNvSpPr>
          <p:nvPr/>
        </p:nvSpPr>
        <p:spPr>
          <a:xfrm>
            <a:off x="498312" y="2004091"/>
            <a:ext cx="6075910" cy="3540416"/>
          </a:xfrm>
          <a:prstGeom prst="rect">
            <a:avLst/>
          </a:prstGeom>
          <a:ln>
            <a:solidFill>
              <a:schemeClr val="tx1"/>
            </a:solidFill>
          </a:ln>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GB" sz="3000" dirty="0" smtClean="0"/>
              <a:t>Anxiety at this time can be displayed through:</a:t>
            </a:r>
          </a:p>
          <a:p>
            <a:pPr lvl="3"/>
            <a:r>
              <a:rPr lang="en-GB" sz="2200" dirty="0" smtClean="0"/>
              <a:t>Fatigue</a:t>
            </a:r>
          </a:p>
          <a:p>
            <a:pPr lvl="4"/>
            <a:r>
              <a:rPr lang="en-GB" sz="2200" dirty="0" smtClean="0"/>
              <a:t>Inability to relax</a:t>
            </a:r>
          </a:p>
          <a:p>
            <a:pPr lvl="5"/>
            <a:r>
              <a:rPr lang="en-GB" sz="2200" dirty="0" smtClean="0"/>
              <a:t>Fear of making mistakes</a:t>
            </a:r>
          </a:p>
          <a:p>
            <a:pPr lvl="6"/>
            <a:r>
              <a:rPr lang="en-GB" sz="2200" dirty="0" smtClean="0"/>
              <a:t>Disturbed sleep</a:t>
            </a:r>
          </a:p>
          <a:p>
            <a:pPr lvl="7"/>
            <a:r>
              <a:rPr lang="en-GB" sz="2200" dirty="0" smtClean="0"/>
              <a:t>Excessive worrying/panic</a:t>
            </a:r>
          </a:p>
          <a:p>
            <a:pPr lvl="8"/>
            <a:r>
              <a:rPr lang="en-GB" sz="2200" dirty="0" smtClean="0"/>
              <a:t>Emotional/mood swings</a:t>
            </a:r>
          </a:p>
          <a:p>
            <a:pPr lvl="8"/>
            <a:endParaRPr lang="en-GB" sz="2200" dirty="0"/>
          </a:p>
        </p:txBody>
      </p:sp>
      <p:pic>
        <p:nvPicPr>
          <p:cNvPr id="6" name="Picture 3" descr="Image result for hawkley hall high school">
            <a:hlinkClick r:id="rId2"/>
          </p:cNvPr>
          <p:cNvPicPr>
            <a:picLocks noChangeAspect="1" noChangeArrowheads="1"/>
          </p:cNvPicPr>
          <p:nvPr/>
        </p:nvPicPr>
        <p:blipFill>
          <a:blip r:embed="rId3" cstate="print"/>
          <a:srcRect/>
          <a:stretch>
            <a:fillRect/>
          </a:stretch>
        </p:blipFill>
        <p:spPr bwMode="auto">
          <a:xfrm>
            <a:off x="10528028" y="0"/>
            <a:ext cx="1663972" cy="1671400"/>
          </a:xfrm>
          <a:prstGeom prst="rect">
            <a:avLst/>
          </a:prstGeom>
          <a:noFill/>
        </p:spPr>
      </p:pic>
      <p:sp>
        <p:nvSpPr>
          <p:cNvPr id="4098" name="AutoShape 2" descr="Image result for outline of a man">
            <a:hlinkClick r:id="rId4"/>
          </p:cNvPr>
          <p:cNvSpPr>
            <a:spLocks noChangeAspect="1" noChangeArrowheads="1"/>
          </p:cNvSpPr>
          <p:nvPr/>
        </p:nvSpPr>
        <p:spPr bwMode="auto">
          <a:xfrm>
            <a:off x="4391025" y="-1668463"/>
            <a:ext cx="2695575" cy="348615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4100" name="Picture 4" descr="Person Outline Clipart | Clipart library - Free Clipart Images">
            <a:hlinkClick r:id="rId5"/>
          </p:cNvPr>
          <p:cNvPicPr>
            <a:picLocks noChangeAspect="1" noChangeArrowheads="1"/>
          </p:cNvPicPr>
          <p:nvPr/>
        </p:nvPicPr>
        <p:blipFill>
          <a:blip r:embed="rId6" cstate="print"/>
          <a:srcRect/>
          <a:stretch>
            <a:fillRect/>
          </a:stretch>
        </p:blipFill>
        <p:spPr bwMode="auto">
          <a:xfrm rot="20646797">
            <a:off x="7987372" y="1292772"/>
            <a:ext cx="2869640" cy="5171090"/>
          </a:xfrm>
          <a:prstGeom prst="rect">
            <a:avLst/>
          </a:prstGeom>
          <a:noFill/>
        </p:spPr>
      </p:pic>
      <p:sp>
        <p:nvSpPr>
          <p:cNvPr id="8" name="Oval Callout 7"/>
          <p:cNvSpPr/>
          <p:nvPr/>
        </p:nvSpPr>
        <p:spPr>
          <a:xfrm rot="2055713">
            <a:off x="8970579" y="536028"/>
            <a:ext cx="2254469" cy="1576551"/>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When stressed I might think or say certain things</a:t>
            </a:r>
            <a:endParaRPr lang="en-GB" dirty="0"/>
          </a:p>
        </p:txBody>
      </p:sp>
      <p:sp>
        <p:nvSpPr>
          <p:cNvPr id="9" name="Flowchart: Punched Tape 8"/>
          <p:cNvSpPr/>
          <p:nvPr/>
        </p:nvSpPr>
        <p:spPr>
          <a:xfrm>
            <a:off x="9727325" y="4272455"/>
            <a:ext cx="1970690" cy="1135117"/>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Physical symptoms may also manifest themselves </a:t>
            </a:r>
            <a:endParaRPr lang="en-GB" dirty="0"/>
          </a:p>
        </p:txBody>
      </p:sp>
    </p:spTree>
    <p:extLst>
      <p:ext uri="{BB962C8B-B14F-4D97-AF65-F5344CB8AC3E}">
        <p14:creationId xmlns:p14="http://schemas.microsoft.com/office/powerpoint/2010/main" val="2714712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Dare to share?</a:t>
            </a:r>
            <a:endParaRPr lang="en-GB" dirty="0"/>
          </a:p>
        </p:txBody>
      </p:sp>
      <p:sp>
        <p:nvSpPr>
          <p:cNvPr id="4" name="Content Placeholder 3"/>
          <p:cNvSpPr txBox="1">
            <a:spLocks noGrp="1"/>
          </p:cNvSpPr>
          <p:nvPr>
            <p:ph idx="1"/>
          </p:nvPr>
        </p:nvSpPr>
        <p:spPr>
          <a:xfrm>
            <a:off x="555067" y="1583718"/>
            <a:ext cx="11029615" cy="3503523"/>
          </a:xfrm>
          <a:prstGeom prst="rect">
            <a:avLst/>
          </a:prstGeom>
          <a:noFill/>
        </p:spPr>
        <p:txBody>
          <a:bodyPr wrap="square" rtlCol="0">
            <a:spAutoFit/>
          </a:bodyPr>
          <a:lstStyle/>
          <a:p>
            <a:pPr>
              <a:buNone/>
            </a:pPr>
            <a:r>
              <a:rPr lang="en-US" sz="3600" dirty="0" smtClean="0">
                <a:solidFill>
                  <a:schemeClr val="tx1"/>
                </a:solidFill>
              </a:rPr>
              <a:t>Consider…..</a:t>
            </a:r>
          </a:p>
          <a:p>
            <a:pPr>
              <a:buNone/>
            </a:pPr>
            <a:r>
              <a:rPr lang="en-US" sz="3600" dirty="0" smtClean="0"/>
              <a:t>As an adult, how do you experience anxiety?</a:t>
            </a:r>
          </a:p>
          <a:p>
            <a:pPr>
              <a:buNone/>
            </a:pPr>
            <a:endParaRPr lang="en-US" sz="3600" dirty="0" smtClean="0">
              <a:solidFill>
                <a:schemeClr val="tx1"/>
              </a:solidFill>
            </a:endParaRPr>
          </a:p>
          <a:p>
            <a:pPr>
              <a:buNone/>
            </a:pPr>
            <a:r>
              <a:rPr lang="en-US" sz="3600" dirty="0" smtClean="0"/>
              <a:t>What do you do to combat anxiety?</a:t>
            </a:r>
            <a:endParaRPr lang="en-US" sz="3600" dirty="0" smtClean="0">
              <a:solidFill>
                <a:schemeClr val="tx1"/>
              </a:solidFill>
            </a:endParaRPr>
          </a:p>
          <a:p>
            <a:endParaRPr lang="en-GB" dirty="0" smtClean="0">
              <a:solidFill>
                <a:schemeClr val="tx1"/>
              </a:solidFill>
            </a:endParaRPr>
          </a:p>
          <a:p>
            <a:pPr>
              <a:buNone/>
            </a:pPr>
            <a:endParaRPr lang="en-GB" dirty="0">
              <a:solidFill>
                <a:schemeClr val="tx1"/>
              </a:solidFill>
            </a:endParaRPr>
          </a:p>
        </p:txBody>
      </p:sp>
      <p:pic>
        <p:nvPicPr>
          <p:cNvPr id="7171" name="Picture 3" descr="Image result for hawkley hall high school">
            <a:hlinkClick r:id="rId2"/>
          </p:cNvPr>
          <p:cNvPicPr>
            <a:picLocks noChangeAspect="1" noChangeArrowheads="1"/>
          </p:cNvPicPr>
          <p:nvPr/>
        </p:nvPicPr>
        <p:blipFill>
          <a:blip r:embed="rId3" cstate="print"/>
          <a:srcRect/>
          <a:stretch>
            <a:fillRect/>
          </a:stretch>
        </p:blipFill>
        <p:spPr bwMode="auto">
          <a:xfrm>
            <a:off x="10528028" y="0"/>
            <a:ext cx="1663972" cy="1671400"/>
          </a:xfrm>
          <a:prstGeom prst="rect">
            <a:avLst/>
          </a:prstGeom>
          <a:noFill/>
        </p:spPr>
      </p:pic>
    </p:spTree>
    <p:extLst>
      <p:ext uri="{BB962C8B-B14F-4D97-AF65-F5344CB8AC3E}">
        <p14:creationId xmlns:p14="http://schemas.microsoft.com/office/powerpoint/2010/main" val="393393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555067" y="1583718"/>
            <a:ext cx="11029615" cy="3503523"/>
          </a:xfrm>
          <a:prstGeom prst="rect">
            <a:avLst/>
          </a:prstGeom>
          <a:noFill/>
        </p:spPr>
        <p:txBody>
          <a:bodyPr wrap="square" rtlCol="0">
            <a:spAutoFit/>
          </a:bodyPr>
          <a:lstStyle/>
          <a:p>
            <a:pPr>
              <a:buNone/>
            </a:pPr>
            <a:r>
              <a:rPr lang="en-US" sz="3600" dirty="0" smtClean="0">
                <a:solidFill>
                  <a:schemeClr val="tx1"/>
                </a:solidFill>
              </a:rPr>
              <a:t>Consider…..</a:t>
            </a:r>
          </a:p>
          <a:p>
            <a:pPr>
              <a:buNone/>
            </a:pPr>
            <a:r>
              <a:rPr lang="en-US" sz="3600" dirty="0" smtClean="0"/>
              <a:t>As 15/16 year olds, how do they display anxiety?</a:t>
            </a:r>
          </a:p>
          <a:p>
            <a:pPr>
              <a:buNone/>
            </a:pPr>
            <a:endParaRPr lang="en-US" sz="3600" dirty="0" smtClean="0">
              <a:solidFill>
                <a:schemeClr val="tx1"/>
              </a:solidFill>
            </a:endParaRPr>
          </a:p>
          <a:p>
            <a:pPr>
              <a:buNone/>
            </a:pPr>
            <a:r>
              <a:rPr lang="en-US" sz="3600" dirty="0" smtClean="0"/>
              <a:t>How do they tackle it?</a:t>
            </a:r>
            <a:endParaRPr lang="en-US" sz="3600" dirty="0" smtClean="0">
              <a:solidFill>
                <a:schemeClr val="tx1"/>
              </a:solidFill>
            </a:endParaRPr>
          </a:p>
          <a:p>
            <a:endParaRPr lang="en-GB" dirty="0" smtClean="0">
              <a:solidFill>
                <a:schemeClr val="tx1"/>
              </a:solidFill>
            </a:endParaRPr>
          </a:p>
          <a:p>
            <a:pPr>
              <a:buNone/>
            </a:pPr>
            <a:endParaRPr lang="en-GB" dirty="0">
              <a:solidFill>
                <a:schemeClr val="tx1"/>
              </a:solidFill>
            </a:endParaRPr>
          </a:p>
        </p:txBody>
      </p:sp>
      <p:pic>
        <p:nvPicPr>
          <p:cNvPr id="7171" name="Picture 3" descr="Image result for hawkley hall high school">
            <a:hlinkClick r:id="rId2"/>
          </p:cNvPr>
          <p:cNvPicPr>
            <a:picLocks noChangeAspect="1" noChangeArrowheads="1"/>
          </p:cNvPicPr>
          <p:nvPr/>
        </p:nvPicPr>
        <p:blipFill>
          <a:blip r:embed="rId3" cstate="print"/>
          <a:srcRect/>
          <a:stretch>
            <a:fillRect/>
          </a:stretch>
        </p:blipFill>
        <p:spPr bwMode="auto">
          <a:xfrm>
            <a:off x="10528028" y="0"/>
            <a:ext cx="1663972" cy="1671400"/>
          </a:xfrm>
          <a:prstGeom prst="rect">
            <a:avLst/>
          </a:prstGeom>
          <a:noFill/>
        </p:spPr>
      </p:pic>
    </p:spTree>
    <p:extLst>
      <p:ext uri="{BB962C8B-B14F-4D97-AF65-F5344CB8AC3E}">
        <p14:creationId xmlns:p14="http://schemas.microsoft.com/office/powerpoint/2010/main" val="3933931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9178"/>
          </a:xfrm>
        </p:spPr>
        <p:txBody>
          <a:bodyPr>
            <a:normAutofit/>
          </a:bodyPr>
          <a:lstStyle/>
          <a:p>
            <a:r>
              <a:rPr lang="en-US" sz="3600" dirty="0" smtClean="0"/>
              <a:t>ONLINE STRESS</a:t>
            </a:r>
            <a:endParaRPr lang="en-GB" sz="3600" dirty="0"/>
          </a:p>
        </p:txBody>
      </p:sp>
      <p:sp>
        <p:nvSpPr>
          <p:cNvPr id="3" name="Content Placeholder 2"/>
          <p:cNvSpPr>
            <a:spLocks noGrp="1"/>
          </p:cNvSpPr>
          <p:nvPr>
            <p:ph idx="1"/>
          </p:nvPr>
        </p:nvSpPr>
        <p:spPr>
          <a:xfrm>
            <a:off x="458159" y="1179239"/>
            <a:ext cx="10449910" cy="4351338"/>
          </a:xfrm>
        </p:spPr>
        <p:txBody>
          <a:bodyPr>
            <a:normAutofit fontScale="92500"/>
          </a:bodyPr>
          <a:lstStyle/>
          <a:p>
            <a:r>
              <a:rPr lang="en-US" dirty="0" smtClean="0"/>
              <a:t>Does your child suffer from </a:t>
            </a:r>
            <a:r>
              <a:rPr lang="en-US" b="1" dirty="0" smtClean="0">
                <a:solidFill>
                  <a:srgbClr val="FF0066"/>
                </a:solidFill>
              </a:rPr>
              <a:t>F.O.M.O</a:t>
            </a:r>
            <a:r>
              <a:rPr lang="en-US" dirty="0" smtClean="0"/>
              <a:t>? (FEAR OF MISSING </a:t>
            </a:r>
            <a:r>
              <a:rPr lang="en-US" dirty="0" smtClean="0"/>
              <a:t>OUT)</a:t>
            </a:r>
            <a:endParaRPr lang="en-US" dirty="0" smtClean="0"/>
          </a:p>
          <a:p>
            <a:endParaRPr lang="en-US" dirty="0" smtClean="0"/>
          </a:p>
          <a:p>
            <a:r>
              <a:rPr lang="en-US" dirty="0" smtClean="0"/>
              <a:t>Do you think that FOMO is experienced regularly by young people?</a:t>
            </a:r>
          </a:p>
          <a:p>
            <a:r>
              <a:rPr lang="en-US" dirty="0" smtClean="0"/>
              <a:t>Why?</a:t>
            </a:r>
          </a:p>
          <a:p>
            <a:r>
              <a:rPr lang="en-US" dirty="0" smtClean="0"/>
              <a:t>Does FOMO affect the studies of our children?</a:t>
            </a:r>
          </a:p>
          <a:p>
            <a:r>
              <a:rPr lang="en-US" dirty="0" smtClean="0"/>
              <a:t>How can we tackle this?</a:t>
            </a:r>
          </a:p>
          <a:p>
            <a:r>
              <a:rPr lang="en-US" dirty="0" smtClean="0"/>
              <a:t>Building in  regular 10 minute breaks in order to check phone if absolutely necessary and of course good stretches of time (planned in) to </a:t>
            </a:r>
            <a:r>
              <a:rPr lang="en-US" dirty="0" err="1" smtClean="0"/>
              <a:t>socialise</a:t>
            </a:r>
            <a:r>
              <a:rPr lang="en-US" dirty="0" smtClean="0"/>
              <a:t> and get active. </a:t>
            </a:r>
          </a:p>
          <a:p>
            <a:endParaRPr lang="en-US" dirty="0" smtClean="0"/>
          </a:p>
        </p:txBody>
      </p:sp>
      <p:pic>
        <p:nvPicPr>
          <p:cNvPr id="4" name="Picture 3" descr="Image result for hawkley hall high school">
            <a:hlinkClick r:id="rId2"/>
          </p:cNvPr>
          <p:cNvPicPr>
            <a:picLocks noChangeAspect="1" noChangeArrowheads="1"/>
          </p:cNvPicPr>
          <p:nvPr/>
        </p:nvPicPr>
        <p:blipFill>
          <a:blip r:embed="rId3" cstate="print"/>
          <a:srcRect/>
          <a:stretch>
            <a:fillRect/>
          </a:stretch>
        </p:blipFill>
        <p:spPr bwMode="auto">
          <a:xfrm>
            <a:off x="10528028" y="0"/>
            <a:ext cx="1663972" cy="16714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3972</TotalTime>
  <Words>744</Words>
  <Application>Microsoft Office PowerPoint</Application>
  <PresentationFormat>Widescreen</PresentationFormat>
  <Paragraphs>97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 2</vt:lpstr>
      <vt:lpstr>Office Theme</vt:lpstr>
      <vt:lpstr>PowerPoint Presentation</vt:lpstr>
      <vt:lpstr>True or false?</vt:lpstr>
      <vt:lpstr>True or false?</vt:lpstr>
      <vt:lpstr>What’s important? </vt:lpstr>
      <vt:lpstr>Self care </vt:lpstr>
      <vt:lpstr>Anxiety due to exam stress</vt:lpstr>
      <vt:lpstr>Dare to share?</vt:lpstr>
      <vt:lpstr>PowerPoint Presentation</vt:lpstr>
      <vt:lpstr>ONLINE STRESS</vt:lpstr>
      <vt:lpstr>PowerPoint Presentation</vt:lpstr>
      <vt:lpstr>Are young people today resilient? ‘Snowflake generation’; the generation of people who become adults in the 2010’s, viewed as being less resilient and more prone to taking offence than previous generations.  BUT.. YOUNG PEOPLE ARE NOT ALWAYS FRAGILE...</vt:lpstr>
      <vt:lpstr>Resilience</vt:lpstr>
      <vt:lpstr>Getting organised…</vt:lpstr>
    </vt:vector>
  </TitlesOfParts>
  <Company>Rowan Learning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Thornton J</dc:creator>
  <cp:lastModifiedBy>O'brien A</cp:lastModifiedBy>
  <cp:revision>213</cp:revision>
  <cp:lastPrinted>2014-09-18T15:20:32Z</cp:lastPrinted>
  <dcterms:created xsi:type="dcterms:W3CDTF">2013-11-26T13:08:04Z</dcterms:created>
  <dcterms:modified xsi:type="dcterms:W3CDTF">2018-10-30T10:17:45Z</dcterms:modified>
</cp:coreProperties>
</file>