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331" r:id="rId2"/>
    <p:sldId id="351" r:id="rId3"/>
    <p:sldId id="334" r:id="rId4"/>
    <p:sldId id="339" r:id="rId5"/>
    <p:sldId id="338" r:id="rId6"/>
    <p:sldId id="330" r:id="rId7"/>
    <p:sldId id="329" r:id="rId8"/>
    <p:sldId id="340" r:id="rId9"/>
    <p:sldId id="284" r:id="rId10"/>
    <p:sldId id="287" r:id="rId11"/>
    <p:sldId id="293" r:id="rId12"/>
    <p:sldId id="281" r:id="rId13"/>
    <p:sldId id="347" r:id="rId14"/>
    <p:sldId id="328" r:id="rId15"/>
    <p:sldId id="345" r:id="rId16"/>
    <p:sldId id="346" r:id="rId17"/>
    <p:sldId id="348" r:id="rId18"/>
    <p:sldId id="349" r:id="rId19"/>
    <p:sldId id="326" r:id="rId20"/>
    <p:sldId id="318" r:id="rId21"/>
    <p:sldId id="343" r:id="rId22"/>
    <p:sldId id="352" r:id="rId23"/>
    <p:sldId id="344" r:id="rId24"/>
  </p:sldIdLst>
  <p:sldSz cx="12192000" cy="6858000"/>
  <p:notesSz cx="6797675"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73"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473"/>
    <a:srgbClr val="F2EE42"/>
    <a:srgbClr val="1367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4434" autoAdjust="0"/>
  </p:normalViewPr>
  <p:slideViewPr>
    <p:cSldViewPr snapToGrid="0">
      <p:cViewPr varScale="1">
        <p:scale>
          <a:sx n="86" d="100"/>
          <a:sy n="86" d="100"/>
        </p:scale>
        <p:origin x="714" y="84"/>
      </p:cViewPr>
      <p:guideLst>
        <p:guide orient="horz" pos="2273"/>
        <p:guide pos="3840"/>
      </p:guideLst>
    </p:cSldViewPr>
  </p:slideViewPr>
  <p:notesTextViewPr>
    <p:cViewPr>
      <p:scale>
        <a:sx n="1" d="1"/>
        <a:sy n="1" d="1"/>
      </p:scale>
      <p:origin x="0" y="0"/>
    </p:cViewPr>
  </p:notesTextViewPr>
  <p:notesViewPr>
    <p:cSldViewPr snapToGrid="0">
      <p:cViewPr varScale="1">
        <p:scale>
          <a:sx n="89" d="100"/>
          <a:sy n="89" d="100"/>
        </p:scale>
        <p:origin x="307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215"/>
          </a:xfrm>
          <a:prstGeom prst="rect">
            <a:avLst/>
          </a:prstGeom>
        </p:spPr>
        <p:txBody>
          <a:bodyPr vert="horz" lIns="91440" tIns="45720" rIns="91440" bIns="45720" rtlCol="0"/>
          <a:lstStyle>
            <a:lvl1pPr algn="r">
              <a:defRPr sz="1200"/>
            </a:lvl1pPr>
          </a:lstStyle>
          <a:p>
            <a:fld id="{1353685E-BCCD-423A-8D15-9B564521A4F7}" type="datetimeFigureOut">
              <a:rPr lang="en-GB" smtClean="0"/>
              <a:t>30/10/2018</a:t>
            </a:fld>
            <a:endParaRPr lang="en-GB"/>
          </a:p>
        </p:txBody>
      </p:sp>
      <p:sp>
        <p:nvSpPr>
          <p:cNvPr id="4" name="Footer Placeholder 3"/>
          <p:cNvSpPr>
            <a:spLocks noGrp="1"/>
          </p:cNvSpPr>
          <p:nvPr>
            <p:ph type="ftr" sz="quarter" idx="2"/>
          </p:nvPr>
        </p:nvSpPr>
        <p:spPr>
          <a:xfrm>
            <a:off x="0" y="9431600"/>
            <a:ext cx="2945659" cy="49821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1600"/>
            <a:ext cx="2945659" cy="498214"/>
          </a:xfrm>
          <a:prstGeom prst="rect">
            <a:avLst/>
          </a:prstGeom>
        </p:spPr>
        <p:txBody>
          <a:bodyPr vert="horz" lIns="91440" tIns="45720" rIns="91440" bIns="45720" rtlCol="0" anchor="b"/>
          <a:lstStyle>
            <a:lvl1pPr algn="r">
              <a:defRPr sz="1200"/>
            </a:lvl1pPr>
          </a:lstStyle>
          <a:p>
            <a:fld id="{E57B0577-C184-41D6-A18B-5B477A500B97}" type="slidenum">
              <a:rPr lang="en-GB" smtClean="0"/>
              <a:t>‹#›</a:t>
            </a:fld>
            <a:endParaRPr lang="en-GB"/>
          </a:p>
        </p:txBody>
      </p:sp>
    </p:spTree>
    <p:extLst>
      <p:ext uri="{BB962C8B-B14F-4D97-AF65-F5344CB8AC3E}">
        <p14:creationId xmlns:p14="http://schemas.microsoft.com/office/powerpoint/2010/main" val="3479307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2BE02590-D423-41F2-88EE-40A8DF96DF22}" type="datetimeFigureOut">
              <a:rPr lang="en-GB" smtClean="0"/>
              <a:t>30/10/2018</a:t>
            </a:fld>
            <a:endParaRPr lang="en-GB"/>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D36CAD2B-755C-4CBB-A0FF-564779F5197A}" type="slidenum">
              <a:rPr lang="en-GB" smtClean="0"/>
              <a:t>‹#›</a:t>
            </a:fld>
            <a:endParaRPr lang="en-GB"/>
          </a:p>
        </p:txBody>
      </p:sp>
    </p:spTree>
    <p:extLst>
      <p:ext uri="{BB962C8B-B14F-4D97-AF65-F5344CB8AC3E}">
        <p14:creationId xmlns:p14="http://schemas.microsoft.com/office/powerpoint/2010/main" val="2705690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7" name="TextBox 6"/>
          <p:cNvSpPr txBox="1"/>
          <p:nvPr userDrawn="1"/>
        </p:nvSpPr>
        <p:spPr>
          <a:xfrm>
            <a:off x="3508313" y="25235"/>
            <a:ext cx="7364546" cy="769441"/>
          </a:xfrm>
          <a:prstGeom prst="rect">
            <a:avLst/>
          </a:prstGeom>
          <a:noFill/>
        </p:spPr>
        <p:txBody>
          <a:bodyPr wrap="square" rtlCol="0">
            <a:spAutoFit/>
          </a:bodyPr>
          <a:lstStyle/>
          <a:p>
            <a:r>
              <a:rPr lang="en-GB" sz="4400" b="0" u="none" dirty="0" smtClean="0">
                <a:solidFill>
                  <a:srgbClr val="013473"/>
                </a:solidFill>
                <a:effectLst/>
                <a:latin typeface="Arial" panose="020B0604020202020204" pitchFamily="34" charset="0"/>
                <a:cs typeface="Arial" panose="020B0604020202020204" pitchFamily="34" charset="0"/>
              </a:rPr>
              <a:t>Hawkley Hall High School</a:t>
            </a:r>
            <a:endParaRPr lang="en-GB" sz="4400" b="0" u="none" dirty="0">
              <a:solidFill>
                <a:srgbClr val="013473"/>
              </a:solidFill>
              <a:effectLst/>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01361" y="0"/>
            <a:ext cx="2090639" cy="2491907"/>
          </a:xfrm>
          <a:prstGeom prst="rect">
            <a:avLst/>
          </a:prstGeom>
        </p:spPr>
      </p:pic>
      <p:sp>
        <p:nvSpPr>
          <p:cNvPr id="9" name="TextBox 8"/>
          <p:cNvSpPr txBox="1"/>
          <p:nvPr userDrawn="1"/>
        </p:nvSpPr>
        <p:spPr>
          <a:xfrm>
            <a:off x="4342051" y="687614"/>
            <a:ext cx="5673013" cy="646331"/>
          </a:xfrm>
          <a:prstGeom prst="rect">
            <a:avLst/>
          </a:prstGeom>
          <a:noFill/>
        </p:spPr>
        <p:txBody>
          <a:bodyPr wrap="square" rtlCol="0">
            <a:spAutoFit/>
          </a:bodyPr>
          <a:lstStyle/>
          <a:p>
            <a:pPr algn="r"/>
            <a:r>
              <a:rPr lang="en-GB" dirty="0" smtClean="0"/>
              <a:t>‘An outstanding</a:t>
            </a:r>
            <a:r>
              <a:rPr lang="en-GB" baseline="0" dirty="0" smtClean="0"/>
              <a:t> school providing an excellent quality of education and care for its students’.</a:t>
            </a:r>
            <a:endParaRPr lang="en-GB"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327780"/>
            <a:ext cx="2580818" cy="1530220"/>
          </a:xfrm>
          <a:prstGeom prst="rect">
            <a:avLst/>
          </a:prstGeom>
        </p:spPr>
      </p:pic>
      <p:sp>
        <p:nvSpPr>
          <p:cNvPr id="10" name="Text Placeholder 9"/>
          <p:cNvSpPr>
            <a:spLocks noGrp="1"/>
          </p:cNvSpPr>
          <p:nvPr>
            <p:ph type="body" sz="quarter" idx="10" hasCustomPrompt="1"/>
          </p:nvPr>
        </p:nvSpPr>
        <p:spPr>
          <a:xfrm>
            <a:off x="1688036" y="2934091"/>
            <a:ext cx="8858250" cy="1604963"/>
          </a:xfrm>
        </p:spPr>
        <p:txBody>
          <a:bodyPr>
            <a:normAutofit/>
          </a:bodyPr>
          <a:lstStyle>
            <a:lvl1pPr marL="0" indent="0" algn="ctr">
              <a:buFont typeface="Arial" panose="020B0604020202020204" pitchFamily="34" charset="0"/>
              <a:buNone/>
              <a:defRPr sz="4800" b="0" baseline="0">
                <a:solidFill>
                  <a:srgbClr val="013473"/>
                </a:solidFill>
              </a:defRPr>
            </a:lvl1pPr>
            <a:lvl2pPr marL="457200" indent="0">
              <a:buNone/>
              <a:defRPr/>
            </a:lvl2pPr>
            <a:lvl3pPr marL="914400" indent="0">
              <a:buNone/>
              <a:defRPr/>
            </a:lvl3pPr>
            <a:lvl4pPr marL="1371600" indent="0">
              <a:buNone/>
              <a:defRPr/>
            </a:lvl4pPr>
          </a:lstStyle>
          <a:p>
            <a:pPr lvl="0"/>
            <a:r>
              <a:rPr lang="en-US" dirty="0" smtClean="0"/>
              <a:t>Enter Your Title Here</a:t>
            </a:r>
          </a:p>
        </p:txBody>
      </p:sp>
    </p:spTree>
    <p:extLst>
      <p:ext uri="{BB962C8B-B14F-4D97-AF65-F5344CB8AC3E}">
        <p14:creationId xmlns:p14="http://schemas.microsoft.com/office/powerpoint/2010/main" val="796397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19453" y="0"/>
            <a:ext cx="1172547" cy="1397600"/>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l="12987" t="10964" r="5842" b="12379"/>
          <a:stretch/>
        </p:blipFill>
        <p:spPr>
          <a:xfrm>
            <a:off x="10951028" y="5443369"/>
            <a:ext cx="1240972" cy="1397177"/>
          </a:xfrm>
          <a:prstGeom prst="rect">
            <a:avLst/>
          </a:prstGeom>
        </p:spPr>
      </p:pic>
      <p:sp>
        <p:nvSpPr>
          <p:cNvPr id="6" name="Text Placeholder 5"/>
          <p:cNvSpPr>
            <a:spLocks noGrp="1"/>
          </p:cNvSpPr>
          <p:nvPr>
            <p:ph type="body" sz="quarter" idx="10"/>
          </p:nvPr>
        </p:nvSpPr>
        <p:spPr>
          <a:xfrm>
            <a:off x="204820" y="1397600"/>
            <a:ext cx="10515600" cy="5152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2" name="Title Placeholder 1"/>
          <p:cNvSpPr>
            <a:spLocks noGrp="1"/>
          </p:cNvSpPr>
          <p:nvPr>
            <p:ph type="title"/>
          </p:nvPr>
        </p:nvSpPr>
        <p:spPr>
          <a:xfrm>
            <a:off x="204820" y="36018"/>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2284053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19453" y="0"/>
            <a:ext cx="1172547" cy="1397600"/>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l="12987" t="10964" r="5842" b="12379"/>
          <a:stretch/>
        </p:blipFill>
        <p:spPr>
          <a:xfrm>
            <a:off x="10951028" y="5443369"/>
            <a:ext cx="1240972" cy="1397177"/>
          </a:xfrm>
          <a:prstGeom prst="rect">
            <a:avLst/>
          </a:prstGeom>
        </p:spPr>
      </p:pic>
      <p:sp>
        <p:nvSpPr>
          <p:cNvPr id="12" name="Title Placeholder 1"/>
          <p:cNvSpPr>
            <a:spLocks noGrp="1"/>
          </p:cNvSpPr>
          <p:nvPr>
            <p:ph type="title"/>
          </p:nvPr>
        </p:nvSpPr>
        <p:spPr>
          <a:xfrm>
            <a:off x="204820" y="36018"/>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1868511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19453" y="0"/>
            <a:ext cx="1172547" cy="1397600"/>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l="12987" t="10964" r="5842" b="12379"/>
          <a:stretch/>
        </p:blipFill>
        <p:spPr>
          <a:xfrm>
            <a:off x="10951028" y="5443369"/>
            <a:ext cx="1240972" cy="1397177"/>
          </a:xfrm>
          <a:prstGeom prst="rect">
            <a:avLst/>
          </a:prstGeom>
        </p:spPr>
      </p:pic>
      <p:sp>
        <p:nvSpPr>
          <p:cNvPr id="12" name="Title Placeholder 1"/>
          <p:cNvSpPr>
            <a:spLocks noGrp="1"/>
          </p:cNvSpPr>
          <p:nvPr>
            <p:ph type="title"/>
          </p:nvPr>
        </p:nvSpPr>
        <p:spPr>
          <a:xfrm>
            <a:off x="204820" y="36018"/>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4" name="Chart Placeholder 3"/>
          <p:cNvSpPr>
            <a:spLocks noGrp="1"/>
          </p:cNvSpPr>
          <p:nvPr>
            <p:ph type="chart" sz="quarter" idx="10"/>
          </p:nvPr>
        </p:nvSpPr>
        <p:spPr>
          <a:xfrm>
            <a:off x="204788" y="1492250"/>
            <a:ext cx="10515600" cy="5272088"/>
          </a:xfrm>
        </p:spPr>
        <p:txBody>
          <a:bodyPr/>
          <a:lstStyle/>
          <a:p>
            <a:endParaRPr lang="en-GB"/>
          </a:p>
        </p:txBody>
      </p:sp>
    </p:spTree>
    <p:extLst>
      <p:ext uri="{BB962C8B-B14F-4D97-AF65-F5344CB8AC3E}">
        <p14:creationId xmlns:p14="http://schemas.microsoft.com/office/powerpoint/2010/main" val="2605888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alfTex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19453" y="0"/>
            <a:ext cx="1172547" cy="1397600"/>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l="12987" t="10964" r="5842" b="12379"/>
          <a:stretch/>
        </p:blipFill>
        <p:spPr>
          <a:xfrm>
            <a:off x="10951028" y="5443369"/>
            <a:ext cx="1240972" cy="1397177"/>
          </a:xfrm>
          <a:prstGeom prst="rect">
            <a:avLst/>
          </a:prstGeom>
        </p:spPr>
      </p:pic>
      <p:sp>
        <p:nvSpPr>
          <p:cNvPr id="12" name="Title Placeholder 1"/>
          <p:cNvSpPr>
            <a:spLocks noGrp="1"/>
          </p:cNvSpPr>
          <p:nvPr>
            <p:ph type="title"/>
          </p:nvPr>
        </p:nvSpPr>
        <p:spPr>
          <a:xfrm>
            <a:off x="204820" y="36018"/>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5" name="Text Placeholder 4"/>
          <p:cNvSpPr>
            <a:spLocks noGrp="1"/>
          </p:cNvSpPr>
          <p:nvPr>
            <p:ph type="body" sz="quarter" idx="10"/>
          </p:nvPr>
        </p:nvSpPr>
        <p:spPr>
          <a:xfrm>
            <a:off x="204788" y="1511300"/>
            <a:ext cx="6915150" cy="5216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458341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19453" y="0"/>
            <a:ext cx="1172547" cy="1397600"/>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l="12987" t="10964" r="5842" b="12379"/>
          <a:stretch/>
        </p:blipFill>
        <p:spPr>
          <a:xfrm>
            <a:off x="10951028" y="5443369"/>
            <a:ext cx="1240972" cy="1397177"/>
          </a:xfrm>
          <a:prstGeom prst="rect">
            <a:avLst/>
          </a:prstGeom>
        </p:spPr>
      </p:pic>
    </p:spTree>
    <p:extLst>
      <p:ext uri="{BB962C8B-B14F-4D97-AF65-F5344CB8AC3E}">
        <p14:creationId xmlns:p14="http://schemas.microsoft.com/office/powerpoint/2010/main" val="475568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02997CE-E972-424F-9AFE-D38CFBD2F079}" type="datetimeFigureOut">
              <a:rPr lang="en-GB" smtClean="0"/>
              <a:t>30/10/2018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DDFB7F-8234-4E36-AF64-99925956925F}" type="slidenum">
              <a:rPr lang="en-GB" smtClean="0"/>
              <a:t>‹#›</a:t>
            </a:fld>
            <a:endParaRPr lang="en-GB"/>
          </a:p>
        </p:txBody>
      </p:sp>
    </p:spTree>
    <p:extLst>
      <p:ext uri="{BB962C8B-B14F-4D97-AF65-F5344CB8AC3E}">
        <p14:creationId xmlns:p14="http://schemas.microsoft.com/office/powerpoint/2010/main" val="3063380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FA597-62DD-4D4C-9084-1627ABD58461}" type="datetimeFigureOut">
              <a:rPr lang="en-GB" smtClean="0"/>
              <a:t>30/10/2018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8785FD-CE14-4A37-98E7-D85E4F61766D}" type="slidenum">
              <a:rPr lang="en-GB" smtClean="0"/>
              <a:t>‹#›</a:t>
            </a:fld>
            <a:endParaRPr lang="en-GB"/>
          </a:p>
        </p:txBody>
      </p:sp>
    </p:spTree>
    <p:extLst>
      <p:ext uri="{BB962C8B-B14F-4D97-AF65-F5344CB8AC3E}">
        <p14:creationId xmlns:p14="http://schemas.microsoft.com/office/powerpoint/2010/main" val="633679644"/>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5" r:id="rId4"/>
    <p:sldLayoutId id="2147483654" r:id="rId5"/>
    <p:sldLayoutId id="2147483653" r:id="rId6"/>
    <p:sldLayoutId id="2147483668" r:id="rId7"/>
  </p:sldLayoutIdLst>
  <p:txStyles>
    <p:titleStyle>
      <a:lvl1pPr algn="l" defTabSz="914400" rtl="0" eaLnBrk="1" latinLnBrk="0" hangingPunct="1">
        <a:lnSpc>
          <a:spcPct val="90000"/>
        </a:lnSpc>
        <a:spcBef>
          <a:spcPct val="0"/>
        </a:spcBef>
        <a:buNone/>
        <a:defRPr sz="4400" b="0" kern="1200">
          <a:solidFill>
            <a:srgbClr val="01347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Hermann_Ebbinghaus" TargetMode="External"/><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71695" y="1015938"/>
            <a:ext cx="10447283" cy="1859180"/>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7200" b="1" dirty="0" smtClean="0">
                <a:latin typeface="Franklin Gothic Demi Cond" panose="020B0706030402020204" pitchFamily="34" charset="0"/>
              </a:rPr>
              <a:t>STEPS  TO REVISION SUCCESS </a:t>
            </a:r>
          </a:p>
          <a:p>
            <a:r>
              <a:rPr lang="en-GB" sz="7200" b="1" dirty="0" smtClean="0">
                <a:latin typeface="Franklin Gothic Demi Cond" panose="020B0706030402020204" pitchFamily="34" charset="0"/>
              </a:rPr>
              <a:t>Class of 2019</a:t>
            </a:r>
            <a:endParaRPr lang="en-GB" sz="7200" b="1" dirty="0">
              <a:latin typeface="Franklin Gothic Demi Cond" panose="020B0706030402020204" pitchFamily="34" charset="0"/>
            </a:endParaRPr>
          </a:p>
        </p:txBody>
      </p:sp>
    </p:spTree>
    <p:extLst>
      <p:ext uri="{BB962C8B-B14F-4D97-AF65-F5344CB8AC3E}">
        <p14:creationId xmlns:p14="http://schemas.microsoft.com/office/powerpoint/2010/main" val="205592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9576" y="394738"/>
            <a:ext cx="10801200" cy="1263673"/>
          </a:xfrm>
        </p:spPr>
        <p:txBody>
          <a:bodyPr>
            <a:normAutofit/>
          </a:bodyPr>
          <a:lstStyle/>
          <a:p>
            <a:r>
              <a:rPr lang="en-GB" b="1" dirty="0" err="1" smtClean="0"/>
              <a:t>dd</a:t>
            </a:r>
            <a:endParaRPr lang="en-GB" b="1" dirty="0"/>
          </a:p>
        </p:txBody>
      </p:sp>
      <p:sp>
        <p:nvSpPr>
          <p:cNvPr id="3" name="Content Placeholder 2"/>
          <p:cNvSpPr>
            <a:spLocks noGrp="1"/>
          </p:cNvSpPr>
          <p:nvPr>
            <p:ph idx="1"/>
          </p:nvPr>
        </p:nvSpPr>
        <p:spPr>
          <a:xfrm>
            <a:off x="983435" y="1825625"/>
            <a:ext cx="10368999" cy="4351339"/>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4" name="Picture 3"/>
          <p:cNvPicPr>
            <a:picLocks noChangeAspect="1"/>
          </p:cNvPicPr>
          <p:nvPr/>
        </p:nvPicPr>
        <p:blipFill>
          <a:blip r:embed="rId2"/>
          <a:stretch>
            <a:fillRect/>
          </a:stretch>
        </p:blipFill>
        <p:spPr>
          <a:xfrm>
            <a:off x="3176" y="38840"/>
            <a:ext cx="12188824" cy="6893974"/>
          </a:xfrm>
          <a:prstGeom prst="rect">
            <a:avLst/>
          </a:prstGeom>
        </p:spPr>
      </p:pic>
      <p:pic>
        <p:nvPicPr>
          <p:cNvPr id="6" name="Picture 5"/>
          <p:cNvPicPr>
            <a:picLocks noChangeAspect="1"/>
          </p:cNvPicPr>
          <p:nvPr/>
        </p:nvPicPr>
        <p:blipFill>
          <a:blip r:embed="rId3"/>
          <a:stretch>
            <a:fillRect/>
          </a:stretch>
        </p:blipFill>
        <p:spPr>
          <a:xfrm>
            <a:off x="11496602" y="6176965"/>
            <a:ext cx="686574" cy="681037"/>
          </a:xfrm>
          <a:prstGeom prst="rect">
            <a:avLst/>
          </a:prstGeom>
        </p:spPr>
      </p:pic>
      <p:pic>
        <p:nvPicPr>
          <p:cNvPr id="7" name="Picture 6"/>
          <p:cNvPicPr>
            <a:picLocks noChangeAspect="1"/>
          </p:cNvPicPr>
          <p:nvPr/>
        </p:nvPicPr>
        <p:blipFill>
          <a:blip r:embed="rId4"/>
          <a:stretch>
            <a:fillRect/>
          </a:stretch>
        </p:blipFill>
        <p:spPr>
          <a:xfrm>
            <a:off x="5159900" y="1921490"/>
            <a:ext cx="1632421" cy="24364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8" name="Picture 4" descr="http://fyi.utah.edu/wp-content/uploads/2014/01/olympic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692" y="1658410"/>
            <a:ext cx="660733" cy="8843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480076" y="2689047"/>
            <a:ext cx="571188" cy="571188"/>
          </a:xfrm>
          <a:prstGeom prst="rect">
            <a:avLst/>
          </a:prstGeom>
        </p:spPr>
      </p:pic>
      <p:pic>
        <p:nvPicPr>
          <p:cNvPr id="9" name="Picture 8"/>
          <p:cNvPicPr>
            <a:picLocks noChangeAspect="1"/>
          </p:cNvPicPr>
          <p:nvPr/>
        </p:nvPicPr>
        <p:blipFill>
          <a:blip r:embed="rId7"/>
          <a:stretch>
            <a:fillRect/>
          </a:stretch>
        </p:blipFill>
        <p:spPr>
          <a:xfrm flipH="1">
            <a:off x="1184750" y="5156497"/>
            <a:ext cx="792784" cy="792784"/>
          </a:xfrm>
          <a:prstGeom prst="rect">
            <a:avLst/>
          </a:prstGeom>
        </p:spPr>
      </p:pic>
      <p:pic>
        <p:nvPicPr>
          <p:cNvPr id="10" name="Picture 9"/>
          <p:cNvPicPr>
            <a:picLocks noChangeAspect="1"/>
          </p:cNvPicPr>
          <p:nvPr/>
        </p:nvPicPr>
        <p:blipFill>
          <a:blip r:embed="rId8"/>
          <a:stretch>
            <a:fillRect/>
          </a:stretch>
        </p:blipFill>
        <p:spPr>
          <a:xfrm>
            <a:off x="11352434" y="2250402"/>
            <a:ext cx="736376" cy="928784"/>
          </a:xfrm>
          <a:prstGeom prst="rect">
            <a:avLst/>
          </a:prstGeom>
        </p:spPr>
      </p:pic>
      <p:pic>
        <p:nvPicPr>
          <p:cNvPr id="11" name="Picture 10"/>
          <p:cNvPicPr>
            <a:picLocks noChangeAspect="1"/>
          </p:cNvPicPr>
          <p:nvPr/>
        </p:nvPicPr>
        <p:blipFill rotWithShape="1">
          <a:blip r:embed="rId9"/>
          <a:srcRect t="22706"/>
          <a:stretch/>
        </p:blipFill>
        <p:spPr>
          <a:xfrm flipH="1">
            <a:off x="3002279" y="53950"/>
            <a:ext cx="588706" cy="758273"/>
          </a:xfrm>
          <a:prstGeom prst="rect">
            <a:avLst/>
          </a:prstGeom>
        </p:spPr>
      </p:pic>
      <p:pic>
        <p:nvPicPr>
          <p:cNvPr id="12" name="Picture 11"/>
          <p:cNvPicPr>
            <a:picLocks noChangeAspect="1"/>
          </p:cNvPicPr>
          <p:nvPr/>
        </p:nvPicPr>
        <p:blipFill>
          <a:blip r:embed="rId10"/>
          <a:stretch>
            <a:fillRect/>
          </a:stretch>
        </p:blipFill>
        <p:spPr>
          <a:xfrm>
            <a:off x="4961006" y="5488167"/>
            <a:ext cx="688797" cy="688797"/>
          </a:xfrm>
          <a:prstGeom prst="rect">
            <a:avLst/>
          </a:prstGeom>
        </p:spPr>
      </p:pic>
      <p:sp>
        <p:nvSpPr>
          <p:cNvPr id="14" name="TextBox 13"/>
          <p:cNvSpPr txBox="1"/>
          <p:nvPr/>
        </p:nvSpPr>
        <p:spPr>
          <a:xfrm>
            <a:off x="4618413" y="559813"/>
            <a:ext cx="2134046" cy="584775"/>
          </a:xfrm>
          <a:prstGeom prst="rect">
            <a:avLst/>
          </a:prstGeom>
          <a:noFill/>
        </p:spPr>
        <p:txBody>
          <a:bodyPr wrap="square" rtlCol="0">
            <a:spAutoFit/>
          </a:bodyPr>
          <a:lstStyle/>
          <a:p>
            <a:r>
              <a:rPr lang="en-GB" dirty="0">
                <a:solidFill>
                  <a:srgbClr val="002060"/>
                </a:solidFill>
              </a:rPr>
              <a:t>‘</a:t>
            </a:r>
            <a:r>
              <a:rPr lang="en-GB" sz="1400" dirty="0">
                <a:solidFill>
                  <a:srgbClr val="002060"/>
                </a:solidFill>
              </a:rPr>
              <a:t>Float like a butterfly sting like a bee’</a:t>
            </a:r>
          </a:p>
        </p:txBody>
      </p:sp>
      <p:pic>
        <p:nvPicPr>
          <p:cNvPr id="15" name="Picture 14"/>
          <p:cNvPicPr>
            <a:picLocks noChangeAspect="1"/>
          </p:cNvPicPr>
          <p:nvPr/>
        </p:nvPicPr>
        <p:blipFill>
          <a:blip r:embed="rId11"/>
          <a:stretch>
            <a:fillRect/>
          </a:stretch>
        </p:blipFill>
        <p:spPr>
          <a:xfrm>
            <a:off x="5666224" y="907561"/>
            <a:ext cx="578375" cy="577544"/>
          </a:xfrm>
          <a:prstGeom prst="rect">
            <a:avLst/>
          </a:prstGeom>
        </p:spPr>
      </p:pic>
      <p:pic>
        <p:nvPicPr>
          <p:cNvPr id="16" name="Picture 15"/>
          <p:cNvPicPr>
            <a:picLocks noChangeAspect="1"/>
          </p:cNvPicPr>
          <p:nvPr/>
        </p:nvPicPr>
        <p:blipFill>
          <a:blip r:embed="rId12"/>
          <a:stretch>
            <a:fillRect/>
          </a:stretch>
        </p:blipFill>
        <p:spPr>
          <a:xfrm>
            <a:off x="1086532" y="3656895"/>
            <a:ext cx="688797" cy="688797"/>
          </a:xfrm>
          <a:prstGeom prst="rect">
            <a:avLst/>
          </a:prstGeom>
        </p:spPr>
      </p:pic>
      <p:pic>
        <p:nvPicPr>
          <p:cNvPr id="17" name="Picture 16"/>
          <p:cNvPicPr>
            <a:picLocks noChangeAspect="1"/>
          </p:cNvPicPr>
          <p:nvPr/>
        </p:nvPicPr>
        <p:blipFill rotWithShape="1">
          <a:blip r:embed="rId13"/>
          <a:srcRect t="17265" b="18353"/>
          <a:stretch/>
        </p:blipFill>
        <p:spPr>
          <a:xfrm>
            <a:off x="10982384" y="1018495"/>
            <a:ext cx="1028436" cy="662123"/>
          </a:xfrm>
          <a:prstGeom prst="rect">
            <a:avLst/>
          </a:prstGeom>
        </p:spPr>
      </p:pic>
    </p:spTree>
    <p:extLst>
      <p:ext uri="{BB962C8B-B14F-4D97-AF65-F5344CB8AC3E}">
        <p14:creationId xmlns:p14="http://schemas.microsoft.com/office/powerpoint/2010/main" val="161037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7648" y="1"/>
            <a:ext cx="5774208" cy="1080120"/>
          </a:xfrm>
        </p:spPr>
        <p:txBody>
          <a:bodyPr>
            <a:normAutofit/>
          </a:bodyPr>
          <a:lstStyle/>
          <a:p>
            <a:r>
              <a:rPr lang="en-GB" b="1" dirty="0" smtClean="0"/>
              <a:t>Alternatives….Loci</a:t>
            </a:r>
            <a:endParaRPr lang="en-GB" b="1" dirty="0"/>
          </a:p>
        </p:txBody>
      </p:sp>
      <p:pic>
        <p:nvPicPr>
          <p:cNvPr id="4" name="Content Placeholder 3"/>
          <p:cNvPicPr>
            <a:picLocks noGrp="1" noChangeAspect="1"/>
          </p:cNvPicPr>
          <p:nvPr>
            <p:ph idx="1"/>
          </p:nvPr>
        </p:nvPicPr>
        <p:blipFill>
          <a:blip r:embed="rId2"/>
          <a:stretch>
            <a:fillRect/>
          </a:stretch>
        </p:blipFill>
        <p:spPr>
          <a:xfrm>
            <a:off x="11133351" y="5733257"/>
            <a:ext cx="957155" cy="963250"/>
          </a:xfrm>
          <a:prstGeom prst="rect">
            <a:avLst/>
          </a:prstGeom>
        </p:spPr>
      </p:pic>
      <p:sp>
        <p:nvSpPr>
          <p:cNvPr id="6" name="Rectangle 5"/>
          <p:cNvSpPr/>
          <p:nvPr/>
        </p:nvSpPr>
        <p:spPr>
          <a:xfrm>
            <a:off x="1398839" y="980370"/>
            <a:ext cx="9361040" cy="2862322"/>
          </a:xfrm>
          <a:prstGeom prst="rect">
            <a:avLst/>
          </a:prstGeom>
        </p:spPr>
        <p:txBody>
          <a:bodyPr wrap="square">
            <a:spAutoFit/>
          </a:bodyPr>
          <a:lstStyle/>
          <a:p>
            <a:r>
              <a:rPr lang="en-GB" sz="3600" dirty="0"/>
              <a:t>Memory trick of memory masters: </a:t>
            </a:r>
          </a:p>
          <a:p>
            <a:r>
              <a:rPr lang="en-GB" sz="3600" dirty="0"/>
              <a:t>1. Think about a journey you know well</a:t>
            </a:r>
          </a:p>
          <a:p>
            <a:r>
              <a:rPr lang="en-GB" sz="3600" dirty="0"/>
              <a:t>2. Think about the landmarks along the way. </a:t>
            </a:r>
          </a:p>
          <a:p>
            <a:r>
              <a:rPr lang="en-GB" sz="3600" dirty="0"/>
              <a:t>3. You then add in images to help you remember information. </a:t>
            </a:r>
          </a:p>
        </p:txBody>
      </p:sp>
      <p:pic>
        <p:nvPicPr>
          <p:cNvPr id="7" name="Picture 6"/>
          <p:cNvPicPr>
            <a:picLocks noChangeAspect="1"/>
          </p:cNvPicPr>
          <p:nvPr/>
        </p:nvPicPr>
        <p:blipFill>
          <a:blip r:embed="rId3"/>
          <a:stretch>
            <a:fillRect/>
          </a:stretch>
        </p:blipFill>
        <p:spPr>
          <a:xfrm>
            <a:off x="1559498" y="4005065"/>
            <a:ext cx="9073009" cy="2405807"/>
          </a:xfrm>
          <a:prstGeom prst="rect">
            <a:avLst/>
          </a:prstGeom>
        </p:spPr>
      </p:pic>
    </p:spTree>
    <p:extLst>
      <p:ext uri="{BB962C8B-B14F-4D97-AF65-F5344CB8AC3E}">
        <p14:creationId xmlns:p14="http://schemas.microsoft.com/office/powerpoint/2010/main" val="415819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226" t="7588" r="21830" b="3279"/>
          <a:stretch/>
        </p:blipFill>
        <p:spPr>
          <a:xfrm>
            <a:off x="4465301" y="1087793"/>
            <a:ext cx="2319500" cy="2903068"/>
          </a:xfrm>
          <a:prstGeom prst="rect">
            <a:avLst/>
          </a:prstGeom>
        </p:spPr>
      </p:pic>
      <p:sp>
        <p:nvSpPr>
          <p:cNvPr id="3" name="TextBox 2"/>
          <p:cNvSpPr txBox="1"/>
          <p:nvPr/>
        </p:nvSpPr>
        <p:spPr>
          <a:xfrm>
            <a:off x="1385148" y="71180"/>
            <a:ext cx="8985740" cy="646331"/>
          </a:xfrm>
          <a:prstGeom prst="rect">
            <a:avLst/>
          </a:prstGeom>
          <a:noFill/>
        </p:spPr>
        <p:txBody>
          <a:bodyPr wrap="square" rtlCol="0">
            <a:spAutoFit/>
          </a:bodyPr>
          <a:lstStyle/>
          <a:p>
            <a:r>
              <a:rPr lang="en-GB" sz="3600" b="1" dirty="0" smtClean="0">
                <a:solidFill>
                  <a:srgbClr val="013473"/>
                </a:solidFill>
              </a:rPr>
              <a:t>IT MAKES SENSE TO CATER FOR THE 5 SENSES!</a:t>
            </a:r>
            <a:endParaRPr lang="en-GB" sz="3600" b="1" dirty="0">
              <a:solidFill>
                <a:srgbClr val="013473"/>
              </a:solidFill>
            </a:endParaRPr>
          </a:p>
        </p:txBody>
      </p:sp>
      <p:sp>
        <p:nvSpPr>
          <p:cNvPr id="4" name="Left Arrow 3"/>
          <p:cNvSpPr/>
          <p:nvPr/>
        </p:nvSpPr>
        <p:spPr>
          <a:xfrm rot="979076">
            <a:off x="3059538" y="1776171"/>
            <a:ext cx="1160584" cy="59787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Left Arrow 4"/>
          <p:cNvSpPr/>
          <p:nvPr/>
        </p:nvSpPr>
        <p:spPr>
          <a:xfrm rot="20894851">
            <a:off x="3096224" y="3632570"/>
            <a:ext cx="1160584" cy="59787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Left Arrow 5"/>
          <p:cNvSpPr/>
          <p:nvPr/>
        </p:nvSpPr>
        <p:spPr>
          <a:xfrm rot="10032715">
            <a:off x="7464578" y="1999447"/>
            <a:ext cx="1160584" cy="59787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Left Arrow 6"/>
          <p:cNvSpPr/>
          <p:nvPr/>
        </p:nvSpPr>
        <p:spPr>
          <a:xfrm rot="12301993">
            <a:off x="6947282" y="3756372"/>
            <a:ext cx="1230493" cy="59787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a:stretch>
            <a:fillRect/>
          </a:stretch>
        </p:blipFill>
        <p:spPr>
          <a:xfrm rot="16984148">
            <a:off x="5214354" y="4235346"/>
            <a:ext cx="891554" cy="536090"/>
          </a:xfrm>
          <a:prstGeom prst="rect">
            <a:avLst/>
          </a:prstGeom>
        </p:spPr>
      </p:pic>
      <p:sp>
        <p:nvSpPr>
          <p:cNvPr id="9" name="TextBox 8"/>
          <p:cNvSpPr txBox="1"/>
          <p:nvPr/>
        </p:nvSpPr>
        <p:spPr>
          <a:xfrm>
            <a:off x="320491" y="1002323"/>
            <a:ext cx="2840769" cy="2246769"/>
          </a:xfrm>
          <a:prstGeom prst="rect">
            <a:avLst/>
          </a:prstGeom>
          <a:noFill/>
        </p:spPr>
        <p:txBody>
          <a:bodyPr wrap="square" rtlCol="0">
            <a:spAutoFit/>
          </a:bodyPr>
          <a:lstStyle/>
          <a:p>
            <a:r>
              <a:rPr lang="en-GB" sz="2800" b="1" dirty="0" smtClean="0">
                <a:solidFill>
                  <a:srgbClr val="013473"/>
                </a:solidFill>
              </a:rPr>
              <a:t>Sight</a:t>
            </a:r>
            <a:r>
              <a:rPr lang="en-GB" sz="2800" dirty="0">
                <a:solidFill>
                  <a:srgbClr val="013473"/>
                </a:solidFill>
              </a:rPr>
              <a:t>:</a:t>
            </a:r>
            <a:r>
              <a:rPr lang="en-GB" sz="2800" dirty="0" smtClean="0">
                <a:solidFill>
                  <a:srgbClr val="013473"/>
                </a:solidFill>
              </a:rPr>
              <a:t> pictures, doodles, video, images, diagrams, lines, colours, drawings</a:t>
            </a:r>
            <a:endParaRPr lang="en-GB" sz="2800" dirty="0">
              <a:solidFill>
                <a:srgbClr val="013473"/>
              </a:solidFill>
            </a:endParaRPr>
          </a:p>
        </p:txBody>
      </p:sp>
      <p:sp>
        <p:nvSpPr>
          <p:cNvPr id="10" name="TextBox 9"/>
          <p:cNvSpPr txBox="1"/>
          <p:nvPr/>
        </p:nvSpPr>
        <p:spPr>
          <a:xfrm>
            <a:off x="8676936" y="803804"/>
            <a:ext cx="3364523" cy="3108543"/>
          </a:xfrm>
          <a:prstGeom prst="rect">
            <a:avLst/>
          </a:prstGeom>
          <a:noFill/>
        </p:spPr>
        <p:txBody>
          <a:bodyPr wrap="square" rtlCol="0">
            <a:spAutoFit/>
          </a:bodyPr>
          <a:lstStyle/>
          <a:p>
            <a:r>
              <a:rPr lang="en-GB" sz="2800" b="1" dirty="0" smtClean="0">
                <a:solidFill>
                  <a:srgbClr val="013473"/>
                </a:solidFill>
              </a:rPr>
              <a:t>Hearing</a:t>
            </a:r>
            <a:r>
              <a:rPr lang="en-GB" sz="2800" dirty="0" smtClean="0">
                <a:solidFill>
                  <a:srgbClr val="013473"/>
                </a:solidFill>
              </a:rPr>
              <a:t>: Explanations, listening, podcasts, music, making up rhymes, songs or raps to help you remember</a:t>
            </a:r>
            <a:endParaRPr lang="en-GB" sz="2800" dirty="0">
              <a:solidFill>
                <a:srgbClr val="013473"/>
              </a:solidFill>
            </a:endParaRPr>
          </a:p>
        </p:txBody>
      </p:sp>
      <p:sp>
        <p:nvSpPr>
          <p:cNvPr id="11" name="TextBox 10"/>
          <p:cNvSpPr txBox="1"/>
          <p:nvPr/>
        </p:nvSpPr>
        <p:spPr>
          <a:xfrm>
            <a:off x="371995" y="3747022"/>
            <a:ext cx="2840769" cy="2677656"/>
          </a:xfrm>
          <a:prstGeom prst="rect">
            <a:avLst/>
          </a:prstGeom>
          <a:noFill/>
        </p:spPr>
        <p:txBody>
          <a:bodyPr wrap="square" rtlCol="0">
            <a:spAutoFit/>
          </a:bodyPr>
          <a:lstStyle/>
          <a:p>
            <a:r>
              <a:rPr lang="en-GB" sz="2800" b="1" dirty="0" smtClean="0">
                <a:solidFill>
                  <a:srgbClr val="013473"/>
                </a:solidFill>
              </a:rPr>
              <a:t>Smell</a:t>
            </a:r>
            <a:r>
              <a:rPr lang="en-GB" sz="2800" dirty="0" smtClean="0">
                <a:solidFill>
                  <a:srgbClr val="013473"/>
                </a:solidFill>
              </a:rPr>
              <a:t>: scented candles, scented pens, coffee brewing in the next room when ready for a break</a:t>
            </a:r>
            <a:endParaRPr lang="en-GB" sz="2800" dirty="0">
              <a:solidFill>
                <a:srgbClr val="013473"/>
              </a:solidFill>
            </a:endParaRPr>
          </a:p>
        </p:txBody>
      </p:sp>
      <p:sp>
        <p:nvSpPr>
          <p:cNvPr id="12" name="TextBox 11"/>
          <p:cNvSpPr txBox="1"/>
          <p:nvPr/>
        </p:nvSpPr>
        <p:spPr>
          <a:xfrm>
            <a:off x="3291632" y="4912001"/>
            <a:ext cx="5172772" cy="1815882"/>
          </a:xfrm>
          <a:prstGeom prst="rect">
            <a:avLst/>
          </a:prstGeom>
          <a:noFill/>
        </p:spPr>
        <p:txBody>
          <a:bodyPr wrap="square" rtlCol="0">
            <a:spAutoFit/>
          </a:bodyPr>
          <a:lstStyle/>
          <a:p>
            <a:r>
              <a:rPr lang="en-GB" sz="2800" b="1" dirty="0" smtClean="0">
                <a:solidFill>
                  <a:srgbClr val="013473"/>
                </a:solidFill>
              </a:rPr>
              <a:t>Taste</a:t>
            </a:r>
            <a:r>
              <a:rPr lang="en-GB" sz="2800" dirty="0" smtClean="0">
                <a:solidFill>
                  <a:srgbClr val="013473"/>
                </a:solidFill>
              </a:rPr>
              <a:t>: rewarding yourself with snacks or sweets when you complete work. Eating fruit for brain food</a:t>
            </a:r>
            <a:endParaRPr lang="en-GB" sz="2800" dirty="0">
              <a:solidFill>
                <a:srgbClr val="013473"/>
              </a:solidFill>
            </a:endParaRPr>
          </a:p>
        </p:txBody>
      </p:sp>
      <p:sp>
        <p:nvSpPr>
          <p:cNvPr id="13" name="TextBox 12"/>
          <p:cNvSpPr txBox="1"/>
          <p:nvPr/>
        </p:nvSpPr>
        <p:spPr>
          <a:xfrm>
            <a:off x="8220323" y="4032745"/>
            <a:ext cx="2840769" cy="2246769"/>
          </a:xfrm>
          <a:prstGeom prst="rect">
            <a:avLst/>
          </a:prstGeom>
          <a:noFill/>
        </p:spPr>
        <p:txBody>
          <a:bodyPr wrap="square" rtlCol="0">
            <a:spAutoFit/>
          </a:bodyPr>
          <a:lstStyle/>
          <a:p>
            <a:r>
              <a:rPr lang="en-GB" sz="2800" b="1" dirty="0" smtClean="0">
                <a:solidFill>
                  <a:srgbClr val="013473"/>
                </a:solidFill>
              </a:rPr>
              <a:t>Touch</a:t>
            </a:r>
            <a:r>
              <a:rPr lang="en-GB" sz="2800" dirty="0" smtClean="0">
                <a:solidFill>
                  <a:srgbClr val="013473"/>
                </a:solidFill>
              </a:rPr>
              <a:t>: Stress balls, moving or sorting Q and A cards, thinking walks</a:t>
            </a:r>
            <a:endParaRPr lang="en-GB" sz="2800" dirty="0">
              <a:solidFill>
                <a:srgbClr val="013473"/>
              </a:solidFill>
            </a:endParaRPr>
          </a:p>
        </p:txBody>
      </p:sp>
    </p:spTree>
    <p:extLst>
      <p:ext uri="{BB962C8B-B14F-4D97-AF65-F5344CB8AC3E}">
        <p14:creationId xmlns:p14="http://schemas.microsoft.com/office/powerpoint/2010/main" val="26301599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065" r="21254"/>
          <a:stretch/>
        </p:blipFill>
        <p:spPr>
          <a:xfrm>
            <a:off x="185973" y="1312987"/>
            <a:ext cx="2702351" cy="4869730"/>
          </a:xfrm>
          <a:prstGeom prst="rect">
            <a:avLst/>
          </a:prstGeom>
        </p:spPr>
      </p:pic>
      <p:pic>
        <p:nvPicPr>
          <p:cNvPr id="6" name="Picture 5"/>
          <p:cNvPicPr>
            <a:picLocks noChangeAspect="1"/>
          </p:cNvPicPr>
          <p:nvPr/>
        </p:nvPicPr>
        <p:blipFill rotWithShape="1">
          <a:blip r:embed="rId3"/>
          <a:srcRect l="25702" r="18304" b="6298"/>
          <a:stretch/>
        </p:blipFill>
        <p:spPr>
          <a:xfrm>
            <a:off x="3065484" y="1623669"/>
            <a:ext cx="2533339" cy="4248365"/>
          </a:xfrm>
          <a:prstGeom prst="rect">
            <a:avLst/>
          </a:prstGeom>
        </p:spPr>
      </p:pic>
      <p:pic>
        <p:nvPicPr>
          <p:cNvPr id="8" name="Picture 7"/>
          <p:cNvPicPr>
            <a:picLocks noChangeAspect="1"/>
          </p:cNvPicPr>
          <p:nvPr/>
        </p:nvPicPr>
        <p:blipFill rotWithShape="1">
          <a:blip r:embed="rId4"/>
          <a:srcRect l="12590" r="12262" b="3445"/>
          <a:stretch/>
        </p:blipFill>
        <p:spPr>
          <a:xfrm>
            <a:off x="5775983" y="1257754"/>
            <a:ext cx="2563318" cy="5003917"/>
          </a:xfrm>
          <a:prstGeom prst="rect">
            <a:avLst/>
          </a:prstGeom>
        </p:spPr>
      </p:pic>
      <p:pic>
        <p:nvPicPr>
          <p:cNvPr id="9" name="Picture 8"/>
          <p:cNvPicPr>
            <a:picLocks noChangeAspect="1"/>
          </p:cNvPicPr>
          <p:nvPr/>
        </p:nvPicPr>
        <p:blipFill rotWithShape="1">
          <a:blip r:embed="rId5"/>
          <a:srcRect l="36680" r="35457"/>
          <a:stretch/>
        </p:blipFill>
        <p:spPr>
          <a:xfrm>
            <a:off x="8516461" y="1459396"/>
            <a:ext cx="2540697" cy="4802275"/>
          </a:xfrm>
          <a:prstGeom prst="rect">
            <a:avLst/>
          </a:prstGeom>
        </p:spPr>
      </p:pic>
      <p:sp>
        <p:nvSpPr>
          <p:cNvPr id="11" name="TextBox 10"/>
          <p:cNvSpPr txBox="1"/>
          <p:nvPr/>
        </p:nvSpPr>
        <p:spPr>
          <a:xfrm>
            <a:off x="337275" y="344774"/>
            <a:ext cx="10523096" cy="707886"/>
          </a:xfrm>
          <a:prstGeom prst="rect">
            <a:avLst/>
          </a:prstGeom>
          <a:noFill/>
        </p:spPr>
        <p:txBody>
          <a:bodyPr wrap="square" rtlCol="0">
            <a:spAutoFit/>
          </a:bodyPr>
          <a:lstStyle/>
          <a:p>
            <a:r>
              <a:rPr lang="en-GB" sz="4000" b="1" dirty="0" smtClean="0">
                <a:solidFill>
                  <a:srgbClr val="013473"/>
                </a:solidFill>
              </a:rPr>
              <a:t>WHAT DO THE FOLLOWING HAVE IN COMMON?</a:t>
            </a:r>
            <a:endParaRPr lang="en-GB" sz="4000" b="1" dirty="0">
              <a:solidFill>
                <a:srgbClr val="013473"/>
              </a:solidFill>
            </a:endParaRPr>
          </a:p>
        </p:txBody>
      </p:sp>
    </p:spTree>
    <p:extLst>
      <p:ext uri="{BB962C8B-B14F-4D97-AF65-F5344CB8AC3E}">
        <p14:creationId xmlns:p14="http://schemas.microsoft.com/office/powerpoint/2010/main" val="804882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9293" y="207231"/>
            <a:ext cx="9653665" cy="646331"/>
          </a:xfrm>
          <a:prstGeom prst="rect">
            <a:avLst/>
          </a:prstGeom>
          <a:noFill/>
        </p:spPr>
        <p:txBody>
          <a:bodyPr wrap="square" rtlCol="0">
            <a:spAutoFit/>
          </a:bodyPr>
          <a:lstStyle/>
          <a:p>
            <a:r>
              <a:rPr lang="en-GB" sz="3600" b="1" dirty="0" smtClean="0">
                <a:solidFill>
                  <a:srgbClr val="013473"/>
                </a:solidFill>
              </a:rPr>
              <a:t>They are all an ideal place to put sticky notes</a:t>
            </a:r>
          </a:p>
        </p:txBody>
      </p:sp>
      <p:pic>
        <p:nvPicPr>
          <p:cNvPr id="3" name="Picture 2"/>
          <p:cNvPicPr>
            <a:picLocks noChangeAspect="1"/>
          </p:cNvPicPr>
          <p:nvPr/>
        </p:nvPicPr>
        <p:blipFill>
          <a:blip r:embed="rId2"/>
          <a:stretch>
            <a:fillRect/>
          </a:stretch>
        </p:blipFill>
        <p:spPr>
          <a:xfrm>
            <a:off x="1933730" y="984945"/>
            <a:ext cx="7223486" cy="4100249"/>
          </a:xfrm>
          <a:prstGeom prst="rect">
            <a:avLst/>
          </a:prstGeom>
        </p:spPr>
      </p:pic>
      <p:sp>
        <p:nvSpPr>
          <p:cNvPr id="4" name="TextBox 3"/>
          <p:cNvSpPr txBox="1"/>
          <p:nvPr/>
        </p:nvSpPr>
        <p:spPr>
          <a:xfrm>
            <a:off x="404735" y="5216577"/>
            <a:ext cx="10538085" cy="1569660"/>
          </a:xfrm>
          <a:prstGeom prst="rect">
            <a:avLst/>
          </a:prstGeom>
          <a:noFill/>
        </p:spPr>
        <p:txBody>
          <a:bodyPr wrap="square" rtlCol="0">
            <a:spAutoFit/>
          </a:bodyPr>
          <a:lstStyle/>
          <a:p>
            <a:r>
              <a:rPr lang="en-GB" sz="3200" b="1" dirty="0" smtClean="0">
                <a:solidFill>
                  <a:srgbClr val="013473"/>
                </a:solidFill>
              </a:rPr>
              <a:t>Write or draw things on sticky notes and then put them where you’ll see them. Seeing them day in day out will help you REMEMBER.</a:t>
            </a:r>
            <a:endParaRPr lang="en-GB" sz="3200" b="1" dirty="0">
              <a:solidFill>
                <a:srgbClr val="013473"/>
              </a:solidFill>
            </a:endParaRPr>
          </a:p>
        </p:txBody>
      </p:sp>
    </p:spTree>
    <p:extLst>
      <p:ext uri="{BB962C8B-B14F-4D97-AF65-F5344CB8AC3E}">
        <p14:creationId xmlns:p14="http://schemas.microsoft.com/office/powerpoint/2010/main" val="784979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2840" b="17823"/>
          <a:stretch/>
        </p:blipFill>
        <p:spPr>
          <a:xfrm>
            <a:off x="190234" y="2194560"/>
            <a:ext cx="5274879" cy="4532810"/>
          </a:xfrm>
          <a:prstGeom prst="rect">
            <a:avLst/>
          </a:prstGeom>
        </p:spPr>
      </p:pic>
      <p:pic>
        <p:nvPicPr>
          <p:cNvPr id="3" name="Picture 2"/>
          <p:cNvPicPr>
            <a:picLocks noChangeAspect="1"/>
          </p:cNvPicPr>
          <p:nvPr/>
        </p:nvPicPr>
        <p:blipFill rotWithShape="1">
          <a:blip r:embed="rId3"/>
          <a:srcRect l="26397" t="27788" r="6521" b="5955"/>
          <a:stretch/>
        </p:blipFill>
        <p:spPr>
          <a:xfrm>
            <a:off x="5674119" y="2194560"/>
            <a:ext cx="5259493" cy="4532809"/>
          </a:xfrm>
          <a:prstGeom prst="rect">
            <a:avLst/>
          </a:prstGeom>
          <a:ln>
            <a:solidFill>
              <a:schemeClr val="tx1"/>
            </a:solidFill>
          </a:ln>
        </p:spPr>
      </p:pic>
      <p:sp>
        <p:nvSpPr>
          <p:cNvPr id="4" name="TextBox 3"/>
          <p:cNvSpPr txBox="1"/>
          <p:nvPr/>
        </p:nvSpPr>
        <p:spPr>
          <a:xfrm>
            <a:off x="190234" y="104503"/>
            <a:ext cx="11074723" cy="1938992"/>
          </a:xfrm>
          <a:prstGeom prst="rect">
            <a:avLst/>
          </a:prstGeom>
          <a:noFill/>
        </p:spPr>
        <p:txBody>
          <a:bodyPr wrap="square" rtlCol="0">
            <a:spAutoFit/>
          </a:bodyPr>
          <a:lstStyle/>
          <a:p>
            <a:pPr algn="ctr"/>
            <a:r>
              <a:rPr lang="en-GB" sz="3600" b="1" dirty="0" smtClean="0"/>
              <a:t>Index Cards </a:t>
            </a:r>
          </a:p>
          <a:p>
            <a:r>
              <a:rPr lang="en-GB" sz="2800" dirty="0" smtClean="0">
                <a:solidFill>
                  <a:schemeClr val="tx2"/>
                </a:solidFill>
              </a:rPr>
              <a:t>Excellent for working through and then condensing work – Crucial that students colour, highlighters and symbols to help organise their cards. They may put questions on one side and knowledge on the other.</a:t>
            </a:r>
            <a:endParaRPr lang="en-GB" sz="2800" dirty="0">
              <a:solidFill>
                <a:schemeClr val="tx2"/>
              </a:solidFill>
            </a:endParaRPr>
          </a:p>
        </p:txBody>
      </p:sp>
    </p:spTree>
    <p:extLst>
      <p:ext uri="{BB962C8B-B14F-4D97-AF65-F5344CB8AC3E}">
        <p14:creationId xmlns:p14="http://schemas.microsoft.com/office/powerpoint/2010/main" val="860246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1680" y="235131"/>
            <a:ext cx="7876903" cy="707886"/>
          </a:xfrm>
          <a:prstGeom prst="rect">
            <a:avLst/>
          </a:prstGeom>
          <a:noFill/>
        </p:spPr>
        <p:txBody>
          <a:bodyPr wrap="square" rtlCol="0">
            <a:spAutoFit/>
          </a:bodyPr>
          <a:lstStyle/>
          <a:p>
            <a:r>
              <a:rPr lang="en-GB" sz="4000" b="1" dirty="0" smtClean="0"/>
              <a:t>Revision Cards – Available to buy</a:t>
            </a:r>
            <a:endParaRPr lang="en-GB" sz="4000" b="1" dirty="0"/>
          </a:p>
        </p:txBody>
      </p:sp>
      <p:pic>
        <p:nvPicPr>
          <p:cNvPr id="3" name="Picture 2"/>
          <p:cNvPicPr>
            <a:picLocks noChangeAspect="1"/>
          </p:cNvPicPr>
          <p:nvPr/>
        </p:nvPicPr>
        <p:blipFill rotWithShape="1">
          <a:blip r:embed="rId2"/>
          <a:srcRect l="14047" t="10526" r="6429" b="9242"/>
          <a:stretch/>
        </p:blipFill>
        <p:spPr>
          <a:xfrm>
            <a:off x="339635" y="1240973"/>
            <a:ext cx="5564776" cy="4898572"/>
          </a:xfrm>
          <a:prstGeom prst="rect">
            <a:avLst/>
          </a:prstGeom>
          <a:ln>
            <a:solidFill>
              <a:schemeClr val="tx1"/>
            </a:solidFill>
          </a:ln>
        </p:spPr>
      </p:pic>
      <p:pic>
        <p:nvPicPr>
          <p:cNvPr id="4" name="Picture 3"/>
          <p:cNvPicPr>
            <a:picLocks noChangeAspect="1"/>
          </p:cNvPicPr>
          <p:nvPr/>
        </p:nvPicPr>
        <p:blipFill>
          <a:blip r:embed="rId3"/>
          <a:stretch>
            <a:fillRect/>
          </a:stretch>
        </p:blipFill>
        <p:spPr>
          <a:xfrm>
            <a:off x="6210708" y="1240973"/>
            <a:ext cx="4566149" cy="4898572"/>
          </a:xfrm>
          <a:prstGeom prst="rect">
            <a:avLst/>
          </a:prstGeom>
          <a:ln>
            <a:solidFill>
              <a:schemeClr val="bg1"/>
            </a:solidFill>
          </a:ln>
        </p:spPr>
      </p:pic>
    </p:spTree>
    <p:extLst>
      <p:ext uri="{BB962C8B-B14F-4D97-AF65-F5344CB8AC3E}">
        <p14:creationId xmlns:p14="http://schemas.microsoft.com/office/powerpoint/2010/main" val="1451516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6299"/>
          <a:stretch/>
        </p:blipFill>
        <p:spPr>
          <a:xfrm>
            <a:off x="888274" y="809897"/>
            <a:ext cx="9653451" cy="5938972"/>
          </a:xfrm>
          <a:prstGeom prst="rect">
            <a:avLst/>
          </a:prstGeom>
        </p:spPr>
      </p:pic>
      <p:sp>
        <p:nvSpPr>
          <p:cNvPr id="3" name="TextBox 2"/>
          <p:cNvSpPr txBox="1"/>
          <p:nvPr/>
        </p:nvSpPr>
        <p:spPr>
          <a:xfrm>
            <a:off x="3213463" y="163566"/>
            <a:ext cx="7641771" cy="646331"/>
          </a:xfrm>
          <a:prstGeom prst="rect">
            <a:avLst/>
          </a:prstGeom>
          <a:noFill/>
        </p:spPr>
        <p:txBody>
          <a:bodyPr wrap="square" rtlCol="0">
            <a:spAutoFit/>
          </a:bodyPr>
          <a:lstStyle/>
          <a:p>
            <a:r>
              <a:rPr lang="en-GB" sz="3600" b="1" dirty="0" smtClean="0"/>
              <a:t>A summary of techniques</a:t>
            </a:r>
            <a:r>
              <a:rPr lang="en-GB" sz="3600" dirty="0" smtClean="0"/>
              <a:t>…..</a:t>
            </a:r>
            <a:endParaRPr lang="en-GB" sz="3600" dirty="0"/>
          </a:p>
        </p:txBody>
      </p:sp>
    </p:spTree>
    <p:extLst>
      <p:ext uri="{BB962C8B-B14F-4D97-AF65-F5344CB8AC3E}">
        <p14:creationId xmlns:p14="http://schemas.microsoft.com/office/powerpoint/2010/main" val="3111840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5737" y="2481943"/>
            <a:ext cx="9601200" cy="769441"/>
          </a:xfrm>
          <a:prstGeom prst="rect">
            <a:avLst/>
          </a:prstGeom>
          <a:noFill/>
        </p:spPr>
        <p:txBody>
          <a:bodyPr wrap="square" rtlCol="0">
            <a:spAutoFit/>
          </a:bodyPr>
          <a:lstStyle/>
          <a:p>
            <a:r>
              <a:rPr lang="en-GB" sz="4400" b="1" dirty="0" smtClean="0">
                <a:solidFill>
                  <a:schemeClr val="tx2"/>
                </a:solidFill>
              </a:rPr>
              <a:t>SOME OTHER THINGS TO CONSIDER</a:t>
            </a:r>
            <a:endParaRPr lang="en-GB" sz="4400" b="1" dirty="0">
              <a:solidFill>
                <a:schemeClr val="tx2"/>
              </a:solidFill>
            </a:endParaRPr>
          </a:p>
        </p:txBody>
      </p:sp>
    </p:spTree>
    <p:extLst>
      <p:ext uri="{BB962C8B-B14F-4D97-AF65-F5344CB8AC3E}">
        <p14:creationId xmlns:p14="http://schemas.microsoft.com/office/powerpoint/2010/main" val="2189869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269" y="4304"/>
            <a:ext cx="10523095" cy="584775"/>
          </a:xfrm>
          <a:prstGeom prst="rect">
            <a:avLst/>
          </a:prstGeom>
          <a:noFill/>
        </p:spPr>
        <p:txBody>
          <a:bodyPr wrap="square" rtlCol="0">
            <a:spAutoFit/>
          </a:bodyPr>
          <a:lstStyle/>
          <a:p>
            <a:pPr algn="ctr"/>
            <a:r>
              <a:rPr lang="en-GB" sz="3200" b="1" dirty="0" smtClean="0">
                <a:solidFill>
                  <a:srgbClr val="013473"/>
                </a:solidFill>
              </a:rPr>
              <a:t>Tear and share – A problem shared is a problem halved</a:t>
            </a:r>
            <a:endParaRPr lang="en-GB" sz="3200" b="1" dirty="0">
              <a:solidFill>
                <a:srgbClr val="013473"/>
              </a:solidFill>
            </a:endParaRPr>
          </a:p>
        </p:txBody>
      </p:sp>
      <p:pic>
        <p:nvPicPr>
          <p:cNvPr id="4" name="Picture 3"/>
          <p:cNvPicPr>
            <a:picLocks noChangeAspect="1"/>
          </p:cNvPicPr>
          <p:nvPr/>
        </p:nvPicPr>
        <p:blipFill>
          <a:blip r:embed="rId2"/>
          <a:stretch>
            <a:fillRect/>
          </a:stretch>
        </p:blipFill>
        <p:spPr>
          <a:xfrm>
            <a:off x="374741" y="790015"/>
            <a:ext cx="2913498" cy="5362441"/>
          </a:xfrm>
          <a:prstGeom prst="rect">
            <a:avLst/>
          </a:prstGeom>
        </p:spPr>
      </p:pic>
      <p:sp>
        <p:nvSpPr>
          <p:cNvPr id="5" name="TextBox 4"/>
          <p:cNvSpPr txBox="1"/>
          <p:nvPr/>
        </p:nvSpPr>
        <p:spPr>
          <a:xfrm>
            <a:off x="3352038" y="747414"/>
            <a:ext cx="7613599" cy="5447645"/>
          </a:xfrm>
          <a:prstGeom prst="rect">
            <a:avLst/>
          </a:prstGeom>
          <a:noFill/>
        </p:spPr>
        <p:txBody>
          <a:bodyPr wrap="square" rtlCol="0">
            <a:spAutoFit/>
          </a:bodyPr>
          <a:lstStyle/>
          <a:p>
            <a:r>
              <a:rPr lang="en-GB" sz="2900" dirty="0" smtClean="0"/>
              <a:t>Sometimes it is good to </a:t>
            </a:r>
            <a:r>
              <a:rPr lang="en-GB" sz="2900" dirty="0"/>
              <a:t>d</a:t>
            </a:r>
            <a:r>
              <a:rPr lang="en-GB" sz="2900" dirty="0" smtClean="0"/>
              <a:t>ivide up the work and put your heads together.</a:t>
            </a:r>
          </a:p>
          <a:p>
            <a:endParaRPr lang="en-GB" sz="2900" dirty="0"/>
          </a:p>
          <a:p>
            <a:r>
              <a:rPr lang="en-GB" sz="2900" dirty="0" smtClean="0"/>
              <a:t>Take responsibility for learning part of a topic, summarise and then explain it to the other person.</a:t>
            </a:r>
          </a:p>
          <a:p>
            <a:endParaRPr lang="en-GB" sz="2900" dirty="0"/>
          </a:p>
          <a:p>
            <a:r>
              <a:rPr lang="en-GB" sz="2900" dirty="0" smtClean="0"/>
              <a:t>This is the KEY. You learn by </a:t>
            </a:r>
            <a:r>
              <a:rPr lang="en-GB" sz="2900" b="1" dirty="0" smtClean="0">
                <a:solidFill>
                  <a:srgbClr val="013473"/>
                </a:solidFill>
              </a:rPr>
              <a:t>TEACHING</a:t>
            </a:r>
            <a:r>
              <a:rPr lang="en-GB" sz="2900" dirty="0" smtClean="0"/>
              <a:t>. Your mind is challenged to process the information.</a:t>
            </a:r>
          </a:p>
          <a:p>
            <a:endParaRPr lang="en-GB" sz="2900" dirty="0"/>
          </a:p>
          <a:p>
            <a:r>
              <a:rPr lang="en-GB" sz="2900" dirty="0" smtClean="0"/>
              <a:t>Only work with people that you </a:t>
            </a:r>
            <a:r>
              <a:rPr lang="en-GB" sz="2900" b="1" dirty="0" smtClean="0">
                <a:solidFill>
                  <a:schemeClr val="tx2"/>
                </a:solidFill>
              </a:rPr>
              <a:t>KNOW</a:t>
            </a:r>
            <a:r>
              <a:rPr lang="en-GB" sz="2900" dirty="0" smtClean="0"/>
              <a:t> are committed to work</a:t>
            </a:r>
          </a:p>
        </p:txBody>
      </p:sp>
    </p:spTree>
    <p:extLst>
      <p:ext uri="{BB962C8B-B14F-4D97-AF65-F5344CB8AC3E}">
        <p14:creationId xmlns:p14="http://schemas.microsoft.com/office/powerpoint/2010/main" val="1559302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69291" y="1857908"/>
            <a:ext cx="3680177" cy="3268728"/>
          </a:xfrm>
          <a:prstGeom prst="rect">
            <a:avLst/>
          </a:prstGeom>
        </p:spPr>
      </p:pic>
      <p:sp>
        <p:nvSpPr>
          <p:cNvPr id="3" name="Title 2"/>
          <p:cNvSpPr>
            <a:spLocks noGrp="1"/>
          </p:cNvSpPr>
          <p:nvPr>
            <p:ph type="title"/>
          </p:nvPr>
        </p:nvSpPr>
        <p:spPr>
          <a:xfrm>
            <a:off x="658955" y="2637398"/>
            <a:ext cx="7949468" cy="1325563"/>
          </a:xfrm>
        </p:spPr>
        <p:txBody>
          <a:bodyPr>
            <a:normAutofit fontScale="90000"/>
          </a:bodyPr>
          <a:lstStyle/>
          <a:p>
            <a:r>
              <a:rPr lang="en-GB" sz="5400" b="1" dirty="0" smtClean="0">
                <a:solidFill>
                  <a:schemeClr val="tx1"/>
                </a:solidFill>
              </a:rPr>
              <a:t>First thoughts……</a:t>
            </a:r>
            <a:r>
              <a:rPr lang="en-GB" sz="5400" b="1" dirty="0" smtClean="0"/>
              <a:t/>
            </a:r>
            <a:br>
              <a:rPr lang="en-GB" sz="5400" b="1" dirty="0" smtClean="0"/>
            </a:br>
            <a:r>
              <a:rPr lang="en-GB" sz="5400" b="1" dirty="0"/>
              <a:t/>
            </a:r>
            <a:br>
              <a:rPr lang="en-GB" sz="5400" b="1" dirty="0"/>
            </a:br>
            <a:r>
              <a:rPr lang="en-GB" b="1" dirty="0" smtClean="0"/>
              <a:t>Write down one concern you have about revision.</a:t>
            </a:r>
            <a:br>
              <a:rPr lang="en-GB" b="1" dirty="0" smtClean="0"/>
            </a:br>
            <a:r>
              <a:rPr lang="en-GB" b="1" dirty="0" smtClean="0"/>
              <a:t/>
            </a:r>
            <a:br>
              <a:rPr lang="en-GB" b="1" dirty="0" smtClean="0"/>
            </a:br>
            <a:r>
              <a:rPr lang="en-GB" b="1" dirty="0" smtClean="0"/>
              <a:t>Don’t write your name on it.</a:t>
            </a:r>
            <a:br>
              <a:rPr lang="en-GB" b="1" dirty="0" smtClean="0"/>
            </a:br>
            <a:r>
              <a:rPr lang="en-GB" b="1" dirty="0" smtClean="0"/>
              <a:t/>
            </a:r>
            <a:br>
              <a:rPr lang="en-GB" b="1" dirty="0" smtClean="0"/>
            </a:br>
            <a:r>
              <a:rPr lang="en-GB" b="1" dirty="0" smtClean="0"/>
              <a:t>Crunch it up and throw it across the room</a:t>
            </a:r>
            <a:endParaRPr lang="en-GB" b="1" dirty="0"/>
          </a:p>
        </p:txBody>
      </p:sp>
    </p:spTree>
    <p:extLst>
      <p:ext uri="{BB962C8B-B14F-4D97-AF65-F5344CB8AC3E}">
        <p14:creationId xmlns:p14="http://schemas.microsoft.com/office/powerpoint/2010/main" val="1626496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77428" y="219886"/>
            <a:ext cx="3709735" cy="923330"/>
          </a:xfrm>
          <a:prstGeom prst="rect">
            <a:avLst/>
          </a:prstGeom>
          <a:solidFill>
            <a:srgbClr val="FF00FF"/>
          </a:solidFill>
        </p:spPr>
        <p:txBody>
          <a:bodyPr wrap="none" lIns="91440" tIns="45720" rIns="91440" bIns="45720">
            <a:spAutoFit/>
          </a:bodyPr>
          <a:lstStyle/>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PIZZA SLICE!</a:t>
            </a:r>
          </a:p>
        </p:txBody>
      </p:sp>
      <p:sp>
        <p:nvSpPr>
          <p:cNvPr id="3" name="TextBox 2"/>
          <p:cNvSpPr txBox="1"/>
          <p:nvPr/>
        </p:nvSpPr>
        <p:spPr>
          <a:xfrm>
            <a:off x="584286" y="1394291"/>
            <a:ext cx="7485657" cy="5078313"/>
          </a:xfrm>
          <a:prstGeom prst="rect">
            <a:avLst/>
          </a:prstGeom>
          <a:noFill/>
        </p:spPr>
        <p:txBody>
          <a:bodyPr wrap="square" rtlCol="0">
            <a:spAutoFit/>
          </a:bodyPr>
          <a:lstStyle/>
          <a:p>
            <a:pPr marL="285750" indent="-285750">
              <a:buFont typeface="Arial" pitchFamily="34" charset="0"/>
              <a:buChar char="•"/>
            </a:pPr>
            <a:r>
              <a:rPr lang="en-GB" sz="3600" b="1" dirty="0">
                <a:solidFill>
                  <a:srgbClr val="013473"/>
                </a:solidFill>
              </a:rPr>
              <a:t>Revise in </a:t>
            </a:r>
            <a:r>
              <a:rPr lang="en-GB" sz="3600" b="1" dirty="0" smtClean="0">
                <a:solidFill>
                  <a:srgbClr val="013473"/>
                </a:solidFill>
              </a:rPr>
              <a:t>chunks as experts say our attention span is roughly our age plus or minus 1 or 2 minutes.</a:t>
            </a:r>
          </a:p>
          <a:p>
            <a:endParaRPr lang="en-GB" sz="3600" b="1" dirty="0" smtClean="0">
              <a:solidFill>
                <a:srgbClr val="013473"/>
              </a:solidFill>
            </a:endParaRPr>
          </a:p>
          <a:p>
            <a:pPr marL="285750" indent="-285750">
              <a:buFont typeface="Arial" pitchFamily="34" charset="0"/>
              <a:buChar char="•"/>
            </a:pPr>
            <a:r>
              <a:rPr lang="en-GB" sz="3600" b="1" dirty="0" smtClean="0">
                <a:solidFill>
                  <a:srgbClr val="013473"/>
                </a:solidFill>
              </a:rPr>
              <a:t>In one hour revise for three fifteen sections with five minute breaks in between.</a:t>
            </a:r>
          </a:p>
          <a:p>
            <a:pPr marL="285750" indent="-285750">
              <a:buFont typeface="Arial" pitchFamily="34" charset="0"/>
              <a:buChar char="•"/>
            </a:pPr>
            <a:endParaRPr lang="en-GB" sz="3600" b="1" dirty="0">
              <a:solidFill>
                <a:srgbClr val="013473"/>
              </a:solidFill>
            </a:endParaRPr>
          </a:p>
          <a:p>
            <a:pPr marL="285750" indent="-285750">
              <a:buFont typeface="Arial" pitchFamily="34" charset="0"/>
              <a:buChar char="•"/>
            </a:pPr>
            <a:r>
              <a:rPr lang="en-GB" sz="3600" b="1" dirty="0" smtClean="0">
                <a:solidFill>
                  <a:srgbClr val="013473"/>
                </a:solidFill>
              </a:rPr>
              <a:t>Get up and be active in your breaks</a:t>
            </a:r>
          </a:p>
        </p:txBody>
      </p:sp>
      <p:pic>
        <p:nvPicPr>
          <p:cNvPr id="4" name="Picture 3"/>
          <p:cNvPicPr>
            <a:picLocks noChangeAspect="1"/>
          </p:cNvPicPr>
          <p:nvPr/>
        </p:nvPicPr>
        <p:blipFill>
          <a:blip r:embed="rId2"/>
          <a:stretch>
            <a:fillRect/>
          </a:stretch>
        </p:blipFill>
        <p:spPr>
          <a:xfrm rot="5064896">
            <a:off x="6994207" y="2253794"/>
            <a:ext cx="5085762" cy="3146709"/>
          </a:xfrm>
          <a:prstGeom prst="rect">
            <a:avLst/>
          </a:prstGeom>
        </p:spPr>
      </p:pic>
    </p:spTree>
    <p:extLst>
      <p:ext uri="{BB962C8B-B14F-4D97-AF65-F5344CB8AC3E}">
        <p14:creationId xmlns:p14="http://schemas.microsoft.com/office/powerpoint/2010/main" val="25413990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128961" y="113274"/>
            <a:ext cx="11838016" cy="1015663"/>
          </a:xfrm>
          <a:prstGeom prst="rect">
            <a:avLst/>
          </a:prstGeom>
          <a:noFill/>
          <a:ln w="9525">
            <a:noFill/>
            <a:miter lim="800000"/>
            <a:headEnd/>
            <a:tailEnd/>
          </a:ln>
          <a:effectLst/>
        </p:spPr>
        <p:txBody>
          <a:bodyPr wrap="square">
            <a:spAutoFit/>
          </a:bodyPr>
          <a:lstStyle/>
          <a:p>
            <a:pPr algn="ctr">
              <a:spcBef>
                <a:spcPct val="50000"/>
              </a:spcBef>
              <a:defRPr/>
            </a:pPr>
            <a:r>
              <a:rPr lang="en-US" sz="6000" dirty="0" smtClean="0">
                <a:latin typeface="Franklin Gothic Demi Cond" panose="020B0706030402020204" pitchFamily="34" charset="0"/>
                <a:cs typeface="Courier New" pitchFamily="49" charset="0"/>
              </a:rPr>
              <a:t>Our roles</a:t>
            </a:r>
            <a:endParaRPr lang="en-US" sz="6000" dirty="0">
              <a:solidFill>
                <a:srgbClr val="00B050"/>
              </a:solidFill>
              <a:latin typeface="Franklin Gothic Demi Cond" panose="020B0706030402020204" pitchFamily="34" charset="0"/>
              <a:cs typeface="Courier New" pitchFamily="49" charset="0"/>
            </a:endParaRPr>
          </a:p>
        </p:txBody>
      </p:sp>
      <p:pic>
        <p:nvPicPr>
          <p:cNvPr id="7" name="Picture 2" descr="Image result for the rowan learning tru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48343" y="5754272"/>
            <a:ext cx="1843657" cy="110372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600941" y="1479260"/>
            <a:ext cx="5536624" cy="35743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GB" altLang="en-US" sz="2600" b="1" dirty="0" smtClean="0"/>
              <a:t>P</a:t>
            </a:r>
            <a:r>
              <a:rPr lang="en-GB" altLang="en-US" sz="2600" dirty="0" smtClean="0"/>
              <a:t>rovider of a quiet place</a:t>
            </a:r>
          </a:p>
          <a:p>
            <a:pPr>
              <a:buFontTx/>
              <a:buNone/>
            </a:pPr>
            <a:r>
              <a:rPr lang="en-GB" altLang="en-US" sz="2600" b="1" dirty="0" smtClean="0"/>
              <a:t>A</a:t>
            </a:r>
            <a:r>
              <a:rPr lang="en-GB" altLang="en-US" sz="2600" dirty="0" smtClean="0"/>
              <a:t>ttendance </a:t>
            </a:r>
            <a:r>
              <a:rPr lang="en-GB" altLang="en-US" sz="2600" dirty="0"/>
              <a:t>officer – get them up and </a:t>
            </a:r>
            <a:r>
              <a:rPr lang="en-GB" altLang="en-US" sz="2600" dirty="0" smtClean="0"/>
              <a:t>in</a:t>
            </a:r>
            <a:endParaRPr lang="en-GB" altLang="en-US" sz="2600" dirty="0"/>
          </a:p>
          <a:p>
            <a:pPr>
              <a:buFontTx/>
              <a:buNone/>
            </a:pPr>
            <a:r>
              <a:rPr lang="en-GB" altLang="en-US" sz="2600" b="1" dirty="0"/>
              <a:t>R</a:t>
            </a:r>
            <a:r>
              <a:rPr lang="en-GB" altLang="en-US" sz="2600" dirty="0"/>
              <a:t>evision buddy </a:t>
            </a:r>
          </a:p>
          <a:p>
            <a:pPr>
              <a:buFontTx/>
              <a:buNone/>
            </a:pPr>
            <a:r>
              <a:rPr lang="en-GB" altLang="en-US" sz="2600" b="1" dirty="0"/>
              <a:t>E</a:t>
            </a:r>
            <a:r>
              <a:rPr lang="en-GB" altLang="en-US" sz="2600" dirty="0"/>
              <a:t>ncourager</a:t>
            </a:r>
          </a:p>
          <a:p>
            <a:pPr>
              <a:buFontTx/>
              <a:buNone/>
            </a:pPr>
            <a:r>
              <a:rPr lang="en-GB" altLang="en-US" sz="2600" b="1" dirty="0"/>
              <a:t>N</a:t>
            </a:r>
            <a:r>
              <a:rPr lang="en-GB" altLang="en-US" sz="2600" dirty="0"/>
              <a:t>ote taker or the one who listens</a:t>
            </a:r>
          </a:p>
          <a:p>
            <a:pPr>
              <a:buFontTx/>
              <a:buNone/>
            </a:pPr>
            <a:r>
              <a:rPr lang="en-GB" altLang="en-US" sz="2600" b="1" dirty="0"/>
              <a:t>T</a:t>
            </a:r>
            <a:r>
              <a:rPr lang="en-GB" altLang="en-US" sz="2600" dirty="0"/>
              <a:t>ime management adviser</a:t>
            </a:r>
          </a:p>
          <a:p>
            <a:pPr>
              <a:buFontTx/>
              <a:buNone/>
            </a:pPr>
            <a:r>
              <a:rPr lang="en-GB" altLang="en-US" sz="2600" b="1" dirty="0"/>
              <a:t>S</a:t>
            </a:r>
            <a:r>
              <a:rPr lang="en-GB" altLang="en-US" sz="2600" dirty="0"/>
              <a:t>tress management guru</a:t>
            </a:r>
          </a:p>
          <a:p>
            <a:pPr marL="0" indent="0">
              <a:buNone/>
            </a:pPr>
            <a:endParaRPr lang="en-GB" altLang="en-US" dirty="0" smtClean="0"/>
          </a:p>
        </p:txBody>
      </p:sp>
      <p:sp>
        <p:nvSpPr>
          <p:cNvPr id="10" name="Content Placeholder 2"/>
          <p:cNvSpPr txBox="1">
            <a:spLocks/>
          </p:cNvSpPr>
          <p:nvPr/>
        </p:nvSpPr>
        <p:spPr>
          <a:xfrm>
            <a:off x="6832028" y="1479259"/>
            <a:ext cx="5195681" cy="35743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en-US" sz="2600" b="1" dirty="0" smtClean="0"/>
              <a:t>S</a:t>
            </a:r>
            <a:r>
              <a:rPr lang="en-GB" altLang="en-US" sz="2600" dirty="0" smtClean="0"/>
              <a:t>ubject knowledge support </a:t>
            </a:r>
          </a:p>
          <a:p>
            <a:pPr marL="0" indent="0">
              <a:buNone/>
            </a:pPr>
            <a:r>
              <a:rPr lang="en-GB" altLang="en-US" sz="2600" b="1" dirty="0" smtClean="0"/>
              <a:t>C</a:t>
            </a:r>
            <a:r>
              <a:rPr lang="en-GB" altLang="en-US" sz="2600" dirty="0" smtClean="0"/>
              <a:t>heck understanding</a:t>
            </a:r>
          </a:p>
          <a:p>
            <a:pPr marL="0" indent="0">
              <a:buNone/>
            </a:pPr>
            <a:r>
              <a:rPr lang="en-GB" altLang="en-US" sz="2600" b="1" dirty="0" smtClean="0"/>
              <a:t>H</a:t>
            </a:r>
            <a:r>
              <a:rPr lang="en-GB" altLang="en-US" sz="2600" dirty="0" smtClean="0"/>
              <a:t>elp with anything they may need</a:t>
            </a:r>
            <a:endParaRPr lang="en-GB" altLang="en-US" sz="2600" b="1" dirty="0" smtClean="0"/>
          </a:p>
          <a:p>
            <a:pPr marL="0" indent="0">
              <a:buNone/>
            </a:pPr>
            <a:r>
              <a:rPr lang="en-GB" altLang="en-US" sz="2600" b="1" dirty="0" smtClean="0"/>
              <a:t>O</a:t>
            </a:r>
            <a:r>
              <a:rPr lang="en-GB" altLang="en-US" sz="2600" dirty="0" smtClean="0"/>
              <a:t>pen door policy</a:t>
            </a:r>
            <a:endParaRPr lang="en-GB" altLang="en-US" sz="2600" b="1" dirty="0" smtClean="0"/>
          </a:p>
          <a:p>
            <a:pPr marL="0" indent="0">
              <a:buNone/>
            </a:pPr>
            <a:r>
              <a:rPr lang="en-GB" altLang="en-US" sz="2600" b="1" dirty="0" smtClean="0"/>
              <a:t>O</a:t>
            </a:r>
            <a:r>
              <a:rPr lang="en-GB" altLang="en-US" sz="2600" dirty="0" smtClean="0"/>
              <a:t>ffer various revision sessions</a:t>
            </a:r>
            <a:endParaRPr lang="en-GB" altLang="en-US" sz="2600" b="1" dirty="0" smtClean="0"/>
          </a:p>
          <a:p>
            <a:pPr marL="0" indent="0">
              <a:buNone/>
            </a:pPr>
            <a:r>
              <a:rPr lang="en-GB" altLang="en-US" sz="2600" b="1" dirty="0" smtClean="0"/>
              <a:t>L</a:t>
            </a:r>
            <a:r>
              <a:rPr lang="en-GB" altLang="en-US" sz="2600" dirty="0" smtClean="0"/>
              <a:t>earning environment </a:t>
            </a:r>
            <a:endParaRPr lang="en-GB" altLang="en-US" sz="2600" b="1" dirty="0" smtClean="0"/>
          </a:p>
        </p:txBody>
      </p:sp>
    </p:spTree>
    <p:extLst>
      <p:ext uri="{BB962C8B-B14F-4D97-AF65-F5344CB8AC3E}">
        <p14:creationId xmlns:p14="http://schemas.microsoft.com/office/powerpoint/2010/main" val="3501234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128961" y="113274"/>
            <a:ext cx="11838016" cy="1015663"/>
          </a:xfrm>
          <a:prstGeom prst="rect">
            <a:avLst/>
          </a:prstGeom>
          <a:noFill/>
          <a:ln w="9525">
            <a:noFill/>
            <a:miter lim="800000"/>
            <a:headEnd/>
            <a:tailEnd/>
          </a:ln>
          <a:effectLst/>
        </p:spPr>
        <p:txBody>
          <a:bodyPr wrap="square">
            <a:spAutoFit/>
          </a:bodyPr>
          <a:lstStyle/>
          <a:p>
            <a:pPr algn="ctr">
              <a:spcBef>
                <a:spcPct val="50000"/>
              </a:spcBef>
              <a:defRPr/>
            </a:pPr>
            <a:r>
              <a:rPr lang="en-US" sz="6000" dirty="0" smtClean="0">
                <a:latin typeface="Franklin Gothic Demi Cond" panose="020B0706030402020204" pitchFamily="34" charset="0"/>
                <a:cs typeface="Courier New" pitchFamily="49" charset="0"/>
              </a:rPr>
              <a:t>Revision bags</a:t>
            </a:r>
            <a:endParaRPr lang="en-US" sz="6000" dirty="0">
              <a:solidFill>
                <a:srgbClr val="00B050"/>
              </a:solidFill>
              <a:latin typeface="Franklin Gothic Demi Cond" panose="020B0706030402020204" pitchFamily="34" charset="0"/>
              <a:cs typeface="Courier New" pitchFamily="49" charset="0"/>
            </a:endParaRPr>
          </a:p>
        </p:txBody>
      </p:sp>
      <p:pic>
        <p:nvPicPr>
          <p:cNvPr id="7" name="Picture 2" descr="Image result for the rowan learning tru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48343" y="5754272"/>
            <a:ext cx="1843657" cy="110372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633614" y="1390081"/>
            <a:ext cx="10312866" cy="12075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n-GB" altLang="en-US" sz="2600" dirty="0" smtClean="0"/>
              <a:t>You will find some basic materials to get your child started. </a:t>
            </a:r>
          </a:p>
          <a:p>
            <a:pPr algn="ctr">
              <a:buFontTx/>
              <a:buNone/>
            </a:pPr>
            <a:r>
              <a:rPr lang="en-GB" altLang="en-US" sz="2600" dirty="0" smtClean="0"/>
              <a:t>Included also is a parental guide about revision. </a:t>
            </a:r>
          </a:p>
          <a:p>
            <a:pPr>
              <a:buFontTx/>
              <a:buNone/>
            </a:pPr>
            <a:endParaRPr lang="en-GB" altLang="en-US" sz="2600" dirty="0"/>
          </a:p>
          <a:p>
            <a:pPr marL="0" indent="0">
              <a:buNone/>
            </a:pPr>
            <a:endParaRPr lang="en-GB" altLang="en-US" dirty="0" smtClean="0"/>
          </a:p>
        </p:txBody>
      </p:sp>
      <p:pic>
        <p:nvPicPr>
          <p:cNvPr id="3" name="Picture 2"/>
          <p:cNvPicPr>
            <a:picLocks noChangeAspect="1"/>
          </p:cNvPicPr>
          <p:nvPr/>
        </p:nvPicPr>
        <p:blipFill>
          <a:blip r:embed="rId3"/>
          <a:stretch>
            <a:fillRect/>
          </a:stretch>
        </p:blipFill>
        <p:spPr>
          <a:xfrm>
            <a:off x="3558515" y="2597665"/>
            <a:ext cx="4463064" cy="4074191"/>
          </a:xfrm>
          <a:prstGeom prst="rect">
            <a:avLst/>
          </a:prstGeom>
        </p:spPr>
      </p:pic>
    </p:spTree>
    <p:extLst>
      <p:ext uri="{BB962C8B-B14F-4D97-AF65-F5344CB8AC3E}">
        <p14:creationId xmlns:p14="http://schemas.microsoft.com/office/powerpoint/2010/main" val="1800611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847643" y="1219257"/>
            <a:ext cx="10959059"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800" b="1" smtClean="0">
                <a:solidFill>
                  <a:schemeClr val="tx2"/>
                </a:solidFill>
              </a:rPr>
              <a:t>‘The best way to finish an unpleasant task is to get started’</a:t>
            </a:r>
          </a:p>
          <a:p>
            <a:pPr marL="0" indent="0">
              <a:buFont typeface="Arial" panose="020B0604020202020204" pitchFamily="34" charset="0"/>
              <a:buNone/>
            </a:pPr>
            <a:endParaRPr lang="en-GB" sz="4800" b="1" smtClean="0">
              <a:solidFill>
                <a:schemeClr val="tx2"/>
              </a:solidFill>
            </a:endParaRPr>
          </a:p>
          <a:p>
            <a:pPr marL="0" indent="0">
              <a:buFont typeface="Arial" panose="020B0604020202020204" pitchFamily="34" charset="0"/>
              <a:buNone/>
            </a:pPr>
            <a:r>
              <a:rPr lang="en-GB" sz="4800" b="1" smtClean="0">
                <a:solidFill>
                  <a:schemeClr val="tx2"/>
                </a:solidFill>
              </a:rPr>
              <a:t>Anonymous</a:t>
            </a:r>
            <a:endParaRPr lang="en-GB" sz="4800" b="1" dirty="0">
              <a:solidFill>
                <a:schemeClr val="tx2"/>
              </a:solidFill>
            </a:endParaRPr>
          </a:p>
        </p:txBody>
      </p:sp>
    </p:spTree>
    <p:extLst>
      <p:ext uri="{BB962C8B-B14F-4D97-AF65-F5344CB8AC3E}">
        <p14:creationId xmlns:p14="http://schemas.microsoft.com/office/powerpoint/2010/main" val="4188335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4820" y="1397600"/>
            <a:ext cx="7365213" cy="5152490"/>
          </a:xfrm>
        </p:spPr>
        <p:txBody>
          <a:bodyPr>
            <a:normAutofit/>
          </a:bodyPr>
          <a:lstStyle/>
          <a:p>
            <a:pPr marL="0" indent="0">
              <a:buNone/>
            </a:pPr>
            <a:r>
              <a:rPr lang="en-GB" sz="4000" b="1" dirty="0" smtClean="0">
                <a:solidFill>
                  <a:srgbClr val="013473"/>
                </a:solidFill>
              </a:rPr>
              <a:t>Pick up a paper ball</a:t>
            </a:r>
          </a:p>
          <a:p>
            <a:pPr marL="0" indent="0">
              <a:buNone/>
            </a:pPr>
            <a:endParaRPr lang="en-GB" sz="4000" b="1" dirty="0">
              <a:solidFill>
                <a:srgbClr val="013473"/>
              </a:solidFill>
            </a:endParaRPr>
          </a:p>
          <a:p>
            <a:pPr marL="0" indent="0">
              <a:buNone/>
            </a:pPr>
            <a:r>
              <a:rPr lang="en-GB" sz="4000" b="1" dirty="0" smtClean="0">
                <a:solidFill>
                  <a:srgbClr val="013473"/>
                </a:solidFill>
              </a:rPr>
              <a:t>Read the words or statement.</a:t>
            </a:r>
          </a:p>
          <a:p>
            <a:pPr marL="0" indent="0">
              <a:buNone/>
            </a:pPr>
            <a:endParaRPr lang="en-GB" sz="4000" b="1" dirty="0">
              <a:solidFill>
                <a:srgbClr val="013473"/>
              </a:solidFill>
            </a:endParaRPr>
          </a:p>
          <a:p>
            <a:pPr marL="0" indent="0">
              <a:buNone/>
            </a:pPr>
            <a:r>
              <a:rPr lang="en-GB" sz="4000" b="1" dirty="0" smtClean="0">
                <a:solidFill>
                  <a:srgbClr val="013473"/>
                </a:solidFill>
              </a:rPr>
              <a:t>Write a positive response or advice to overcome the issue</a:t>
            </a:r>
          </a:p>
          <a:p>
            <a:pPr marL="0" indent="0">
              <a:buNone/>
            </a:pPr>
            <a:endParaRPr lang="en-GB" sz="4000" b="1" dirty="0">
              <a:solidFill>
                <a:srgbClr val="013473"/>
              </a:solidFill>
            </a:endParaRPr>
          </a:p>
          <a:p>
            <a:pPr marL="0" indent="0">
              <a:buNone/>
            </a:pPr>
            <a:endParaRPr lang="en-GB" sz="4000" b="1" dirty="0" smtClean="0">
              <a:solidFill>
                <a:srgbClr val="013473"/>
              </a:solidFill>
            </a:endParaRPr>
          </a:p>
          <a:p>
            <a:pPr marL="0" indent="0">
              <a:buNone/>
            </a:pPr>
            <a:endParaRPr lang="en-GB" dirty="0"/>
          </a:p>
        </p:txBody>
      </p:sp>
      <p:sp>
        <p:nvSpPr>
          <p:cNvPr id="3" name="Title 2"/>
          <p:cNvSpPr>
            <a:spLocks noGrp="1"/>
          </p:cNvSpPr>
          <p:nvPr>
            <p:ph type="title"/>
          </p:nvPr>
        </p:nvSpPr>
        <p:spPr/>
        <p:txBody>
          <a:bodyPr/>
          <a:lstStyle/>
          <a:p>
            <a:r>
              <a:rPr lang="en-GB" b="1" dirty="0" smtClean="0">
                <a:solidFill>
                  <a:schemeClr val="tx1"/>
                </a:solidFill>
              </a:rPr>
              <a:t>Second </a:t>
            </a:r>
            <a:r>
              <a:rPr lang="en-GB" b="1" dirty="0">
                <a:solidFill>
                  <a:schemeClr val="tx1"/>
                </a:solidFill>
              </a:rPr>
              <a:t>thoughts</a:t>
            </a:r>
            <a:r>
              <a:rPr lang="en-GB" b="1" dirty="0" smtClean="0">
                <a:solidFill>
                  <a:schemeClr val="tx1"/>
                </a:solidFill>
              </a:rPr>
              <a:t>……Positive hat</a:t>
            </a:r>
            <a:endParaRPr lang="en-GB" dirty="0">
              <a:solidFill>
                <a:schemeClr val="tx1"/>
              </a:solidFill>
            </a:endParaRPr>
          </a:p>
        </p:txBody>
      </p:sp>
      <p:pic>
        <p:nvPicPr>
          <p:cNvPr id="5" name="Picture 4"/>
          <p:cNvPicPr>
            <a:picLocks noChangeAspect="1"/>
          </p:cNvPicPr>
          <p:nvPr/>
        </p:nvPicPr>
        <p:blipFill>
          <a:blip r:embed="rId2"/>
          <a:stretch>
            <a:fillRect/>
          </a:stretch>
        </p:blipFill>
        <p:spPr>
          <a:xfrm>
            <a:off x="7945476" y="1974518"/>
            <a:ext cx="3676207" cy="3267739"/>
          </a:xfrm>
          <a:prstGeom prst="rect">
            <a:avLst/>
          </a:prstGeom>
        </p:spPr>
      </p:pic>
    </p:spTree>
    <p:extLst>
      <p:ext uri="{BB962C8B-B14F-4D97-AF65-F5344CB8AC3E}">
        <p14:creationId xmlns:p14="http://schemas.microsoft.com/office/powerpoint/2010/main" val="1071582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189693" y="89774"/>
            <a:ext cx="11838016" cy="830997"/>
          </a:xfrm>
          <a:prstGeom prst="rect">
            <a:avLst/>
          </a:prstGeom>
          <a:noFill/>
          <a:ln w="9525">
            <a:noFill/>
            <a:miter lim="800000"/>
            <a:headEnd/>
            <a:tailEnd/>
          </a:ln>
          <a:effectLst/>
        </p:spPr>
        <p:txBody>
          <a:bodyPr wrap="square">
            <a:spAutoFit/>
          </a:bodyPr>
          <a:lstStyle/>
          <a:p>
            <a:pPr algn="ctr">
              <a:spcBef>
                <a:spcPct val="50000"/>
              </a:spcBef>
              <a:defRPr/>
            </a:pPr>
            <a:r>
              <a:rPr lang="en-US" sz="4800" b="1" dirty="0" smtClean="0">
                <a:latin typeface="Arial" panose="020B0604020202020204" pitchFamily="34" charset="0"/>
                <a:cs typeface="Arial" panose="020B0604020202020204" pitchFamily="34" charset="0"/>
              </a:rPr>
              <a:t>What revision means to us</a:t>
            </a:r>
            <a:endParaRPr lang="en-US" sz="4800" b="1" dirty="0">
              <a:solidFill>
                <a:srgbClr val="00B050"/>
              </a:solidFill>
              <a:latin typeface="Arial" panose="020B0604020202020204" pitchFamily="34" charset="0"/>
              <a:cs typeface="Arial" panose="020B0604020202020204" pitchFamily="34" charset="0"/>
            </a:endParaRPr>
          </a:p>
        </p:txBody>
      </p:sp>
      <p:pic>
        <p:nvPicPr>
          <p:cNvPr id="7" name="Picture 2" descr="Image result for the rowan learning tru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48343" y="5754272"/>
            <a:ext cx="1843657" cy="11037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hawkley hall high school logo"/>
          <p:cNvPicPr>
            <a:picLocks noChangeAspect="1" noChangeArrowheads="1"/>
          </p:cNvPicPr>
          <p:nvPr/>
        </p:nvPicPr>
        <p:blipFill rotWithShape="1">
          <a:blip r:embed="rId3">
            <a:extLst>
              <a:ext uri="{28A0092B-C50C-407E-A947-70E740481C1C}">
                <a14:useLocalDpi xmlns:a14="http://schemas.microsoft.com/office/drawing/2010/main" val="0"/>
              </a:ext>
            </a:extLst>
          </a:blip>
          <a:srcRect l="21495" t="7189" r="20998" b="27884"/>
          <a:stretch/>
        </p:blipFill>
        <p:spPr bwMode="auto">
          <a:xfrm>
            <a:off x="9370755" y="5754272"/>
            <a:ext cx="977588" cy="11037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9694" y="1296260"/>
            <a:ext cx="12002306" cy="4031873"/>
          </a:xfrm>
          <a:prstGeom prst="rect">
            <a:avLst/>
          </a:prstGeom>
        </p:spPr>
        <p:txBody>
          <a:bodyPr wrap="square">
            <a:spAutoFit/>
          </a:bodyPr>
          <a:lstStyle/>
          <a:p>
            <a:pPr marL="457200" indent="-457200">
              <a:buFont typeface="Arial" panose="020B0604020202020204" pitchFamily="34" charset="0"/>
              <a:buChar char="•"/>
            </a:pPr>
            <a:r>
              <a:rPr lang="en-GB" sz="3200" dirty="0">
                <a:solidFill>
                  <a:schemeClr val="tx2"/>
                </a:solidFill>
              </a:rPr>
              <a:t>A</a:t>
            </a:r>
            <a:r>
              <a:rPr lang="en-GB" sz="3200" dirty="0" smtClean="0">
                <a:solidFill>
                  <a:schemeClr val="tx2"/>
                </a:solidFill>
              </a:rPr>
              <a:t>ctively </a:t>
            </a:r>
            <a:r>
              <a:rPr lang="en-GB" sz="3200" dirty="0">
                <a:solidFill>
                  <a:schemeClr val="tx2"/>
                </a:solidFill>
              </a:rPr>
              <a:t>looking over work on </a:t>
            </a:r>
            <a:r>
              <a:rPr lang="en-GB" sz="3200" dirty="0" smtClean="0">
                <a:solidFill>
                  <a:schemeClr val="tx2"/>
                </a:solidFill>
              </a:rPr>
              <a:t>an </a:t>
            </a:r>
            <a:r>
              <a:rPr lang="en-GB" sz="3200" dirty="0">
                <a:solidFill>
                  <a:schemeClr val="tx2"/>
                </a:solidFill>
              </a:rPr>
              <a:t>on-going basis:</a:t>
            </a:r>
          </a:p>
          <a:p>
            <a:pPr marL="457200" indent="-457200">
              <a:buFont typeface="Arial" panose="020B0604020202020204" pitchFamily="34" charset="0"/>
              <a:buChar char="•"/>
            </a:pPr>
            <a:r>
              <a:rPr lang="en-GB" sz="3200" dirty="0">
                <a:solidFill>
                  <a:schemeClr val="tx2"/>
                </a:solidFill>
              </a:rPr>
              <a:t>To remind </a:t>
            </a:r>
            <a:r>
              <a:rPr lang="en-GB" sz="3200" dirty="0" smtClean="0">
                <a:solidFill>
                  <a:schemeClr val="tx2"/>
                </a:solidFill>
              </a:rPr>
              <a:t>the students of things they may have forgotten;</a:t>
            </a:r>
            <a:endParaRPr lang="en-GB" sz="3200" dirty="0">
              <a:solidFill>
                <a:schemeClr val="tx2"/>
              </a:solidFill>
            </a:endParaRPr>
          </a:p>
          <a:p>
            <a:pPr marL="457200" indent="-457200">
              <a:buFont typeface="Arial" panose="020B0604020202020204" pitchFamily="34" charset="0"/>
              <a:buChar char="•"/>
            </a:pPr>
            <a:r>
              <a:rPr lang="en-GB" sz="3200" dirty="0" smtClean="0">
                <a:solidFill>
                  <a:schemeClr val="tx2"/>
                </a:solidFill>
              </a:rPr>
              <a:t>To </a:t>
            </a:r>
            <a:r>
              <a:rPr lang="en-GB" sz="3200" dirty="0">
                <a:solidFill>
                  <a:schemeClr val="tx2"/>
                </a:solidFill>
              </a:rPr>
              <a:t>reinforce </a:t>
            </a:r>
            <a:r>
              <a:rPr lang="en-GB" sz="3200" dirty="0" smtClean="0">
                <a:solidFill>
                  <a:schemeClr val="tx2"/>
                </a:solidFill>
              </a:rPr>
              <a:t>learning to help students access examination;</a:t>
            </a:r>
            <a:endParaRPr lang="en-GB" sz="3200" dirty="0">
              <a:solidFill>
                <a:schemeClr val="tx2"/>
              </a:solidFill>
            </a:endParaRPr>
          </a:p>
          <a:p>
            <a:pPr marL="457200" indent="-457200">
              <a:buFont typeface="Arial" panose="020B0604020202020204" pitchFamily="34" charset="0"/>
              <a:buChar char="•"/>
            </a:pPr>
            <a:r>
              <a:rPr lang="en-GB" sz="3200" dirty="0">
                <a:solidFill>
                  <a:schemeClr val="tx2"/>
                </a:solidFill>
              </a:rPr>
              <a:t>To identify what </a:t>
            </a:r>
            <a:r>
              <a:rPr lang="en-GB" sz="3200" dirty="0" smtClean="0">
                <a:solidFill>
                  <a:schemeClr val="tx2"/>
                </a:solidFill>
              </a:rPr>
              <a:t>students </a:t>
            </a:r>
            <a:r>
              <a:rPr lang="en-GB" sz="3200" dirty="0">
                <a:solidFill>
                  <a:schemeClr val="tx2"/>
                </a:solidFill>
              </a:rPr>
              <a:t>don’t </a:t>
            </a:r>
            <a:r>
              <a:rPr lang="en-GB" sz="3200" dirty="0" smtClean="0">
                <a:solidFill>
                  <a:schemeClr val="tx2"/>
                </a:solidFill>
              </a:rPr>
              <a:t>know;</a:t>
            </a:r>
            <a:endParaRPr lang="en-GB" sz="3200" dirty="0">
              <a:solidFill>
                <a:schemeClr val="tx2"/>
              </a:solidFill>
            </a:endParaRPr>
          </a:p>
          <a:p>
            <a:pPr marL="457200" indent="-457200">
              <a:buFont typeface="Arial" panose="020B0604020202020204" pitchFamily="34" charset="0"/>
              <a:buChar char="•"/>
            </a:pPr>
            <a:r>
              <a:rPr lang="en-GB" sz="3200" dirty="0">
                <a:solidFill>
                  <a:schemeClr val="tx2"/>
                </a:solidFill>
              </a:rPr>
              <a:t>To check </a:t>
            </a:r>
            <a:r>
              <a:rPr lang="en-GB" sz="3200" dirty="0" smtClean="0">
                <a:solidFill>
                  <a:schemeClr val="tx2"/>
                </a:solidFill>
              </a:rPr>
              <a:t>understanding and highlight areas for further development.</a:t>
            </a:r>
          </a:p>
          <a:p>
            <a:endParaRPr lang="en-GB" sz="3200" dirty="0">
              <a:solidFill>
                <a:schemeClr val="tx2"/>
              </a:solidFill>
            </a:endParaRPr>
          </a:p>
          <a:p>
            <a:r>
              <a:rPr lang="en-GB" sz="3200" dirty="0" smtClean="0">
                <a:solidFill>
                  <a:schemeClr val="tx2"/>
                </a:solidFill>
              </a:rPr>
              <a:t>If progress is ‘</a:t>
            </a:r>
            <a:r>
              <a:rPr lang="en-GB" sz="3200" b="1" dirty="0" smtClean="0">
                <a:solidFill>
                  <a:schemeClr val="tx2"/>
                </a:solidFill>
              </a:rPr>
              <a:t>KNOWING MORE, REMEMBERING MORE</a:t>
            </a:r>
            <a:r>
              <a:rPr lang="en-GB" sz="3200" dirty="0" smtClean="0">
                <a:solidFill>
                  <a:schemeClr val="tx2"/>
                </a:solidFill>
              </a:rPr>
              <a:t>’ then REVISION is key to ‘</a:t>
            </a:r>
            <a:r>
              <a:rPr lang="en-GB" sz="3200" b="1" dirty="0" smtClean="0">
                <a:solidFill>
                  <a:schemeClr val="tx2"/>
                </a:solidFill>
              </a:rPr>
              <a:t>MAKING IT STICK</a:t>
            </a:r>
            <a:r>
              <a:rPr lang="en-GB" sz="3200" dirty="0" smtClean="0">
                <a:solidFill>
                  <a:schemeClr val="tx2"/>
                </a:solidFill>
              </a:rPr>
              <a:t>’</a:t>
            </a:r>
            <a:endParaRPr lang="en-GB" sz="3200" dirty="0">
              <a:solidFill>
                <a:schemeClr val="tx2"/>
              </a:solidFill>
            </a:endParaRPr>
          </a:p>
        </p:txBody>
      </p:sp>
    </p:spTree>
    <p:extLst>
      <p:ext uri="{BB962C8B-B14F-4D97-AF65-F5344CB8AC3E}">
        <p14:creationId xmlns:p14="http://schemas.microsoft.com/office/powerpoint/2010/main" val="3525720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7224" y="522705"/>
            <a:ext cx="10515600" cy="1325563"/>
          </a:xfrm>
        </p:spPr>
        <p:txBody>
          <a:bodyPr>
            <a:normAutofit fontScale="90000"/>
          </a:bodyPr>
          <a:lstStyle/>
          <a:p>
            <a:r>
              <a:rPr lang="en-GB" dirty="0" smtClean="0"/>
              <a:t>Revision is critical to help the brain create ‘schema’ linking knowledge and committing it to long term memory</a:t>
            </a:r>
            <a:endParaRPr lang="en-GB" dirty="0"/>
          </a:p>
        </p:txBody>
      </p:sp>
      <p:pic>
        <p:nvPicPr>
          <p:cNvPr id="4" name="Picture 3"/>
          <p:cNvPicPr>
            <a:picLocks noChangeAspect="1"/>
          </p:cNvPicPr>
          <p:nvPr/>
        </p:nvPicPr>
        <p:blipFill>
          <a:blip r:embed="rId2"/>
          <a:stretch>
            <a:fillRect/>
          </a:stretch>
        </p:blipFill>
        <p:spPr>
          <a:xfrm>
            <a:off x="253427" y="2298937"/>
            <a:ext cx="10483195" cy="4402183"/>
          </a:xfrm>
          <a:prstGeom prst="rect">
            <a:avLst/>
          </a:prstGeom>
        </p:spPr>
      </p:pic>
    </p:spTree>
    <p:extLst>
      <p:ext uri="{BB962C8B-B14F-4D97-AF65-F5344CB8AC3E}">
        <p14:creationId xmlns:p14="http://schemas.microsoft.com/office/powerpoint/2010/main" val="3164803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754" y="395646"/>
            <a:ext cx="10328223" cy="1231106"/>
          </a:xfrm>
          <a:prstGeom prst="rect">
            <a:avLst/>
          </a:prstGeom>
        </p:spPr>
        <p:txBody>
          <a:bodyPr wrap="square">
            <a:spAutoFit/>
          </a:bodyPr>
          <a:lstStyle/>
          <a:p>
            <a:r>
              <a:rPr lang="en-GB" sz="2800" dirty="0">
                <a:solidFill>
                  <a:srgbClr val="013473"/>
                </a:solidFill>
              </a:rPr>
              <a:t>One of the best ways to learn and study effectively is to use </a:t>
            </a:r>
            <a:r>
              <a:rPr lang="en-GB" sz="2800" b="1" dirty="0">
                <a:solidFill>
                  <a:srgbClr val="013473"/>
                </a:solidFill>
              </a:rPr>
              <a:t>spaced repetition</a:t>
            </a:r>
            <a:r>
              <a:rPr lang="en-GB" dirty="0"/>
              <a:t>. </a:t>
            </a:r>
            <a:endParaRPr lang="en-GB" dirty="0" smtClean="0"/>
          </a:p>
          <a:p>
            <a:endParaRPr lang="en-GB" dirty="0" smtClean="0"/>
          </a:p>
        </p:txBody>
      </p:sp>
      <p:pic>
        <p:nvPicPr>
          <p:cNvPr id="3" name="Picture 2"/>
          <p:cNvPicPr>
            <a:picLocks noChangeAspect="1"/>
          </p:cNvPicPr>
          <p:nvPr/>
        </p:nvPicPr>
        <p:blipFill rotWithShape="1">
          <a:blip r:embed="rId2"/>
          <a:srcRect l="12822" r="13717" b="10823"/>
          <a:stretch/>
        </p:blipFill>
        <p:spPr>
          <a:xfrm>
            <a:off x="8877026" y="1259850"/>
            <a:ext cx="2227356" cy="4145650"/>
          </a:xfrm>
          <a:prstGeom prst="rect">
            <a:avLst/>
          </a:prstGeom>
        </p:spPr>
      </p:pic>
      <p:sp>
        <p:nvSpPr>
          <p:cNvPr id="4" name="Oval Callout 3"/>
          <p:cNvSpPr/>
          <p:nvPr/>
        </p:nvSpPr>
        <p:spPr>
          <a:xfrm>
            <a:off x="374754" y="1389901"/>
            <a:ext cx="7985475" cy="5184117"/>
          </a:xfrm>
          <a:prstGeom prst="wedgeEllipseCallout">
            <a:avLst>
              <a:gd name="adj1" fmla="val 64837"/>
              <a:gd name="adj2" fmla="val -8655"/>
            </a:avLst>
          </a:prstGeom>
          <a:solidFill>
            <a:srgbClr val="F2EE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smtClean="0">
                <a:solidFill>
                  <a:srgbClr val="013473"/>
                </a:solidFill>
              </a:rPr>
              <a:t>   Review your learning after…… </a:t>
            </a:r>
          </a:p>
          <a:p>
            <a:endParaRPr lang="en-GB" sz="2800" dirty="0">
              <a:solidFill>
                <a:srgbClr val="013473"/>
              </a:solidFill>
            </a:endParaRPr>
          </a:p>
          <a:p>
            <a:pPr marL="285750" indent="-285750">
              <a:buFont typeface="Arial" panose="020B0604020202020204" pitchFamily="34" charset="0"/>
              <a:buChar char="•"/>
            </a:pPr>
            <a:r>
              <a:rPr lang="en-GB" sz="2800" dirty="0" smtClean="0">
                <a:solidFill>
                  <a:srgbClr val="013473"/>
                </a:solidFill>
              </a:rPr>
              <a:t>A day</a:t>
            </a:r>
          </a:p>
          <a:p>
            <a:pPr marL="285750" indent="-285750">
              <a:buFont typeface="Arial" panose="020B0604020202020204" pitchFamily="34" charset="0"/>
              <a:buChar char="•"/>
            </a:pPr>
            <a:r>
              <a:rPr lang="en-GB" sz="2800" dirty="0" smtClean="0">
                <a:solidFill>
                  <a:srgbClr val="013473"/>
                </a:solidFill>
              </a:rPr>
              <a:t>A week</a:t>
            </a:r>
          </a:p>
          <a:p>
            <a:pPr marL="285750" indent="-285750">
              <a:buFont typeface="Arial" panose="020B0604020202020204" pitchFamily="34" charset="0"/>
              <a:buChar char="•"/>
            </a:pPr>
            <a:r>
              <a:rPr lang="en-GB" sz="2800" dirty="0" smtClean="0">
                <a:solidFill>
                  <a:srgbClr val="013473"/>
                </a:solidFill>
              </a:rPr>
              <a:t>A month</a:t>
            </a:r>
          </a:p>
          <a:p>
            <a:pPr marL="285750" indent="-285750">
              <a:buFont typeface="Arial" panose="020B0604020202020204" pitchFamily="34" charset="0"/>
              <a:buChar char="•"/>
            </a:pPr>
            <a:r>
              <a:rPr lang="en-GB" sz="2800" dirty="0" smtClean="0">
                <a:solidFill>
                  <a:srgbClr val="013473"/>
                </a:solidFill>
              </a:rPr>
              <a:t>Just before the exam</a:t>
            </a:r>
          </a:p>
          <a:p>
            <a:r>
              <a:rPr lang="en-GB" sz="2800" dirty="0" smtClean="0">
                <a:solidFill>
                  <a:srgbClr val="013473"/>
                </a:solidFill>
              </a:rPr>
              <a:t> </a:t>
            </a:r>
            <a:endParaRPr lang="en-GB" sz="2800" dirty="0">
              <a:solidFill>
                <a:srgbClr val="013473"/>
              </a:solidFill>
            </a:endParaRPr>
          </a:p>
          <a:p>
            <a:r>
              <a:rPr lang="en-GB" sz="2800" dirty="0" smtClean="0">
                <a:solidFill>
                  <a:srgbClr val="013473"/>
                </a:solidFill>
              </a:rPr>
              <a:t>You will remember more! I promise.</a:t>
            </a:r>
            <a:endParaRPr lang="en-GB" sz="2800" dirty="0">
              <a:solidFill>
                <a:srgbClr val="013473"/>
              </a:solidFill>
            </a:endParaRPr>
          </a:p>
          <a:p>
            <a:pPr algn="ctr"/>
            <a:endParaRPr lang="en-GB" sz="2800" dirty="0"/>
          </a:p>
        </p:txBody>
      </p:sp>
      <p:sp>
        <p:nvSpPr>
          <p:cNvPr id="5" name="TextBox 4"/>
          <p:cNvSpPr txBox="1"/>
          <p:nvPr/>
        </p:nvSpPr>
        <p:spPr>
          <a:xfrm>
            <a:off x="8877026" y="5405500"/>
            <a:ext cx="2227356" cy="646331"/>
          </a:xfrm>
          <a:prstGeom prst="rect">
            <a:avLst/>
          </a:prstGeom>
          <a:noFill/>
        </p:spPr>
        <p:txBody>
          <a:bodyPr wrap="square" rtlCol="0">
            <a:spAutoFit/>
          </a:bodyPr>
          <a:lstStyle/>
          <a:p>
            <a:r>
              <a:rPr lang="en-GB" dirty="0" smtClean="0"/>
              <a:t>Hermann </a:t>
            </a:r>
            <a:r>
              <a:rPr lang="en-GB" dirty="0" err="1" smtClean="0"/>
              <a:t>Ebbinghaus</a:t>
            </a:r>
            <a:endParaRPr lang="en-GB" dirty="0" smtClean="0"/>
          </a:p>
          <a:p>
            <a:r>
              <a:rPr lang="en-GB" dirty="0" smtClean="0"/>
              <a:t>1850-1909</a:t>
            </a:r>
            <a:endParaRPr lang="en-GB" dirty="0"/>
          </a:p>
        </p:txBody>
      </p:sp>
    </p:spTree>
    <p:extLst>
      <p:ext uri="{BB962C8B-B14F-4D97-AF65-F5344CB8AC3E}">
        <p14:creationId xmlns:p14="http://schemas.microsoft.com/office/powerpoint/2010/main" val="2406477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970" t="8525" r="1999" b="7728"/>
          <a:stretch/>
        </p:blipFill>
        <p:spPr>
          <a:xfrm>
            <a:off x="1846175" y="2263515"/>
            <a:ext cx="7375161" cy="4299298"/>
          </a:xfrm>
          <a:prstGeom prst="rect">
            <a:avLst/>
          </a:prstGeom>
        </p:spPr>
      </p:pic>
      <p:sp>
        <p:nvSpPr>
          <p:cNvPr id="3" name="Rectangle 2"/>
          <p:cNvSpPr/>
          <p:nvPr/>
        </p:nvSpPr>
        <p:spPr>
          <a:xfrm>
            <a:off x="145143" y="136914"/>
            <a:ext cx="11212643" cy="1877437"/>
          </a:xfrm>
          <a:prstGeom prst="rect">
            <a:avLst/>
          </a:prstGeom>
        </p:spPr>
        <p:txBody>
          <a:bodyPr wrap="square">
            <a:spAutoFit/>
          </a:bodyPr>
          <a:lstStyle/>
          <a:p>
            <a:pPr algn="ctr"/>
            <a:r>
              <a:rPr lang="en-GB" sz="3200" b="1" dirty="0">
                <a:solidFill>
                  <a:srgbClr val="013473"/>
                </a:solidFill>
              </a:rPr>
              <a:t>How Does Spaced Repetition Work</a:t>
            </a:r>
            <a:r>
              <a:rPr lang="en-GB" sz="3200" b="1" dirty="0" smtClean="0">
                <a:solidFill>
                  <a:srgbClr val="013473"/>
                </a:solidFill>
              </a:rPr>
              <a:t>?</a:t>
            </a:r>
            <a:endParaRPr lang="en-GB" sz="2400" b="1" dirty="0">
              <a:solidFill>
                <a:srgbClr val="013473"/>
              </a:solidFill>
            </a:endParaRPr>
          </a:p>
          <a:p>
            <a:r>
              <a:rPr lang="en-GB" sz="2800" dirty="0">
                <a:solidFill>
                  <a:srgbClr val="013473"/>
                </a:solidFill>
              </a:rPr>
              <a:t>While repetition is essential for remembering what one has learned, the amount of information that the human brain can absorb falls quickly over time. This is known in psychology as the </a:t>
            </a:r>
            <a:r>
              <a:rPr lang="en-GB" sz="2800" dirty="0" err="1">
                <a:solidFill>
                  <a:srgbClr val="013473"/>
                </a:solidFill>
                <a:hlinkClick r:id="rId3" tooltip="Hermann Ebbinghaus - Wikipedia"/>
              </a:rPr>
              <a:t>Ebbinghaus</a:t>
            </a:r>
            <a:r>
              <a:rPr lang="en-GB" sz="2800" dirty="0">
                <a:solidFill>
                  <a:srgbClr val="013473"/>
                </a:solidFill>
              </a:rPr>
              <a:t> Forgetting Curve</a:t>
            </a:r>
          </a:p>
        </p:txBody>
      </p:sp>
    </p:spTree>
    <p:extLst>
      <p:ext uri="{BB962C8B-B14F-4D97-AF65-F5344CB8AC3E}">
        <p14:creationId xmlns:p14="http://schemas.microsoft.com/office/powerpoint/2010/main" val="3152691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0255" y="2064327"/>
            <a:ext cx="8395854" cy="1200329"/>
          </a:xfrm>
          <a:prstGeom prst="rect">
            <a:avLst/>
          </a:prstGeom>
          <a:noFill/>
        </p:spPr>
        <p:txBody>
          <a:bodyPr wrap="square" rtlCol="0">
            <a:spAutoFit/>
          </a:bodyPr>
          <a:lstStyle/>
          <a:p>
            <a:pPr algn="ctr"/>
            <a:r>
              <a:rPr lang="en-GB" sz="3600" b="1" dirty="0" smtClean="0">
                <a:solidFill>
                  <a:schemeClr val="tx2"/>
                </a:solidFill>
                <a:latin typeface="Arial" panose="020B0604020202020204" pitchFamily="34" charset="0"/>
                <a:cs typeface="Arial" panose="020B0604020202020204" pitchFamily="34" charset="0"/>
              </a:rPr>
              <a:t>SOME TECHNIQUES TO HELP YOUR CHILD</a:t>
            </a:r>
            <a:endParaRPr lang="en-GB" sz="36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2270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9577" y="36121"/>
            <a:ext cx="7632848" cy="1047650"/>
          </a:xfrm>
        </p:spPr>
        <p:txBody>
          <a:bodyPr/>
          <a:lstStyle/>
          <a:p>
            <a:r>
              <a:rPr lang="en-GB" b="1" dirty="0" smtClean="0"/>
              <a:t>Mind Maps For Memory</a:t>
            </a:r>
            <a:endParaRPr lang="en-GB" b="1" dirty="0"/>
          </a:p>
        </p:txBody>
      </p:sp>
      <p:sp>
        <p:nvSpPr>
          <p:cNvPr id="3" name="Content Placeholder 2"/>
          <p:cNvSpPr>
            <a:spLocks noGrp="1"/>
          </p:cNvSpPr>
          <p:nvPr>
            <p:ph idx="1"/>
          </p:nvPr>
        </p:nvSpPr>
        <p:spPr>
          <a:xfrm>
            <a:off x="527292" y="1441826"/>
            <a:ext cx="6772920" cy="4742957"/>
          </a:xfrm>
        </p:spPr>
        <p:txBody>
          <a:bodyPr>
            <a:normAutofit/>
          </a:bodyPr>
          <a:lstStyle/>
          <a:p>
            <a:pPr marL="0" indent="0">
              <a:buNone/>
            </a:pPr>
            <a:r>
              <a:rPr lang="en-GB" dirty="0">
                <a:solidFill>
                  <a:srgbClr val="013473"/>
                </a:solidFill>
                <a:latin typeface="MuseoSans500Regular"/>
              </a:rPr>
              <a:t>The brain likes to work on the basis of association and it will connect every idea, memory or piece of information to tens, hundreds and even thousands of other ideas.</a:t>
            </a:r>
          </a:p>
          <a:p>
            <a:pPr marL="0" indent="0">
              <a:buNone/>
            </a:pPr>
            <a:endParaRPr lang="en-GB" dirty="0">
              <a:solidFill>
                <a:srgbClr val="013473"/>
              </a:solidFill>
            </a:endParaRPr>
          </a:p>
          <a:p>
            <a:pPr marL="0" indent="0">
              <a:buNone/>
            </a:pPr>
            <a:r>
              <a:rPr lang="en-GB" dirty="0">
                <a:solidFill>
                  <a:srgbClr val="013473"/>
                </a:solidFill>
                <a:latin typeface="MuseoSans500Regular"/>
              </a:rPr>
              <a:t>Research by </a:t>
            </a:r>
            <a:r>
              <a:rPr lang="en-GB" dirty="0" err="1">
                <a:solidFill>
                  <a:srgbClr val="013473"/>
                </a:solidFill>
                <a:latin typeface="MuseoSans500Regular"/>
              </a:rPr>
              <a:t>Toi</a:t>
            </a:r>
            <a:r>
              <a:rPr lang="en-GB" dirty="0">
                <a:solidFill>
                  <a:srgbClr val="013473"/>
                </a:solidFill>
                <a:latin typeface="MuseoSans500Regular"/>
              </a:rPr>
              <a:t> (2009) shows that Mind Mapping can help children recall words more effectively than using lists, with improvements in memory of up to 32%</a:t>
            </a:r>
            <a:endParaRPr lang="en-GB" dirty="0">
              <a:solidFill>
                <a:srgbClr val="013473"/>
              </a:solidFill>
            </a:endParaRPr>
          </a:p>
          <a:p>
            <a:pPr marL="0" indent="0" algn="r">
              <a:buNone/>
            </a:pPr>
            <a:endParaRPr lang="en-GB" sz="3201" dirty="0">
              <a:solidFill>
                <a:schemeClr val="accent1">
                  <a:lumMod val="20000"/>
                  <a:lumOff val="80000"/>
                </a:schemeClr>
              </a:solidFill>
              <a:latin typeface="MuseoSans500Regular"/>
            </a:endParaRPr>
          </a:p>
        </p:txBody>
      </p:sp>
      <p:pic>
        <p:nvPicPr>
          <p:cNvPr id="5" name="Picture 4"/>
          <p:cNvPicPr>
            <a:picLocks noChangeAspect="1"/>
          </p:cNvPicPr>
          <p:nvPr/>
        </p:nvPicPr>
        <p:blipFill rotWithShape="1">
          <a:blip r:embed="rId2"/>
          <a:srcRect l="12201" r="12201"/>
          <a:stretch/>
        </p:blipFill>
        <p:spPr>
          <a:xfrm>
            <a:off x="7748689" y="1113680"/>
            <a:ext cx="4107951" cy="4942346"/>
          </a:xfrm>
          <a:prstGeom prst="rect">
            <a:avLst/>
          </a:prstGeom>
        </p:spPr>
      </p:pic>
      <p:pic>
        <p:nvPicPr>
          <p:cNvPr id="6" name="Picture 5"/>
          <p:cNvPicPr>
            <a:picLocks noChangeAspect="1"/>
          </p:cNvPicPr>
          <p:nvPr/>
        </p:nvPicPr>
        <p:blipFill>
          <a:blip r:embed="rId3"/>
          <a:stretch>
            <a:fillRect/>
          </a:stretch>
        </p:blipFill>
        <p:spPr>
          <a:xfrm>
            <a:off x="10992544" y="5733259"/>
            <a:ext cx="954933" cy="957155"/>
          </a:xfrm>
          <a:prstGeom prst="rect">
            <a:avLst/>
          </a:prstGeom>
        </p:spPr>
      </p:pic>
    </p:spTree>
    <p:extLst>
      <p:ext uri="{BB962C8B-B14F-4D97-AF65-F5344CB8AC3E}">
        <p14:creationId xmlns:p14="http://schemas.microsoft.com/office/powerpoint/2010/main" val="78123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4623</TotalTime>
  <Words>748</Words>
  <Application>Microsoft Office PowerPoint</Application>
  <PresentationFormat>Widescreen</PresentationFormat>
  <Paragraphs>95</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Courier New</vt:lpstr>
      <vt:lpstr>Franklin Gothic Demi Cond</vt:lpstr>
      <vt:lpstr>MuseoSans500Regular</vt:lpstr>
      <vt:lpstr>Office Theme</vt:lpstr>
      <vt:lpstr>PowerPoint Presentation</vt:lpstr>
      <vt:lpstr>First thoughts……  Write down one concern you have about revision.  Don’t write your name on it.  Crunch it up and throw it across the room</vt:lpstr>
      <vt:lpstr>Second thoughts……Positive hat</vt:lpstr>
      <vt:lpstr>PowerPoint Presentation</vt:lpstr>
      <vt:lpstr>Revision is critical to help the brain create ‘schema’ linking knowledge and committing it to long term memory</vt:lpstr>
      <vt:lpstr>PowerPoint Presentation</vt:lpstr>
      <vt:lpstr>PowerPoint Presentation</vt:lpstr>
      <vt:lpstr>PowerPoint Presentation</vt:lpstr>
      <vt:lpstr>Mind Maps For Memory</vt:lpstr>
      <vt:lpstr>dd</vt:lpstr>
      <vt:lpstr>Alternatives….Loci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Rowan Learning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Thornton J</dc:creator>
  <cp:lastModifiedBy>Smith A (Geography)</cp:lastModifiedBy>
  <cp:revision>210</cp:revision>
  <cp:lastPrinted>2014-09-18T15:20:32Z</cp:lastPrinted>
  <dcterms:created xsi:type="dcterms:W3CDTF">2013-11-26T13:08:04Z</dcterms:created>
  <dcterms:modified xsi:type="dcterms:W3CDTF">2018-10-30T15:23:52Z</dcterms:modified>
</cp:coreProperties>
</file>