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7" r:id="rId3"/>
    <p:sldId id="269" r:id="rId4"/>
    <p:sldId id="264" r:id="rId5"/>
    <p:sldId id="262" r:id="rId6"/>
    <p:sldId id="268" r:id="rId7"/>
    <p:sldId id="266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80959" autoAdjust="0"/>
  </p:normalViewPr>
  <p:slideViewPr>
    <p:cSldViewPr snapToGrid="0">
      <p:cViewPr varScale="1">
        <p:scale>
          <a:sx n="93" d="100"/>
          <a:sy n="93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7705F-CD8A-4372-8522-E2AD2F393081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F022E-C449-4B2C-9847-B0DA9219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4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18F29-4DE3-4CFC-853F-DB45209A4F76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9474D-F69D-4490-AF43-593E0B699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426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9474D-F69D-4490-AF43-593E0B6995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00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9474D-F69D-4490-AF43-593E0B69957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6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04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95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5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8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81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6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47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9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2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7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E4B05-8EAA-447D-9500-E672AE8AAD12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65DB-985F-40E8-BB65-C29933914B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0430" y="3215108"/>
            <a:ext cx="8131139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Y11 Information Evening </a:t>
            </a:r>
            <a:endParaRPr lang="en-GB" b="1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76719" y="-7545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+mn-lt"/>
              </a:rPr>
              <a:t> </a:t>
            </a:r>
            <a:endParaRPr lang="en-GB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726" y="543826"/>
            <a:ext cx="1676545" cy="1999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4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384" y="1117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latin typeface="Calibri" panose="020F0502020204030204" pitchFamily="34" charset="0"/>
              </a:rPr>
              <a:t>ATTENDANCE</a:t>
            </a:r>
            <a:endParaRPr lang="en-GB" sz="5400" b="1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9229" y="3668608"/>
            <a:ext cx="11430000" cy="255454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does this actually look like?</a:t>
            </a:r>
          </a:p>
          <a:p>
            <a:endParaRPr lang="en-GB" sz="3200" dirty="0"/>
          </a:p>
          <a:p>
            <a:r>
              <a:rPr lang="en-GB" sz="3200" dirty="0" smtClean="0"/>
              <a:t>Year 11 students will attend school for 30 weeks (150 days) before written examinations start. Therefore if a student missed 7½ days of school they are likely to drop by a grade in half of their subjects.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1234" y="1068001"/>
            <a:ext cx="9939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Calibri" panose="020F0502020204030204" pitchFamily="34" charset="0"/>
              </a:rPr>
              <a:t>THE BETTER THE </a:t>
            </a:r>
            <a:r>
              <a:rPr lang="en-GB" b="1" dirty="0" smtClean="0">
                <a:latin typeface="Calibri" panose="020F0502020204030204" pitchFamily="34" charset="0"/>
              </a:rPr>
              <a:t>ATTENDANCE. THE </a:t>
            </a:r>
            <a:r>
              <a:rPr lang="en-GB" b="1" dirty="0">
                <a:latin typeface="Calibri" panose="020F0502020204030204" pitchFamily="34" charset="0"/>
              </a:rPr>
              <a:t>HIGHER THE ACHIEVEMENT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9229" y="1978065"/>
            <a:ext cx="11430000" cy="107721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Research shows that there is a half a grade drop in students attainment across all their subject for every 5% drop in attendance.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1184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417968"/>
              </p:ext>
            </p:extLst>
          </p:nvPr>
        </p:nvGraphicFramePr>
        <p:xfrm>
          <a:off x="1311272" y="2866879"/>
          <a:ext cx="9569450" cy="3228467"/>
        </p:xfrm>
        <a:graphic>
          <a:graphicData uri="http://schemas.openxmlformats.org/drawingml/2006/table">
            <a:tbl>
              <a:tblPr firstRow="1" firstCol="1" bandRow="1"/>
              <a:tblGrid>
                <a:gridCol w="897255">
                  <a:extLst>
                    <a:ext uri="{9D8B030D-6E8A-4147-A177-3AD203B41FA5}">
                      <a16:colId xmlns:a16="http://schemas.microsoft.com/office/drawing/2014/main" val="2522579978"/>
                    </a:ext>
                  </a:extLst>
                </a:gridCol>
                <a:gridCol w="1734185">
                  <a:extLst>
                    <a:ext uri="{9D8B030D-6E8A-4147-A177-3AD203B41FA5}">
                      <a16:colId xmlns:a16="http://schemas.microsoft.com/office/drawing/2014/main" val="1460388463"/>
                    </a:ext>
                  </a:extLst>
                </a:gridCol>
                <a:gridCol w="1734185">
                  <a:extLst>
                    <a:ext uri="{9D8B030D-6E8A-4147-A177-3AD203B41FA5}">
                      <a16:colId xmlns:a16="http://schemas.microsoft.com/office/drawing/2014/main" val="2949069594"/>
                    </a:ext>
                  </a:extLst>
                </a:gridCol>
                <a:gridCol w="1734820">
                  <a:extLst>
                    <a:ext uri="{9D8B030D-6E8A-4147-A177-3AD203B41FA5}">
                      <a16:colId xmlns:a16="http://schemas.microsoft.com/office/drawing/2014/main" val="342884388"/>
                    </a:ext>
                  </a:extLst>
                </a:gridCol>
                <a:gridCol w="1734185">
                  <a:extLst>
                    <a:ext uri="{9D8B030D-6E8A-4147-A177-3AD203B41FA5}">
                      <a16:colId xmlns:a16="http://schemas.microsoft.com/office/drawing/2014/main" val="2568951609"/>
                    </a:ext>
                  </a:extLst>
                </a:gridCol>
                <a:gridCol w="1734820">
                  <a:extLst>
                    <a:ext uri="{9D8B030D-6E8A-4147-A177-3AD203B41FA5}">
                      <a16:colId xmlns:a16="http://schemas.microsoft.com/office/drawing/2014/main" val="1773594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Monday 19</a:t>
                      </a:r>
                      <a:r>
                        <a:rPr lang="en-GB" sz="18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 </a:t>
                      </a: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November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Tuesday 20</a:t>
                      </a:r>
                      <a:r>
                        <a:rPr lang="en-GB" sz="18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November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Wednesday 21</a:t>
                      </a:r>
                      <a:r>
                        <a:rPr lang="en-GB" sz="1800" b="1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November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Thursday 22</a:t>
                      </a:r>
                      <a:r>
                        <a:rPr lang="en-GB" sz="18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November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Friday 23</a:t>
                      </a:r>
                      <a:r>
                        <a:rPr lang="en-GB" sz="18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November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90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Science 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English 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Language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Maths Paper 2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Science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English 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Literature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0580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PM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Maths Paper 1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Science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Maths Paper 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233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97293" y="1747547"/>
            <a:ext cx="83974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Core 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</a:rPr>
              <a:t>Mock Examinations Monday 19</a:t>
            </a:r>
            <a:r>
              <a:rPr lang="en-GB" sz="28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</a:rPr>
              <a:t> November 2018 – Friday 23</a:t>
            </a:r>
            <a:r>
              <a:rPr lang="en-GB" sz="2800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rd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</a:rPr>
              <a:t> November 2018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182793" y="6260570"/>
            <a:ext cx="11573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Option Mock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</a:rPr>
              <a:t>Examinations Monday </a:t>
            </a:r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GB" sz="2400" b="1" baseline="30000" dirty="0" smtClean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December 2018 </a:t>
            </a:r>
            <a:r>
              <a:rPr lang="en-GB" sz="2400" b="1" dirty="0">
                <a:latin typeface="Calibri" panose="020F0502020204030204" pitchFamily="34" charset="0"/>
                <a:ea typeface="Calibri" panose="020F0502020204030204" pitchFamily="34" charset="0"/>
              </a:rPr>
              <a:t>– Friday </a:t>
            </a:r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14</a:t>
            </a:r>
            <a:r>
              <a:rPr lang="en-GB" sz="2400" b="1" baseline="30000" dirty="0" smtClean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December 2018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30838" y="128046"/>
            <a:ext cx="10130319" cy="144655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Preparing the students for between 21 and 24 examinations in a 4 week period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1027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3823"/>
          <a:stretch/>
        </p:blipFill>
        <p:spPr>
          <a:xfrm>
            <a:off x="94778" y="1397285"/>
            <a:ext cx="11995134" cy="54607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542544" y="5405780"/>
            <a:ext cx="201168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15 hours per week</a:t>
            </a:r>
          </a:p>
          <a:p>
            <a:pPr algn="ctr"/>
            <a:r>
              <a:rPr lang="en-GB" sz="2000" dirty="0" smtClean="0"/>
              <a:t>15 weeks</a:t>
            </a:r>
          </a:p>
          <a:p>
            <a:pPr algn="ctr"/>
            <a:r>
              <a:rPr lang="en-GB" sz="2000" dirty="0" smtClean="0"/>
              <a:t>225 hours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52754" y="421241"/>
            <a:ext cx="10037851" cy="76944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There is no substitute for hard work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4772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1266" y="207818"/>
            <a:ext cx="6209607" cy="769441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Keeping you informed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80905" y="1243787"/>
            <a:ext cx="32427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 smtClean="0"/>
              <a:t>Key dates </a:t>
            </a:r>
          </a:p>
          <a:p>
            <a:endParaRPr lang="en-GB" sz="4000" u="sng" dirty="0"/>
          </a:p>
          <a:p>
            <a:r>
              <a:rPr lang="en-GB" sz="4000" dirty="0" smtClean="0"/>
              <a:t>17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January 		</a:t>
            </a:r>
          </a:p>
          <a:p>
            <a:r>
              <a:rPr lang="en-GB" sz="4000" dirty="0" smtClean="0"/>
              <a:t>7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</a:t>
            </a:r>
            <a:r>
              <a:rPr lang="en-GB" sz="4000" dirty="0" smtClean="0"/>
              <a:t>February</a:t>
            </a:r>
          </a:p>
          <a:p>
            <a:r>
              <a:rPr lang="en-GB" sz="4000" dirty="0" smtClean="0"/>
              <a:t>21</a:t>
            </a:r>
            <a:r>
              <a:rPr lang="en-GB" sz="4000" baseline="30000" dirty="0" smtClean="0"/>
              <a:t>st</a:t>
            </a:r>
            <a:r>
              <a:rPr lang="en-GB" sz="4000" dirty="0" smtClean="0"/>
              <a:t> March </a:t>
            </a:r>
            <a:endParaRPr lang="en-GB" sz="4000" dirty="0" smtClean="0"/>
          </a:p>
          <a:p>
            <a:r>
              <a:rPr lang="en-GB" sz="4000" dirty="0" smtClean="0"/>
              <a:t>18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</a:t>
            </a:r>
            <a:r>
              <a:rPr lang="en-GB" sz="4000" dirty="0" smtClean="0"/>
              <a:t>April	</a:t>
            </a:r>
            <a:endParaRPr lang="en-GB" sz="4000" dirty="0" smtClean="0"/>
          </a:p>
          <a:p>
            <a:r>
              <a:rPr lang="en-GB" sz="4000" dirty="0" smtClean="0"/>
              <a:t>2</a:t>
            </a:r>
            <a:r>
              <a:rPr lang="en-GB" sz="4000" baseline="30000" dirty="0" smtClean="0"/>
              <a:t>nd</a:t>
            </a:r>
            <a:r>
              <a:rPr lang="en-GB" sz="4000" dirty="0" smtClean="0"/>
              <a:t> </a:t>
            </a:r>
            <a:r>
              <a:rPr lang="en-GB" sz="4000" dirty="0" smtClean="0"/>
              <a:t>May</a:t>
            </a:r>
            <a:endParaRPr lang="en-GB" sz="4000" dirty="0"/>
          </a:p>
        </p:txBody>
      </p:sp>
      <p:sp>
        <p:nvSpPr>
          <p:cNvPr id="5" name="Rectangle 4"/>
          <p:cNvSpPr/>
          <p:nvPr/>
        </p:nvSpPr>
        <p:spPr>
          <a:xfrm>
            <a:off x="3746643" y="3850097"/>
            <a:ext cx="8191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Targeted 1:1 meetings for Y11 students and parents with </a:t>
            </a:r>
            <a:r>
              <a:rPr lang="en-GB" sz="3600" dirty="0" smtClean="0"/>
              <a:t>SLT/</a:t>
            </a:r>
            <a:r>
              <a:rPr lang="en-GB" sz="3600" dirty="0" err="1" smtClean="0"/>
              <a:t>HoY</a:t>
            </a:r>
            <a:r>
              <a:rPr lang="en-GB" sz="3600" dirty="0" smtClean="0"/>
              <a:t>/</a:t>
            </a:r>
            <a:r>
              <a:rPr lang="en-GB" sz="3600" dirty="0" err="1" smtClean="0"/>
              <a:t>HoF</a:t>
            </a:r>
            <a:r>
              <a:rPr lang="en-GB" sz="3600" dirty="0" smtClean="0"/>
              <a:t> </a:t>
            </a:r>
            <a:r>
              <a:rPr lang="en-GB" sz="3600" dirty="0"/>
              <a:t>looking at: progress, attendance &amp; punctuality and </a:t>
            </a:r>
            <a:r>
              <a:rPr lang="en-GB" sz="3600" dirty="0" smtClean="0"/>
              <a:t>Behaviour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3684286" y="2507831"/>
            <a:ext cx="8507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/>
              <a:t>Parent evening and target parental meetings</a:t>
            </a:r>
          </a:p>
        </p:txBody>
      </p:sp>
    </p:spTree>
    <p:extLst>
      <p:ext uri="{BB962C8B-B14F-4D97-AF65-F5344CB8AC3E}">
        <p14:creationId xmlns:p14="http://schemas.microsoft.com/office/powerpoint/2010/main" val="2689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9347" y="142914"/>
            <a:ext cx="6209607" cy="769441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Written Reports </a:t>
            </a:r>
            <a:endParaRPr lang="en-GB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31313"/>
              </p:ext>
            </p:extLst>
          </p:nvPr>
        </p:nvGraphicFramePr>
        <p:xfrm>
          <a:off x="780834" y="2621510"/>
          <a:ext cx="10839238" cy="4174744"/>
        </p:xfrm>
        <a:graphic>
          <a:graphicData uri="http://schemas.openxmlformats.org/drawingml/2006/table">
            <a:tbl>
              <a:tblPr firstRow="1" firstCol="1" bandRow="1"/>
              <a:tblGrid>
                <a:gridCol w="2652155">
                  <a:extLst>
                    <a:ext uri="{9D8B030D-6E8A-4147-A177-3AD203B41FA5}">
                      <a16:colId xmlns:a16="http://schemas.microsoft.com/office/drawing/2014/main" val="2089755969"/>
                    </a:ext>
                  </a:extLst>
                </a:gridCol>
                <a:gridCol w="1571112">
                  <a:extLst>
                    <a:ext uri="{9D8B030D-6E8A-4147-A177-3AD203B41FA5}">
                      <a16:colId xmlns:a16="http://schemas.microsoft.com/office/drawing/2014/main" val="313509512"/>
                    </a:ext>
                  </a:extLst>
                </a:gridCol>
                <a:gridCol w="2277393">
                  <a:extLst>
                    <a:ext uri="{9D8B030D-6E8A-4147-A177-3AD203B41FA5}">
                      <a16:colId xmlns:a16="http://schemas.microsoft.com/office/drawing/2014/main" val="2735440104"/>
                    </a:ext>
                  </a:extLst>
                </a:gridCol>
                <a:gridCol w="1931459">
                  <a:extLst>
                    <a:ext uri="{9D8B030D-6E8A-4147-A177-3AD203B41FA5}">
                      <a16:colId xmlns:a16="http://schemas.microsoft.com/office/drawing/2014/main" val="1609895617"/>
                    </a:ext>
                  </a:extLst>
                </a:gridCol>
                <a:gridCol w="2407119">
                  <a:extLst>
                    <a:ext uri="{9D8B030D-6E8A-4147-A177-3AD203B41FA5}">
                      <a16:colId xmlns:a16="http://schemas.microsoft.com/office/drawing/2014/main" val="4076214791"/>
                    </a:ext>
                  </a:extLst>
                </a:gridCol>
              </a:tblGrid>
              <a:tr h="5089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Potential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592"/>
                  </a:ext>
                </a:extLst>
              </a:tr>
              <a:tr h="21961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Working At Grade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of Year 11 Hawkley Aspirational Grade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 Average Grade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 Above National Average Grade (top 5%)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74466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 Language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67859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63909" y="2546768"/>
            <a:ext cx="3030877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Attainment</a:t>
            </a:r>
            <a:endParaRPr lang="en-GB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7819" y="1015957"/>
            <a:ext cx="10732040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GB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 to </a:t>
            </a:r>
            <a:r>
              <a:rPr lang="en-GB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Learning, Attendance and Attainment </a:t>
            </a:r>
            <a:endParaRPr lang="en-GB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1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34729"/>
              </p:ext>
            </p:extLst>
          </p:nvPr>
        </p:nvGraphicFramePr>
        <p:xfrm>
          <a:off x="431515" y="2698107"/>
          <a:ext cx="11383767" cy="3902037"/>
        </p:xfrm>
        <a:graphic>
          <a:graphicData uri="http://schemas.openxmlformats.org/drawingml/2006/table">
            <a:tbl>
              <a:tblPr firstRow="1" firstCol="1" bandRow="1"/>
              <a:tblGrid>
                <a:gridCol w="1056250">
                  <a:extLst>
                    <a:ext uri="{9D8B030D-6E8A-4147-A177-3AD203B41FA5}">
                      <a16:colId xmlns:a16="http://schemas.microsoft.com/office/drawing/2014/main" val="88823518"/>
                    </a:ext>
                  </a:extLst>
                </a:gridCol>
                <a:gridCol w="1264883">
                  <a:extLst>
                    <a:ext uri="{9D8B030D-6E8A-4147-A177-3AD203B41FA5}">
                      <a16:colId xmlns:a16="http://schemas.microsoft.com/office/drawing/2014/main" val="1628193530"/>
                    </a:ext>
                  </a:extLst>
                </a:gridCol>
                <a:gridCol w="2265036">
                  <a:extLst>
                    <a:ext uri="{9D8B030D-6E8A-4147-A177-3AD203B41FA5}">
                      <a16:colId xmlns:a16="http://schemas.microsoft.com/office/drawing/2014/main" val="1758938908"/>
                    </a:ext>
                  </a:extLst>
                </a:gridCol>
                <a:gridCol w="2266281">
                  <a:extLst>
                    <a:ext uri="{9D8B030D-6E8A-4147-A177-3AD203B41FA5}">
                      <a16:colId xmlns:a16="http://schemas.microsoft.com/office/drawing/2014/main" val="3082677409"/>
                    </a:ext>
                  </a:extLst>
                </a:gridCol>
                <a:gridCol w="2265036">
                  <a:extLst>
                    <a:ext uri="{9D8B030D-6E8A-4147-A177-3AD203B41FA5}">
                      <a16:colId xmlns:a16="http://schemas.microsoft.com/office/drawing/2014/main" val="1293755499"/>
                    </a:ext>
                  </a:extLst>
                </a:gridCol>
                <a:gridCol w="2266281">
                  <a:extLst>
                    <a:ext uri="{9D8B030D-6E8A-4147-A177-3AD203B41FA5}">
                      <a16:colId xmlns:a16="http://schemas.microsoft.com/office/drawing/2014/main" val="3337585645"/>
                    </a:ext>
                  </a:extLst>
                </a:gridCol>
              </a:tblGrid>
              <a:tr h="77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610068"/>
                  </a:ext>
                </a:extLst>
              </a:tr>
              <a:tr h="727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(A9 &amp; A11)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Wellbeing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(A12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A14)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(A15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A16)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</a:t>
                      </a: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(A17 &amp; A18)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923816"/>
                  </a:ext>
                </a:extLst>
              </a:tr>
              <a:tr h="77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Subjects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(A17 &amp; A18)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(A9 &amp; A11)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Wellbeing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(A12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A14)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(A15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A16)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715599"/>
                  </a:ext>
                </a:extLst>
              </a:tr>
              <a:tr h="727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Lilac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(A15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A16)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Subjects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(A17 &amp; A18)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(A9 &amp; A11)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Wellbeing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(A12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A14)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877409"/>
                  </a:ext>
                </a:extLst>
              </a:tr>
              <a:tr h="77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Wellbeing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(A12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A14)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(A15</a:t>
                      </a:r>
                      <a:r>
                        <a:rPr lang="en-GB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A16)</a:t>
                      </a:r>
                      <a:endParaRPr lang="en-GB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Subjects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(A17 &amp; A18)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(A9 &amp;A 11)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66856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07250"/>
              </p:ext>
            </p:extLst>
          </p:nvPr>
        </p:nvGraphicFramePr>
        <p:xfrm>
          <a:off x="7787812" y="131529"/>
          <a:ext cx="3893905" cy="2303040"/>
        </p:xfrm>
        <a:graphic>
          <a:graphicData uri="http://schemas.openxmlformats.org/drawingml/2006/table">
            <a:tbl>
              <a:tblPr firstRow="1" firstCol="1" bandRow="1"/>
              <a:tblGrid>
                <a:gridCol w="3893905">
                  <a:extLst>
                    <a:ext uri="{9D8B030D-6E8A-4147-A177-3AD203B41FA5}">
                      <a16:colId xmlns:a16="http://schemas.microsoft.com/office/drawing/2014/main" val="3412260229"/>
                    </a:ext>
                  </a:extLst>
                </a:gridCol>
              </a:tblGrid>
              <a:tr h="57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6:20-6:50 </a:t>
                      </a:r>
                      <a:r>
                        <a:rPr lang="en-GB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Rotation </a:t>
                      </a: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473453"/>
                  </a:ext>
                </a:extLst>
              </a:tr>
              <a:tr h="57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6:50-7:20 </a:t>
                      </a:r>
                      <a:r>
                        <a:rPr lang="en-GB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Rotation </a:t>
                      </a: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732078"/>
                  </a:ext>
                </a:extLst>
              </a:tr>
              <a:tr h="57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7:20-7:50 </a:t>
                      </a:r>
                      <a:r>
                        <a:rPr lang="en-GB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Rotation </a:t>
                      </a: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517815"/>
                  </a:ext>
                </a:extLst>
              </a:tr>
              <a:tr h="575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7:50-8:20 </a:t>
                      </a:r>
                      <a:r>
                        <a:rPr lang="en-GB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Rotation </a:t>
                      </a: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2183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951" y="277403"/>
            <a:ext cx="5732979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Tonight’s sessions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0842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361</Words>
  <Application>Microsoft Office PowerPoint</Application>
  <PresentationFormat>Widescreen</PresentationFormat>
  <Paragraphs>130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Y11 Information Evening </vt:lpstr>
      <vt:lpstr>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Rowan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Parents’ Information</dc:title>
  <dc:creator>Rimmer P</dc:creator>
  <cp:lastModifiedBy>Rimmer P</cp:lastModifiedBy>
  <cp:revision>37</cp:revision>
  <cp:lastPrinted>2018-10-09T14:29:14Z</cp:lastPrinted>
  <dcterms:created xsi:type="dcterms:W3CDTF">2018-10-07T16:44:37Z</dcterms:created>
  <dcterms:modified xsi:type="dcterms:W3CDTF">2018-10-30T17:18:30Z</dcterms:modified>
</cp:coreProperties>
</file>