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5" r:id="rId3"/>
    <p:sldId id="264" r:id="rId4"/>
    <p:sldId id="257" r:id="rId5"/>
    <p:sldId id="258" r:id="rId6"/>
    <p:sldId id="259" r:id="rId7"/>
    <p:sldId id="260"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11/5/2018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11/5/2018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11/5/2018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11/5/2018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11/5/2018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English </a:t>
            </a:r>
            <a:r>
              <a:rPr lang="en-GB" dirty="0" smtClean="0"/>
              <a:t/>
            </a:r>
            <a:br>
              <a:rPr lang="en-GB" dirty="0" smtClean="0"/>
            </a:br>
            <a:r>
              <a:rPr lang="en-GB" dirty="0" smtClean="0"/>
              <a:t>Revision</a:t>
            </a:r>
            <a:endParaRPr lang="en-GB" dirty="0"/>
          </a:p>
        </p:txBody>
      </p:sp>
      <p:sp>
        <p:nvSpPr>
          <p:cNvPr id="3" name="Subtitle 2"/>
          <p:cNvSpPr>
            <a:spLocks noGrp="1"/>
          </p:cNvSpPr>
          <p:nvPr>
            <p:ph type="subTitle" idx="1"/>
          </p:nvPr>
        </p:nvSpPr>
        <p:spPr/>
        <p:txBody>
          <a:bodyPr/>
          <a:lstStyle/>
          <a:p>
            <a:endParaRPr lang="en-GB"/>
          </a:p>
        </p:txBody>
      </p:sp>
      <p:pic>
        <p:nvPicPr>
          <p:cNvPr id="4" name="Picture 3"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5724" y="1448129"/>
            <a:ext cx="2275897" cy="2976726"/>
          </a:xfrm>
          <a:prstGeom prst="rect">
            <a:avLst/>
          </a:prstGeom>
          <a:noFill/>
          <a:ln>
            <a:noFill/>
          </a:ln>
        </p:spPr>
      </p:pic>
    </p:spTree>
    <p:extLst>
      <p:ext uri="{BB962C8B-B14F-4D97-AF65-F5344CB8AC3E}">
        <p14:creationId xmlns:p14="http://schemas.microsoft.com/office/powerpoint/2010/main" val="1040548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0885"/>
            <a:ext cx="11460480" cy="667609"/>
          </a:xfrm>
        </p:spPr>
        <p:txBody>
          <a:bodyPr>
            <a:noAutofit/>
          </a:bodyPr>
          <a:lstStyle/>
          <a:p>
            <a:r>
              <a:rPr lang="en-GB" sz="6000" b="1" u="sng" dirty="0" smtClean="0">
                <a:solidFill>
                  <a:srgbClr val="0070C0"/>
                </a:solidFill>
              </a:rPr>
              <a:t>English Language and Literature</a:t>
            </a:r>
            <a:endParaRPr lang="en-GB" sz="6000" b="1" u="sng" dirty="0">
              <a:solidFill>
                <a:srgbClr val="0070C0"/>
              </a:solidFill>
            </a:endParaRPr>
          </a:p>
        </p:txBody>
      </p:sp>
      <p:sp>
        <p:nvSpPr>
          <p:cNvPr id="3" name="Content Placeholder 2"/>
          <p:cNvSpPr>
            <a:spLocks noGrp="1"/>
          </p:cNvSpPr>
          <p:nvPr>
            <p:ph idx="1"/>
          </p:nvPr>
        </p:nvSpPr>
        <p:spPr>
          <a:xfrm>
            <a:off x="838200" y="1840229"/>
            <a:ext cx="10515600" cy="4411981"/>
          </a:xfrm>
          <a:solidFill>
            <a:schemeClr val="accent1">
              <a:lumMod val="20000"/>
              <a:lumOff val="80000"/>
            </a:schemeClr>
          </a:solidFill>
        </p:spPr>
        <p:txBody>
          <a:bodyPr>
            <a:normAutofit/>
          </a:bodyPr>
          <a:lstStyle/>
          <a:p>
            <a:pPr marL="0" indent="0">
              <a:buNone/>
            </a:pPr>
            <a:r>
              <a:rPr lang="en-GB" sz="2400" b="1" dirty="0" smtClean="0"/>
              <a:t>2 GCSEs</a:t>
            </a:r>
          </a:p>
          <a:p>
            <a:pPr marL="0" indent="0">
              <a:buNone/>
            </a:pPr>
            <a:r>
              <a:rPr lang="en-GB" sz="2400" b="1" dirty="0" smtClean="0"/>
              <a:t>8 ¼ hours of exams</a:t>
            </a:r>
          </a:p>
          <a:p>
            <a:endParaRPr lang="en-GB" b="1" dirty="0"/>
          </a:p>
          <a:p>
            <a:pPr marL="0" indent="0">
              <a:buNone/>
            </a:pPr>
            <a:r>
              <a:rPr lang="en-GB" b="1" u="sng" dirty="0" smtClean="0">
                <a:solidFill>
                  <a:srgbClr val="0070C0"/>
                </a:solidFill>
              </a:rPr>
              <a:t>English Language</a:t>
            </a:r>
          </a:p>
          <a:p>
            <a:pPr marL="0" indent="0">
              <a:buNone/>
            </a:pPr>
            <a:r>
              <a:rPr lang="en-GB" b="1" dirty="0" smtClean="0">
                <a:solidFill>
                  <a:srgbClr val="0070C0"/>
                </a:solidFill>
              </a:rPr>
              <a:t>Component 1      1 hour 45 minutes        Reading and Narrative</a:t>
            </a:r>
          </a:p>
          <a:p>
            <a:pPr marL="0" indent="0">
              <a:buNone/>
            </a:pPr>
            <a:r>
              <a:rPr lang="en-GB" b="1" dirty="0" smtClean="0">
                <a:solidFill>
                  <a:srgbClr val="0070C0"/>
                </a:solidFill>
              </a:rPr>
              <a:t>Component 2      2 hours                          Reading and Writing- transactional/ persuasive</a:t>
            </a:r>
          </a:p>
          <a:p>
            <a:pPr marL="0" indent="0">
              <a:buNone/>
            </a:pPr>
            <a:endParaRPr lang="en-GB" b="1" dirty="0">
              <a:solidFill>
                <a:srgbClr val="0070C0"/>
              </a:solidFill>
            </a:endParaRPr>
          </a:p>
          <a:p>
            <a:pPr marL="0" indent="0">
              <a:buNone/>
            </a:pPr>
            <a:r>
              <a:rPr lang="en-GB" b="1" u="sng" dirty="0" smtClean="0">
                <a:solidFill>
                  <a:srgbClr val="0070C0"/>
                </a:solidFill>
              </a:rPr>
              <a:t>English Literature</a:t>
            </a:r>
          </a:p>
          <a:p>
            <a:pPr marL="0" indent="0">
              <a:buNone/>
            </a:pPr>
            <a:r>
              <a:rPr lang="en-GB" b="1" dirty="0">
                <a:solidFill>
                  <a:srgbClr val="0070C0"/>
                </a:solidFill>
              </a:rPr>
              <a:t>Component 1      </a:t>
            </a:r>
            <a:r>
              <a:rPr lang="en-GB" b="1" dirty="0" smtClean="0">
                <a:solidFill>
                  <a:srgbClr val="0070C0"/>
                </a:solidFill>
              </a:rPr>
              <a:t>2 hours                          Shakespeare and Poetry Anthology</a:t>
            </a:r>
            <a:endParaRPr lang="en-GB" b="1" dirty="0">
              <a:solidFill>
                <a:srgbClr val="0070C0"/>
              </a:solidFill>
            </a:endParaRPr>
          </a:p>
          <a:p>
            <a:pPr marL="0" indent="0">
              <a:buNone/>
            </a:pPr>
            <a:r>
              <a:rPr lang="en-GB" b="1" dirty="0">
                <a:solidFill>
                  <a:srgbClr val="0070C0"/>
                </a:solidFill>
              </a:rPr>
              <a:t>Component 2      2 </a:t>
            </a:r>
            <a:r>
              <a:rPr lang="en-GB" b="1" dirty="0" smtClean="0">
                <a:solidFill>
                  <a:srgbClr val="0070C0"/>
                </a:solidFill>
              </a:rPr>
              <a:t>hours 30 minutes       Blood Brothers, A Christmas Carol and Unseen Poetry</a:t>
            </a:r>
          </a:p>
          <a:p>
            <a:pPr marL="0" indent="0">
              <a:buNone/>
            </a:pPr>
            <a:endParaRPr lang="en-GB" b="1" dirty="0" smtClean="0">
              <a:solidFill>
                <a:srgbClr val="0070C0"/>
              </a:solidFill>
            </a:endParaRPr>
          </a:p>
        </p:txBody>
      </p:sp>
      <p:pic>
        <p:nvPicPr>
          <p:cNvPr id="4" name="Picture 3"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3550" y="752587"/>
            <a:ext cx="1478280" cy="1733550"/>
          </a:xfrm>
          <a:prstGeom prst="rect">
            <a:avLst/>
          </a:prstGeom>
          <a:noFill/>
          <a:ln>
            <a:noFill/>
          </a:ln>
        </p:spPr>
      </p:pic>
    </p:spTree>
    <p:extLst>
      <p:ext uri="{BB962C8B-B14F-4D97-AF65-F5344CB8AC3E}">
        <p14:creationId xmlns:p14="http://schemas.microsoft.com/office/powerpoint/2010/main" val="1756300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642594"/>
            <a:ext cx="9871710" cy="4832092"/>
          </a:xfrm>
          <a:prstGeom prst="rect">
            <a:avLst/>
          </a:prstGeom>
          <a:solidFill>
            <a:schemeClr val="accent1">
              <a:lumMod val="20000"/>
              <a:lumOff val="80000"/>
            </a:schemeClr>
          </a:solidFill>
        </p:spPr>
        <p:txBody>
          <a:bodyPr wrap="square">
            <a:spAutoFit/>
          </a:bodyPr>
          <a:lstStyle/>
          <a:p>
            <a:r>
              <a:rPr lang="en-GB" sz="2800" b="1" u="sng" dirty="0"/>
              <a:t>Revision at home: </a:t>
            </a:r>
            <a:r>
              <a:rPr lang="en-GB" sz="2800" b="1" dirty="0"/>
              <a:t>minimum of 2 hours a week:</a:t>
            </a:r>
          </a:p>
          <a:p>
            <a:r>
              <a:rPr lang="en-GB" sz="2800" b="1" dirty="0">
                <a:solidFill>
                  <a:srgbClr val="0070C0"/>
                </a:solidFill>
              </a:rPr>
              <a:t>GCSE Pod</a:t>
            </a:r>
          </a:p>
          <a:p>
            <a:r>
              <a:rPr lang="en-GB" sz="2800" b="1" dirty="0">
                <a:solidFill>
                  <a:srgbClr val="0070C0"/>
                </a:solidFill>
              </a:rPr>
              <a:t>Key Moment Sheets</a:t>
            </a:r>
          </a:p>
          <a:p>
            <a:r>
              <a:rPr lang="en-GB" sz="2800" b="1" dirty="0">
                <a:solidFill>
                  <a:srgbClr val="0070C0"/>
                </a:solidFill>
              </a:rPr>
              <a:t>SMH</a:t>
            </a:r>
          </a:p>
          <a:p>
            <a:endParaRPr lang="en-GB" sz="2800" b="1" u="sng" dirty="0" smtClean="0"/>
          </a:p>
          <a:p>
            <a:r>
              <a:rPr lang="en-GB" sz="2800" b="1" u="sng" dirty="0" smtClean="0"/>
              <a:t>Revision </a:t>
            </a:r>
            <a:r>
              <a:rPr lang="en-GB" sz="2800" b="1" u="sng" dirty="0"/>
              <a:t>at school:</a:t>
            </a:r>
          </a:p>
          <a:p>
            <a:r>
              <a:rPr lang="en-GB" sz="2800" b="1" dirty="0"/>
              <a:t>Thursdays 3-4 - compulsory</a:t>
            </a:r>
            <a:r>
              <a:rPr lang="en-GB" sz="2800" b="1" dirty="0" smtClean="0"/>
              <a:t>.</a:t>
            </a:r>
          </a:p>
          <a:p>
            <a:endParaRPr lang="en-GB" sz="2800" b="1" dirty="0"/>
          </a:p>
          <a:p>
            <a:endParaRPr lang="en-GB" sz="2800" b="1" dirty="0" smtClean="0"/>
          </a:p>
          <a:p>
            <a:r>
              <a:rPr lang="en-GB" sz="2800" b="1" dirty="0" smtClean="0"/>
              <a:t>You can buy revision guides for the set texts/ watch the films/ watch the shows.</a:t>
            </a:r>
            <a:endParaRPr lang="en-GB" sz="2800" b="1" dirty="0"/>
          </a:p>
        </p:txBody>
      </p:sp>
      <p:pic>
        <p:nvPicPr>
          <p:cNvPr id="3" name="Picture 2"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12943" y="642594"/>
            <a:ext cx="1478280" cy="1733550"/>
          </a:xfrm>
          <a:prstGeom prst="rect">
            <a:avLst/>
          </a:prstGeom>
          <a:noFill/>
          <a:ln>
            <a:noFill/>
          </a:ln>
        </p:spPr>
      </p:pic>
    </p:spTree>
    <p:extLst>
      <p:ext uri="{BB962C8B-B14F-4D97-AF65-F5344CB8AC3E}">
        <p14:creationId xmlns:p14="http://schemas.microsoft.com/office/powerpoint/2010/main" val="4204374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endParaRPr lang="en-GB" dirty="0"/>
          </a:p>
        </p:txBody>
      </p:sp>
      <p:sp>
        <p:nvSpPr>
          <p:cNvPr id="4" name="Content Placeholder 3"/>
          <p:cNvSpPr>
            <a:spLocks noGrp="1"/>
          </p:cNvSpPr>
          <p:nvPr>
            <p:ph idx="1"/>
          </p:nvPr>
        </p:nvSpPr>
        <p:spPr>
          <a:xfrm>
            <a:off x="1066800" y="262759"/>
            <a:ext cx="10058400" cy="627467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6000" b="1" dirty="0">
                <a:solidFill>
                  <a:srgbClr val="000000"/>
                </a:solidFill>
                <a:effectLst/>
                <a:ea typeface="Calibri" panose="020F0502020204030204" pitchFamily="34" charset="0"/>
                <a:cs typeface="Times New Roman" panose="02020603050405020304" pitchFamily="18" charset="0"/>
              </a:rPr>
              <a:t>Tips for revision:</a:t>
            </a:r>
            <a:endParaRPr lang="en-GB" sz="60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000" b="1" dirty="0">
                <a:solidFill>
                  <a:srgbClr val="000000"/>
                </a:solidFill>
                <a:effectLst/>
                <a:ea typeface="Calibri" panose="020F0502020204030204" pitchFamily="34" charset="0"/>
                <a:cs typeface="Times New Roman" panose="02020603050405020304" pitchFamily="18" charset="0"/>
              </a:rPr>
              <a:t>Create yourself a revision timetable or ask your teacher to help you.</a:t>
            </a: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000" b="1" dirty="0">
                <a:solidFill>
                  <a:srgbClr val="000000"/>
                </a:solidFill>
                <a:effectLst/>
                <a:ea typeface="Calibri" panose="020F0502020204030204" pitchFamily="34" charset="0"/>
                <a:cs typeface="Times New Roman" panose="02020603050405020304" pitchFamily="18" charset="0"/>
              </a:rPr>
              <a:t>Short bursts of revision help you to focus and remember the best. Aim for 20 minute sessions.</a:t>
            </a: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000" b="1" dirty="0">
                <a:solidFill>
                  <a:srgbClr val="000000"/>
                </a:solidFill>
                <a:effectLst/>
                <a:ea typeface="Calibri" panose="020F0502020204030204" pitchFamily="34" charset="0"/>
                <a:cs typeface="Times New Roman" panose="02020603050405020304" pitchFamily="18" charset="0"/>
              </a:rPr>
              <a:t>Try different times of the day- does getting up half an hour earlier help you? Are you better in the morning or at night?</a:t>
            </a: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000" b="1" dirty="0">
                <a:solidFill>
                  <a:srgbClr val="000000"/>
                </a:solidFill>
                <a:effectLst/>
                <a:ea typeface="Calibri" panose="020F0502020204030204" pitchFamily="34" charset="0"/>
                <a:cs typeface="Times New Roman" panose="02020603050405020304" pitchFamily="18" charset="0"/>
              </a:rPr>
              <a:t>Use moments that are usually wasted, like car/bus/train journeys or waiting time before your football match/ dance lesson and revise. </a:t>
            </a: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000" b="1" dirty="0">
                <a:solidFill>
                  <a:srgbClr val="000000"/>
                </a:solidFill>
                <a:effectLst/>
                <a:ea typeface="Calibri" panose="020F0502020204030204" pitchFamily="34" charset="0"/>
                <a:cs typeface="Times New Roman" panose="02020603050405020304" pitchFamily="18" charset="0"/>
              </a:rPr>
              <a:t>Take pictures of your revision notes on your mobile phone so you can access the information at any time of day, wherever you are.</a:t>
            </a:r>
            <a:endParaRPr lang="en-GB"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000" b="1" dirty="0">
                <a:solidFill>
                  <a:srgbClr val="000000"/>
                </a:solidFill>
                <a:effectLst/>
                <a:ea typeface="Calibri" panose="020F0502020204030204" pitchFamily="34" charset="0"/>
                <a:cs typeface="Times New Roman" panose="02020603050405020304" pitchFamily="18" charset="0"/>
              </a:rPr>
              <a:t>Try different revision techniques and see what works best for you. You will usually find that different methods work better depending on your mood or the time available. </a:t>
            </a:r>
            <a:endParaRPr lang="en-GB" sz="20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pic>
        <p:nvPicPr>
          <p:cNvPr id="5" name="Picture 4"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6060" y="280644"/>
            <a:ext cx="1478280" cy="1733550"/>
          </a:xfrm>
          <a:prstGeom prst="rect">
            <a:avLst/>
          </a:prstGeom>
          <a:noFill/>
          <a:ln>
            <a:noFill/>
          </a:ln>
        </p:spPr>
      </p:pic>
    </p:spTree>
    <p:extLst>
      <p:ext uri="{BB962C8B-B14F-4D97-AF65-F5344CB8AC3E}">
        <p14:creationId xmlns:p14="http://schemas.microsoft.com/office/powerpoint/2010/main" val="1415982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5" name="Content Placeholder 4"/>
          <p:cNvSpPr>
            <a:spLocks noGrp="1"/>
          </p:cNvSpPr>
          <p:nvPr>
            <p:ph idx="1"/>
          </p:nvPr>
        </p:nvSpPr>
        <p:spPr>
          <a:xfrm>
            <a:off x="278524" y="1797269"/>
            <a:ext cx="3379076" cy="478220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gn="ctr">
              <a:lnSpc>
                <a:spcPct val="107000"/>
              </a:lnSpc>
              <a:spcAft>
                <a:spcPts val="800"/>
              </a:spcAft>
              <a:buNone/>
            </a:pPr>
            <a:r>
              <a:rPr lang="en-GB" sz="1400" u="sng" dirty="0">
                <a:solidFill>
                  <a:srgbClr val="000000"/>
                </a:solidFill>
                <a:effectLst/>
                <a:ea typeface="Calibri" panose="020F0502020204030204" pitchFamily="34" charset="0"/>
                <a:cs typeface="Times New Roman" panose="02020603050405020304" pitchFamily="18" charset="0"/>
              </a:rPr>
              <a:t>Write It Out.</a:t>
            </a:r>
            <a:endParaRPr lang="en-GB" sz="14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400" dirty="0">
                <a:solidFill>
                  <a:srgbClr val="000000"/>
                </a:solidFill>
                <a:effectLst/>
                <a:ea typeface="Calibri" panose="020F0502020204030204" pitchFamily="34" charset="0"/>
                <a:cs typeface="Times New Roman" panose="02020603050405020304" pitchFamily="18" charset="0"/>
              </a:rPr>
              <a:t>Writing something out three times can help you to remember it.</a:t>
            </a:r>
            <a:endParaRPr lang="en-GB" sz="14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400" dirty="0">
                <a:solidFill>
                  <a:srgbClr val="000000"/>
                </a:solidFill>
                <a:effectLst/>
                <a:ea typeface="Calibri" panose="020F0502020204030204" pitchFamily="34" charset="0"/>
                <a:cs typeface="Times New Roman" panose="02020603050405020304" pitchFamily="18" charset="0"/>
              </a:rPr>
              <a:t>E.G. Learn your narrative writing story plan by writing the bullet points 3 times.</a:t>
            </a:r>
            <a:endParaRPr lang="en-GB" sz="14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400" dirty="0">
                <a:solidFill>
                  <a:srgbClr val="000000"/>
                </a:solidFill>
                <a:effectLst/>
                <a:ea typeface="Calibri" panose="020F0502020204030204" pitchFamily="34" charset="0"/>
                <a:cs typeface="Times New Roman" panose="02020603050405020304" pitchFamily="18" charset="0"/>
              </a:rPr>
              <a:t>Challenge: draw a symbol or image next to each of your paragraph bullet points. It will help you to remember it.</a:t>
            </a:r>
            <a:endParaRPr lang="en-GB" sz="1400" dirty="0">
              <a:effectLst/>
              <a:ea typeface="Calibri" panose="020F0502020204030204" pitchFamily="34" charset="0"/>
              <a:cs typeface="Times New Roman" panose="02020603050405020304" pitchFamily="18" charset="0"/>
            </a:endParaRPr>
          </a:p>
        </p:txBody>
      </p:sp>
      <p:sp>
        <p:nvSpPr>
          <p:cNvPr id="6" name="Rounded Rectangle 5"/>
          <p:cNvSpPr/>
          <p:nvPr/>
        </p:nvSpPr>
        <p:spPr>
          <a:xfrm rot="279011">
            <a:off x="6798577" y="184187"/>
            <a:ext cx="4724485" cy="4450090"/>
          </a:xfrm>
          <a:prstGeom prst="roundRect">
            <a:avLst/>
          </a:prstGeom>
          <a:solidFill>
            <a:srgbClr val="92D05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u="sng" dirty="0">
                <a:effectLst/>
                <a:latin typeface="Calibri" panose="020F0502020204030204" pitchFamily="34" charset="0"/>
                <a:ea typeface="Calibri" panose="020F0502020204030204" pitchFamily="34" charset="0"/>
                <a:cs typeface="Times New Roman" panose="02020603050405020304" pitchFamily="18" charset="0"/>
              </a:rPr>
              <a:t>Annotating Quotations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Choose three quotations from a text, write them down then annotate. It’s easy to learn quotations but in the exam, you have to have something to say about them. Why are they effective?</a:t>
            </a:r>
          </a:p>
          <a:p>
            <a:pPr algn="ctr">
              <a:lnSpc>
                <a:spcPct val="107000"/>
              </a:lnSpc>
              <a:spcAft>
                <a:spcPts val="800"/>
              </a:spcAft>
            </a:pPr>
            <a:r>
              <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When you’re in love, you could be blinded by your emotions and not see the relationship in a realistic light.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E.G ‘It will </a:t>
            </a:r>
            <a:r>
              <a:rPr lang="en-GB"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blind</a:t>
            </a:r>
            <a:r>
              <a:rPr lang="en-GB" sz="1400" dirty="0">
                <a:effectLst/>
                <a:latin typeface="Calibri" panose="020F0502020204030204" pitchFamily="34" charset="0"/>
                <a:ea typeface="Calibri" panose="020F0502020204030204" pitchFamily="34" charset="0"/>
                <a:cs typeface="Times New Roman" panose="02020603050405020304" pitchFamily="18" charset="0"/>
              </a:rPr>
              <a:t> you with tears </a:t>
            </a:r>
            <a:r>
              <a:rPr lang="en-GB"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like a lover’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Simile used to show an onion is like a lover. There are many emotional layers to a relationship. You will experience happy times and moments of sadness.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Oval Callout 6"/>
          <p:cNvSpPr/>
          <p:nvPr/>
        </p:nvSpPr>
        <p:spPr>
          <a:xfrm rot="21141651">
            <a:off x="2644916" y="76604"/>
            <a:ext cx="4090361" cy="3408045"/>
          </a:xfrm>
          <a:prstGeom prst="wedgeEllipseCallout">
            <a:avLst/>
          </a:prstGeom>
          <a:solidFill>
            <a:srgbClr val="FFFF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u="sng" dirty="0">
                <a:effectLst/>
                <a:latin typeface="Calibri" panose="020F0502020204030204" pitchFamily="34" charset="0"/>
                <a:ea typeface="Calibri" panose="020F0502020204030204" pitchFamily="34" charset="0"/>
                <a:cs typeface="Times New Roman" panose="02020603050405020304" pitchFamily="18" charset="0"/>
              </a:rPr>
              <a:t>Look, Speak, Cover, Write, Check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When you were learning to read, you will have used a similar technique. If you’re trying to learn quotations, take each one in turn and :</a:t>
            </a:r>
          </a:p>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look at it,</a:t>
            </a:r>
          </a:p>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read it aloud, </a:t>
            </a:r>
          </a:p>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cover it up,</a:t>
            </a:r>
          </a:p>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write it or say it,</a:t>
            </a:r>
          </a:p>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uncover it and check.</a:t>
            </a:r>
          </a:p>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And …Repeat</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Cloud Callout 7"/>
          <p:cNvSpPr/>
          <p:nvPr/>
        </p:nvSpPr>
        <p:spPr>
          <a:xfrm rot="654096">
            <a:off x="3876185" y="3725549"/>
            <a:ext cx="6371768" cy="2919593"/>
          </a:xfrm>
          <a:prstGeom prst="cloudCallout">
            <a:avLst/>
          </a:prstGeom>
          <a:solidFill>
            <a:srgbClr val="5B9BD5">
              <a:lumMod val="60000"/>
              <a:lumOff val="4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u="sng" dirty="0">
                <a:effectLst/>
                <a:latin typeface="Calibri" panose="020F0502020204030204" pitchFamily="34" charset="0"/>
                <a:ea typeface="Calibri" panose="020F0502020204030204" pitchFamily="34" charset="0"/>
                <a:cs typeface="Times New Roman" panose="02020603050405020304" pitchFamily="18" charset="0"/>
              </a:rPr>
              <a:t>Summarise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Read a small section of a text and then summarise it, using two sentences. Then read another section, summarise it and continue in this way.</a:t>
            </a: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By breaking the text down, and checking that you understand it, it shows you if you need more help with something so you can ask for more guidance.</a:t>
            </a:r>
          </a:p>
        </p:txBody>
      </p:sp>
      <p:pic>
        <p:nvPicPr>
          <p:cNvPr id="9" name="Picture 8"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223" y="277472"/>
            <a:ext cx="1951908" cy="1733550"/>
          </a:xfrm>
          <a:prstGeom prst="rect">
            <a:avLst/>
          </a:prstGeom>
          <a:noFill/>
          <a:ln>
            <a:noFill/>
          </a:ln>
        </p:spPr>
      </p:pic>
    </p:spTree>
    <p:extLst>
      <p:ext uri="{BB962C8B-B14F-4D97-AF65-F5344CB8AC3E}">
        <p14:creationId xmlns:p14="http://schemas.microsoft.com/office/powerpoint/2010/main" val="3200671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Content Placeholder 3"/>
          <p:cNvSpPr>
            <a:spLocks noGrp="1"/>
          </p:cNvSpPr>
          <p:nvPr>
            <p:ph idx="1"/>
          </p:nvPr>
        </p:nvSpPr>
        <p:spPr>
          <a:xfrm rot="20413433">
            <a:off x="425669" y="295341"/>
            <a:ext cx="4808483" cy="3931920"/>
          </a:xfrm>
          <a:prstGeom prst="wedgeEllipseCallout">
            <a:avLst>
              <a:gd name="adj1" fmla="val -59542"/>
              <a:gd name="adj2" fmla="val 25879"/>
            </a:avLst>
          </a:prstGeom>
          <a:solidFill>
            <a:srgbClr val="FFC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nSpc>
                <a:spcPct val="107000"/>
              </a:lnSpc>
              <a:spcAft>
                <a:spcPts val="800"/>
              </a:spcAft>
              <a:buNone/>
            </a:pPr>
            <a:r>
              <a:rPr lang="en-GB" sz="2000" dirty="0">
                <a:latin typeface="Calibri" panose="020F0502020204030204" pitchFamily="34" charset="0"/>
                <a:ea typeface="Calibri" panose="020F0502020204030204" pitchFamily="34" charset="0"/>
                <a:cs typeface="Times New Roman" panose="02020603050405020304" pitchFamily="18" charset="0"/>
              </a:rPr>
              <a:t>	</a:t>
            </a:r>
            <a:r>
              <a:rPr lang="en-GB" sz="2000" u="sng" dirty="0" smtClean="0">
                <a:effectLst/>
                <a:latin typeface="Calibri" panose="020F0502020204030204" pitchFamily="34" charset="0"/>
                <a:ea typeface="Calibri" panose="020F0502020204030204" pitchFamily="34" charset="0"/>
                <a:cs typeface="Times New Roman" panose="02020603050405020304" pitchFamily="18" charset="0"/>
              </a:rPr>
              <a:t>Bullet </a:t>
            </a:r>
            <a:r>
              <a:rPr lang="en-GB" sz="2000" u="sng" dirty="0">
                <a:effectLst/>
                <a:latin typeface="Calibri" panose="020F0502020204030204" pitchFamily="34" charset="0"/>
                <a:ea typeface="Calibri" panose="020F0502020204030204" pitchFamily="34" charset="0"/>
                <a:cs typeface="Times New Roman" panose="02020603050405020304" pitchFamily="18" charset="0"/>
              </a:rPr>
              <a:t>Point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Learn a character’s key moments by writing them as bullet points. Try chanting them and then writing them without any help.</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 name="Rounded Rectangle 4"/>
          <p:cNvSpPr/>
          <p:nvPr/>
        </p:nvSpPr>
        <p:spPr>
          <a:xfrm>
            <a:off x="6649600" y="237051"/>
            <a:ext cx="5311172" cy="4724728"/>
          </a:xfrm>
          <a:prstGeom prst="roundRect">
            <a:avLst/>
          </a:prstGeom>
          <a:solidFill>
            <a:srgbClr val="92D05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Mind Maps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Mind maps are a great way to revise but you have to learn them because simply creating them does not mean you’ll remember them. Tip- keep the theme/topic quite narrow. Don’t aim to get everything about a text on one page.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E.G. Create a mind map of the context in ‘A Christmas Carol’ using four main arrows: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Christmas, The Poor Law/ Workhouses, Thomas Malthus, The Industrial Revolution.</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You can then use this to revise by learning a section at a time on other nights.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loud Callout 5"/>
          <p:cNvSpPr/>
          <p:nvPr/>
        </p:nvSpPr>
        <p:spPr>
          <a:xfrm>
            <a:off x="567558" y="3184635"/>
            <a:ext cx="6884276" cy="3111062"/>
          </a:xfrm>
          <a:prstGeom prst="cloud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u="sng" dirty="0">
                <a:solidFill>
                  <a:srgbClr val="000000"/>
                </a:solidFill>
                <a:effectLst/>
                <a:ea typeface="Calibri" panose="020F0502020204030204" pitchFamily="34" charset="0"/>
                <a:cs typeface="Times New Roman" panose="02020603050405020304" pitchFamily="18" charset="0"/>
              </a:rPr>
              <a:t>Phone a Friend</a:t>
            </a:r>
            <a:endParaRPr lang="en-GB" sz="1400" b="1"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400" b="1" dirty="0">
                <a:solidFill>
                  <a:srgbClr val="000000"/>
                </a:solidFill>
                <a:effectLst/>
                <a:ea typeface="Calibri" panose="020F0502020204030204" pitchFamily="34" charset="0"/>
                <a:cs typeface="Times New Roman" panose="02020603050405020304" pitchFamily="18" charset="0"/>
              </a:rPr>
              <a:t>Many successful students have revised together. You can motivate each other and test each other. You don’t have to meet up, you can phone or even better you can FaceTime.</a:t>
            </a:r>
            <a:endParaRPr lang="en-GB" sz="1400" b="1"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400" b="1" dirty="0">
                <a:solidFill>
                  <a:srgbClr val="000000"/>
                </a:solidFill>
                <a:effectLst/>
                <a:ea typeface="Calibri" panose="020F0502020204030204" pitchFamily="34" charset="0"/>
                <a:cs typeface="Times New Roman" panose="02020603050405020304" pitchFamily="18" charset="0"/>
              </a:rPr>
              <a:t>E.G. Read a poem from the Poetry Anthology leaving out some words for your friend to complete. Then your friend can do the same for you.</a:t>
            </a:r>
            <a:endParaRPr lang="en-GB" sz="1400" b="1"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pic>
        <p:nvPicPr>
          <p:cNvPr id="7" name="Picture 6"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291" y="4680225"/>
            <a:ext cx="1478280" cy="1733550"/>
          </a:xfrm>
          <a:prstGeom prst="rect">
            <a:avLst/>
          </a:prstGeom>
          <a:noFill/>
          <a:ln>
            <a:noFill/>
          </a:ln>
        </p:spPr>
      </p:pic>
    </p:spTree>
    <p:extLst>
      <p:ext uri="{BB962C8B-B14F-4D97-AF65-F5344CB8AC3E}">
        <p14:creationId xmlns:p14="http://schemas.microsoft.com/office/powerpoint/2010/main" val="1854455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5973" y="1366344"/>
            <a:ext cx="5912070" cy="4437467"/>
          </a:xfrm>
          <a:prstGeom prst="wedgeEllipseCallout">
            <a:avLst/>
          </a:prstGeom>
          <a:solidFill>
            <a:srgbClr val="FFFF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gn="ctr">
              <a:lnSpc>
                <a:spcPct val="107000"/>
              </a:lnSpc>
              <a:spcAft>
                <a:spcPts val="800"/>
              </a:spcAft>
              <a:buNone/>
            </a:pPr>
            <a:r>
              <a:rPr lang="en-GB"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Timed Conditions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It is important to have practised all questions in timed conditions. How can you expect to do well in the exam, if you haven’t tried it many times before?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E.G. Using an exam paper, complete a different exam question in timed conditions. Tip- If it is worth 10 marks, you have about 12 minutes including reading time.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a:xfrm>
            <a:off x="5360276" y="269795"/>
            <a:ext cx="6679324" cy="2867861"/>
          </a:xfrm>
          <a:prstGeom prst="round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u="sng" dirty="0">
                <a:effectLst/>
                <a:latin typeface="Calibri" panose="020F0502020204030204" pitchFamily="34" charset="0"/>
                <a:ea typeface="Calibri" panose="020F0502020204030204" pitchFamily="34" charset="0"/>
                <a:cs typeface="Times New Roman" panose="02020603050405020304" pitchFamily="18" charset="0"/>
              </a:rPr>
              <a:t>Revision Cards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Revision cards are a great way to revise as you can take them wherever you go.</a:t>
            </a: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Make sure that you only have around 3 bullet points on each card, any more than this and you will find it difficult to remember the information. Test yourself and ask others to test you on the information on each card.</a:t>
            </a:r>
          </a:p>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Challenge- Can you explain the information in more detail by including quotations or context?</a:t>
            </a:r>
          </a:p>
        </p:txBody>
      </p:sp>
      <p:sp>
        <p:nvSpPr>
          <p:cNvPr id="8" name="Oval Callout 7"/>
          <p:cNvSpPr/>
          <p:nvPr/>
        </p:nvSpPr>
        <p:spPr>
          <a:xfrm rot="21001184">
            <a:off x="5010710" y="2871561"/>
            <a:ext cx="6156506" cy="3858418"/>
          </a:xfrm>
          <a:prstGeom prst="wedgeEllipseCallout">
            <a:avLst>
              <a:gd name="adj1" fmla="val 40880"/>
              <a:gd name="adj2" fmla="val 55093"/>
            </a:avLst>
          </a:prstGeom>
          <a:solidFill>
            <a:srgbClr val="FFC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Practise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Practise writing key moment paragraphs. These are quick. Give yourself 8 minutes per paragraph. Then when you have finished it, improve it by finding and learning 2 more quotations from the text.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9" name="Picture 8"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973" y="269795"/>
            <a:ext cx="1478280" cy="1733550"/>
          </a:xfrm>
          <a:prstGeom prst="rect">
            <a:avLst/>
          </a:prstGeom>
          <a:noFill/>
          <a:ln>
            <a:noFill/>
          </a:ln>
        </p:spPr>
      </p:pic>
    </p:spTree>
    <p:extLst>
      <p:ext uri="{BB962C8B-B14F-4D97-AF65-F5344CB8AC3E}">
        <p14:creationId xmlns:p14="http://schemas.microsoft.com/office/powerpoint/2010/main" val="4234800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rot="20824616">
            <a:off x="-38788" y="111071"/>
            <a:ext cx="6550361" cy="3699680"/>
          </a:xfrm>
          <a:prstGeom prst="wedgeEllipseCallout">
            <a:avLst>
              <a:gd name="adj1" fmla="val 54858"/>
              <a:gd name="adj2" fmla="val 67607"/>
            </a:avLst>
          </a:prstGeom>
          <a:solidFill>
            <a:srgbClr val="FFFF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nSpc>
                <a:spcPct val="107000"/>
              </a:lnSpc>
              <a:spcAft>
                <a:spcPts val="800"/>
              </a:spcAft>
              <a:buNone/>
            </a:pPr>
            <a:r>
              <a:rPr lang="en-GB"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Stop and Question Yourself</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When reading a text, after each paragraph stop and ask yourself these questions: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 you understand it?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you summarise it in your own words?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you explain it to someone else?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4"/>
          <p:cNvSpPr>
            <a:spLocks noGrp="1"/>
          </p:cNvSpPr>
          <p:nvPr>
            <p:ph type="title"/>
          </p:nvPr>
        </p:nvSpPr>
        <p:spPr>
          <a:xfrm>
            <a:off x="7598979" y="264221"/>
            <a:ext cx="4093778" cy="5169627"/>
          </a:xfrm>
          <a:prstGeom prst="roundRect">
            <a:avLst/>
          </a:prstGeom>
          <a:solidFill>
            <a:srgbClr val="92D05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8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Teach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When you have studied a character/ text/ theme or idea, try to teach it by explaining it to someone else like a parent, brother, sister, grandparent etc.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Or simply pretend to be the teacher in the privacy of your own room and teach the character/ text/ theme or idea, by explaining it aloud.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Tip- Studies show that your memory will retain more information if you can explain it yourself and teach it to someone else.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le 5"/>
          <p:cNvSpPr/>
          <p:nvPr/>
        </p:nvSpPr>
        <p:spPr>
          <a:xfrm>
            <a:off x="2070538" y="3647089"/>
            <a:ext cx="5822731" cy="2995448"/>
          </a:xfrm>
          <a:prstGeom prst="round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914400" indent="457200">
              <a:lnSpc>
                <a:spcPct val="107000"/>
              </a:lnSpc>
              <a:spcAft>
                <a:spcPts val="800"/>
              </a:spcAft>
            </a:pPr>
            <a:r>
              <a:rPr lang="en-GB" u="sng" dirty="0">
                <a:effectLst/>
                <a:latin typeface="Calibri" panose="020F0502020204030204" pitchFamily="34" charset="0"/>
                <a:ea typeface="Calibri" panose="020F0502020204030204" pitchFamily="34" charset="0"/>
                <a:cs typeface="Times New Roman" panose="02020603050405020304" pitchFamily="18" charset="0"/>
              </a:rPr>
              <a:t>Pod Casts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Use short pod casts that have already been created for you (GSCE Pod) to listen and learn at any time of the day.</a:t>
            </a:r>
          </a:p>
          <a:p>
            <a:pPr algn="ct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Challenge: make your own Pod casts and listen to them in bed. Not only will listening to the Pod Cast help but you are revising when you are making them too. You could even do this with a friend and share them!</a:t>
            </a:r>
          </a:p>
        </p:txBody>
      </p:sp>
      <p:pic>
        <p:nvPicPr>
          <p:cNvPr id="7" name="Picture 6"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487" y="4702677"/>
            <a:ext cx="1478280" cy="1733550"/>
          </a:xfrm>
          <a:prstGeom prst="rect">
            <a:avLst/>
          </a:prstGeom>
          <a:noFill/>
          <a:ln>
            <a:noFill/>
          </a:ln>
        </p:spPr>
      </p:pic>
    </p:spTree>
    <p:extLst>
      <p:ext uri="{BB962C8B-B14F-4D97-AF65-F5344CB8AC3E}">
        <p14:creationId xmlns:p14="http://schemas.microsoft.com/office/powerpoint/2010/main" val="1096423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6730" y="205740"/>
            <a:ext cx="10003615" cy="2343149"/>
          </a:xfrm>
          <a:prstGeom prst="cloudCallout">
            <a:avLst>
              <a:gd name="adj1" fmla="val 7535"/>
              <a:gd name="adj2" fmla="val 87401"/>
            </a:avLst>
          </a:prstGeom>
          <a:solidFill>
            <a:srgbClr val="5B9BD5">
              <a:lumMod val="60000"/>
              <a:lumOff val="4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400" u="sng" dirty="0">
                <a:effectLst/>
                <a:latin typeface="Calibri" panose="020F0502020204030204" pitchFamily="34" charset="0"/>
                <a:ea typeface="Calibri" panose="020F0502020204030204" pitchFamily="34" charset="0"/>
                <a:cs typeface="Times New Roman" panose="02020603050405020304" pitchFamily="18" charset="0"/>
              </a:rPr>
              <a:t>Colour and Draw</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When you are revising, it helps your memory if you draw symbols using colour to represent an idea.</a:t>
            </a:r>
          </a:p>
          <a:p>
            <a:pPr algn="ct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E.G. Read a poem and draw symbols next to each stanza to sum up key ideas.</a:t>
            </a:r>
          </a:p>
        </p:txBody>
      </p:sp>
      <p:sp>
        <p:nvSpPr>
          <p:cNvPr id="7" name="Content Placeholder 6"/>
          <p:cNvSpPr>
            <a:spLocks noGrp="1"/>
          </p:cNvSpPr>
          <p:nvPr>
            <p:ph idx="1"/>
          </p:nvPr>
        </p:nvSpPr>
        <p:spPr>
          <a:xfrm>
            <a:off x="506730" y="2438398"/>
            <a:ext cx="6465570" cy="4234881"/>
          </a:xfrm>
          <a:prstGeom prst="wedgeEllipseCallout">
            <a:avLst>
              <a:gd name="adj1" fmla="val 56780"/>
              <a:gd name="adj2" fmla="val 45042"/>
            </a:avLst>
          </a:prstGeom>
          <a:solidFill>
            <a:srgbClr val="FFC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gn="ctr">
              <a:lnSpc>
                <a:spcPct val="107000"/>
              </a:lnSpc>
              <a:spcAft>
                <a:spcPts val="800"/>
              </a:spcAft>
              <a:buNone/>
            </a:pPr>
            <a:r>
              <a:rPr lang="en-GB"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Success Criteria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each different question type, create success criteria that shows how you should answer the question.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E.G. P.E.E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Point</a:t>
            </a: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a:t>
            </a:r>
            <a:r>
              <a:rPr lang="en-GB"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Evidence</a:t>
            </a: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using the words from the question.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Explanation</a:t>
            </a: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using the word because.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Zooming in in using writers’ techniques/subject terminology.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Opinion or suggestion using perhaps -linking to the question.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9" name="Oval Callout 8"/>
          <p:cNvSpPr/>
          <p:nvPr/>
        </p:nvSpPr>
        <p:spPr>
          <a:xfrm rot="20513135">
            <a:off x="7146359" y="2234024"/>
            <a:ext cx="4797335" cy="4059130"/>
          </a:xfrm>
          <a:prstGeom prst="wedgeEllipseCallout">
            <a:avLst>
              <a:gd name="adj1" fmla="val -72042"/>
              <a:gd name="adj2" fmla="val 2642"/>
            </a:avLst>
          </a:prstGeom>
          <a:solidFill>
            <a:srgbClr val="FFFF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Target Set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your books to collate your targets and then make a list of reoccurring targets that will help you to improve. Make links between your targets- E.G. What will help you for Blood Brothers; will also help you for Macbeth.</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http://rowanlearningtrust.com/wp-content/uploads/2014/11/new-transparent-hawkley-badg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54578" y="205740"/>
            <a:ext cx="1478280" cy="1733550"/>
          </a:xfrm>
          <a:prstGeom prst="rect">
            <a:avLst/>
          </a:prstGeom>
          <a:noFill/>
          <a:ln>
            <a:noFill/>
          </a:ln>
        </p:spPr>
      </p:pic>
    </p:spTree>
    <p:extLst>
      <p:ext uri="{BB962C8B-B14F-4D97-AF65-F5344CB8AC3E}">
        <p14:creationId xmlns:p14="http://schemas.microsoft.com/office/powerpoint/2010/main" val="3044195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350</TotalTime>
  <Words>1229</Words>
  <Application>Microsoft Office PowerPoint</Application>
  <PresentationFormat>Widescreen</PresentationFormat>
  <Paragraphs>100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Century Gothic</vt:lpstr>
      <vt:lpstr>Garamond</vt:lpstr>
      <vt:lpstr>Symbol</vt:lpstr>
      <vt:lpstr>Times New Roman</vt:lpstr>
      <vt:lpstr>Savon</vt:lpstr>
      <vt:lpstr>English  Revision</vt:lpstr>
      <vt:lpstr>English Language and Literature</vt:lpstr>
      <vt:lpstr>PowerPoint Presentation</vt:lpstr>
      <vt:lpstr> </vt:lpstr>
      <vt:lpstr>PowerPoint Presentation</vt:lpstr>
      <vt:lpstr>PowerPoint Presentation</vt:lpstr>
      <vt:lpstr>Revision Cards Revision cards are a great way to revise as you can take them wherever you go.  Make sure that you only have around 3 bullet points on each card, any more than this and you will find it difficult to remember the information. Test yourself and ask others to test you on the information on each card. Challenge- Can you explain the information in more detail by including quotations or context?</vt:lpstr>
      <vt:lpstr>Teach It When you have studied a character/ text/ theme or idea, try to teach it by explaining it to someone else like a parent, brother, sister, grandparent etc. Or simply pretend to be the teacher in the privacy of your own room and teach the character/ text/ theme or idea, by explaining it aloud. Tip- Studies show that your memory will retain more information if you can explain it yourself and teach it to someone else.</vt:lpstr>
      <vt:lpstr>Colour and Draw When you are revising, it helps your memory if you draw symbols using colour to represent an idea. E.G. Read a poem and draw symbols next to each stanza to sum up key ideas.</vt:lpstr>
    </vt:vector>
  </TitlesOfParts>
  <Company>The Rowan Learning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E</dc:creator>
  <cp:lastModifiedBy>Jones E</cp:lastModifiedBy>
  <cp:revision>9</cp:revision>
  <dcterms:created xsi:type="dcterms:W3CDTF">2018-10-30T11:45:22Z</dcterms:created>
  <dcterms:modified xsi:type="dcterms:W3CDTF">2018-11-05T10:33:45Z</dcterms:modified>
</cp:coreProperties>
</file>