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77650" cy="13716000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216" marR="0" indent="-1251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indent="-1233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indent="-12151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indent="-1196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indent="-1178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indent="-1160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indent="-11419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indent="-1123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216" marR="0" indent="-1251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indent="-1233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indent="-12151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indent="-1196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indent="-1178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indent="-1160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indent="-11419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indent="-1123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216" marR="0" indent="-12516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433" marR="0" indent="-12333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742651" marR="0" indent="-12151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656867" marR="0" indent="-11967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4571086" marR="0" indent="-11786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indent="-11603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indent="-11419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indent="-11237" algn="l" rtl="0">
              <a:spcBef>
                <a:spcPts val="0"/>
              </a:spcBef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216" marR="0" indent="-1251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433" marR="0" indent="-1233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651" marR="0" indent="-12151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867" marR="0" indent="-1196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1086" marR="0" indent="-1178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303" marR="0" indent="-1160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520" marR="0" indent="-11419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737" marR="0" indent="-1123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807371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236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10203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0175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93592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2678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1505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53426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73362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555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2601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703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13255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change the image behind the Mock up.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1957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49" cy="82296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7791464" y="12512739"/>
            <a:ext cx="8807511" cy="861737"/>
          </a:xfrm>
          <a:prstGeom prst="rect">
            <a:avLst/>
          </a:prstGeom>
          <a:noFill/>
          <a:ln>
            <a:noFill/>
          </a:ln>
        </p:spPr>
        <p:txBody>
          <a:bodyPr lIns="182800" tIns="91400" rIns="182800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The world's No. 1 online homework solution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_06_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0326302" y="4344560"/>
            <a:ext cx="3799532" cy="6728498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23019759" y="473370"/>
            <a:ext cx="959009" cy="95900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23109784" y="607068"/>
            <a:ext cx="807966" cy="615480"/>
          </a:xfrm>
          <a:prstGeom prst="rect">
            <a:avLst/>
          </a:prstGeom>
          <a:noFill/>
          <a:ln>
            <a:noFill/>
          </a:ln>
        </p:spPr>
        <p:txBody>
          <a:bodyPr lIns="182800" tIns="91400" rIns="182800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2800" b="1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7791464" y="12512739"/>
            <a:ext cx="8807511" cy="861737"/>
          </a:xfrm>
          <a:prstGeom prst="rect">
            <a:avLst/>
          </a:prstGeom>
          <a:noFill/>
          <a:ln>
            <a:noFill/>
          </a:ln>
        </p:spPr>
        <p:txBody>
          <a:bodyPr lIns="182800" tIns="91400" rIns="182800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The world's No. 1 online homework solution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ster Slide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3019759" y="473370"/>
            <a:ext cx="959009" cy="95900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23109784" y="607068"/>
            <a:ext cx="807966" cy="615480"/>
          </a:xfrm>
          <a:prstGeom prst="rect">
            <a:avLst/>
          </a:prstGeom>
          <a:noFill/>
          <a:ln>
            <a:noFill/>
          </a:ln>
        </p:spPr>
        <p:txBody>
          <a:bodyPr lIns="182800" tIns="91400" rIns="182800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2800" b="1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7791464" y="12512739"/>
            <a:ext cx="8807511" cy="861737"/>
          </a:xfrm>
          <a:prstGeom prst="rect">
            <a:avLst/>
          </a:prstGeom>
          <a:noFill/>
          <a:ln>
            <a:noFill/>
          </a:ln>
        </p:spPr>
        <p:txBody>
          <a:bodyPr lIns="182800" tIns="91400" rIns="182800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The world's No. 1 online homework solution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-Compan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3019759" y="473370"/>
            <a:ext cx="959009" cy="95900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23109784" y="607068"/>
            <a:ext cx="807966" cy="615480"/>
          </a:xfrm>
          <a:prstGeom prst="rect">
            <a:avLst/>
          </a:prstGeom>
          <a:noFill/>
          <a:ln>
            <a:noFill/>
          </a:ln>
        </p:spPr>
        <p:txBody>
          <a:bodyPr lIns="182800" tIns="91400" rIns="182800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2800" b="1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 Placehol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675964" y="730258"/>
            <a:ext cx="21025723" cy="2651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Lato"/>
              <a:buNone/>
              <a:defRPr sz="60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09" marR="0" indent="-15230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Char char="•"/>
              <a:defRPr sz="48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371326" marR="0" indent="-21562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40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2285543" marR="0" indent="-2408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3199760" marR="0" indent="-26605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4113977" marR="0" indent="-265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5028194" marR="0" indent="-2402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5942411" marR="0" indent="-24011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6856628" marR="0" indent="-2399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7770846" marR="0" indent="-23974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2400" b="0" i="0" u="none" strike="noStrike" cap="none" baseline="0">
                <a:solidFill>
                  <a:srgbClr val="D3D3D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216" marR="0" indent="-1251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433" marR="0" indent="-1233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742651" marR="0" indent="-12151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656867" marR="0" indent="-1196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4571086" marR="0" indent="-1178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5485303" marR="0" indent="-1160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6399520" marR="0" indent="-11419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7313737" marR="0" indent="-1123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8075096" y="12712709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2400" b="0" i="0" u="none" strike="noStrike" cap="none" baseline="0">
                <a:solidFill>
                  <a:srgbClr val="D3D3D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216" marR="0" indent="-1251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828433" marR="0" indent="-1233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742651" marR="0" indent="-12151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3656867" marR="0" indent="-1196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4571086" marR="0" indent="-11786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5485303" marR="0" indent="-11603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6399520" marR="0" indent="-11419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7313737" marR="0" indent="-11237" algn="l" rtl="0">
              <a:spcBef>
                <a:spcPts val="0"/>
              </a:spcBef>
              <a:defRPr sz="3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lIns="182825" tIns="91400" rIns="182825" bIns="914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D3D3D3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2400" b="0" i="0" u="none" strike="noStrike" cap="none" baseline="0">
              <a:solidFill>
                <a:srgbClr val="D3D3D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377649" cy="8229600"/>
          </a:xfrm>
          <a:prstGeom prst="rect">
            <a:avLst/>
          </a:prstGeom>
          <a:solidFill>
            <a:srgbClr val="0E79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" name="Shape 33"/>
          <p:cNvGrpSpPr/>
          <p:nvPr/>
        </p:nvGrpSpPr>
        <p:grpSpPr>
          <a:xfrm>
            <a:off x="4254574" y="4401980"/>
            <a:ext cx="15913094" cy="5674192"/>
            <a:chOff x="4233987" y="-470510"/>
            <a:chExt cx="15913094" cy="5674192"/>
          </a:xfrm>
        </p:grpSpPr>
        <p:sp>
          <p:nvSpPr>
            <p:cNvPr id="34" name="Shape 34"/>
            <p:cNvSpPr txBox="1"/>
            <p:nvPr/>
          </p:nvSpPr>
          <p:spPr>
            <a:xfrm>
              <a:off x="4233987" y="-470510"/>
              <a:ext cx="15913094" cy="1938974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0" b="1" i="0" u="none" strike="noStrike" cap="none" baseline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Show My Homework</a:t>
              </a:r>
            </a:p>
          </p:txBody>
        </p:sp>
        <p:sp>
          <p:nvSpPr>
            <p:cNvPr id="35" name="Shape 35"/>
            <p:cNvSpPr txBox="1"/>
            <p:nvPr/>
          </p:nvSpPr>
          <p:spPr>
            <a:xfrm>
              <a:off x="6361235" y="1389754"/>
              <a:ext cx="11655185" cy="83911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5000" b="0" i="0" u="none" strike="noStrike" cap="none" baseline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For Students</a:t>
              </a:r>
            </a:p>
          </p:txBody>
        </p:sp>
        <p:sp>
          <p:nvSpPr>
            <p:cNvPr id="36" name="Shape 36"/>
            <p:cNvSpPr txBox="1"/>
            <p:nvPr/>
          </p:nvSpPr>
          <p:spPr>
            <a:xfrm>
              <a:off x="9368996" y="4341926"/>
              <a:ext cx="5598520" cy="861756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5000" b="1" dirty="0" smtClean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HAWKLEY HALL HIGH SCHOOL</a:t>
              </a:r>
              <a:endParaRPr lang="en-US" sz="5000" b="1" i="0" u="none" strike="noStrike" cap="none" baseline="0" dirty="0">
                <a:solidFill>
                  <a:srgbClr val="0E79C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8" name="Shape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970" y="11719171"/>
            <a:ext cx="1771513" cy="150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8278" y="1225390"/>
            <a:ext cx="4279424" cy="27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42" y="3801214"/>
            <a:ext cx="4052675" cy="8183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Shape 190"/>
          <p:cNvGrpSpPr/>
          <p:nvPr/>
        </p:nvGrpSpPr>
        <p:grpSpPr>
          <a:xfrm>
            <a:off x="3926069" y="483016"/>
            <a:ext cx="16505799" cy="2721283"/>
            <a:chOff x="3905482" y="483016"/>
            <a:chExt cx="16505799" cy="2721283"/>
          </a:xfrm>
        </p:grpSpPr>
        <p:sp>
          <p:nvSpPr>
            <p:cNvPr id="191" name="Shape 191"/>
            <p:cNvSpPr txBox="1"/>
            <p:nvPr/>
          </p:nvSpPr>
          <p:spPr>
            <a:xfrm>
              <a:off x="8411579" y="483016"/>
              <a:ext cx="7513358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800" b="1" i="0" u="none" strike="noStrike" cap="none" baseline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Notifications</a:t>
              </a: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3905482" y="1927903"/>
              <a:ext cx="16505799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200" b="0" i="0" u="none" strike="noStrike" cap="none" baseline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In Settings, you can manage Notifications. </a:t>
              </a:r>
            </a:p>
          </p:txBody>
        </p:sp>
      </p:grpSp>
      <p:pic>
        <p:nvPicPr>
          <p:cNvPr id="193" name="Shape 19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 amt="43000"/>
          </a:blip>
          <a:srcRect l="17456" r="14575"/>
          <a:stretch/>
        </p:blipFill>
        <p:spPr>
          <a:xfrm>
            <a:off x="17576728" y="3801216"/>
            <a:ext cx="1341095" cy="133239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7305585" y="5362900"/>
            <a:ext cx="5008228" cy="1600437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Make sure to download the Show My Homework App, for iPhone, iPad, iPod Touch and Android Devices.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2809" y="3892976"/>
            <a:ext cx="9462841" cy="593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2578" y="3487721"/>
            <a:ext cx="5745372" cy="89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674423" y="7502771"/>
            <a:ext cx="3301999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74423" y="8811849"/>
            <a:ext cx="3301999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7744" y="3503355"/>
            <a:ext cx="5745371" cy="89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73833" y="3421300"/>
            <a:ext cx="5745371" cy="89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Shape 206"/>
          <p:cNvGrpSpPr/>
          <p:nvPr/>
        </p:nvGrpSpPr>
        <p:grpSpPr>
          <a:xfrm>
            <a:off x="3098137" y="483016"/>
            <a:ext cx="18161662" cy="2721283"/>
            <a:chOff x="3077550" y="483016"/>
            <a:chExt cx="18161662" cy="2721283"/>
          </a:xfrm>
        </p:grpSpPr>
        <p:sp>
          <p:nvSpPr>
            <p:cNvPr id="207" name="Shape 207"/>
            <p:cNvSpPr txBox="1"/>
            <p:nvPr/>
          </p:nvSpPr>
          <p:spPr>
            <a:xfrm>
              <a:off x="7513947" y="483016"/>
              <a:ext cx="9308620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800" b="1" i="0" u="none" strike="noStrike" cap="none" baseline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Our Help Centre</a:t>
              </a: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3077550" y="1927903"/>
              <a:ext cx="18161662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200" b="0" i="0" u="none" strike="noStrike" cap="none" baseline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You can access our Help Centre at anytime via the left hand menu</a:t>
              </a:r>
            </a:p>
          </p:txBody>
        </p:sp>
      </p:grp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6107" y="3165225"/>
            <a:ext cx="16429521" cy="1089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6107" y="3165225"/>
            <a:ext cx="16429520" cy="1089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6108" y="3165225"/>
            <a:ext cx="16429520" cy="1089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Shape 217"/>
          <p:cNvGrpSpPr/>
          <p:nvPr/>
        </p:nvGrpSpPr>
        <p:grpSpPr>
          <a:xfrm>
            <a:off x="3098137" y="483016"/>
            <a:ext cx="18161662" cy="2721283"/>
            <a:chOff x="3077550" y="483016"/>
            <a:chExt cx="18161662" cy="2721283"/>
          </a:xfrm>
        </p:grpSpPr>
        <p:sp>
          <p:nvSpPr>
            <p:cNvPr id="218" name="Shape 218"/>
            <p:cNvSpPr txBox="1"/>
            <p:nvPr/>
          </p:nvSpPr>
          <p:spPr>
            <a:xfrm>
              <a:off x="7777892" y="483016"/>
              <a:ext cx="8780733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800" b="1" i="0" u="none" strike="noStrike" cap="none" baseline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Getting started</a:t>
              </a: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077550" y="1927903"/>
              <a:ext cx="18161662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200" b="0" i="0" u="none" strike="noStrike" cap="none" baseline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Three steps for you to take next to make homework work better for you:</a:t>
              </a:r>
            </a:p>
          </p:txBody>
        </p:sp>
      </p:grp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153" y="3763101"/>
            <a:ext cx="14924431" cy="73073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881340" y="3894001"/>
            <a:ext cx="5452813" cy="6401754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Got to http://www. showmyhomework.co.uk/pin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Enter your PIN details found in the letters handed out by the school and click ‘Log in’.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Create a memorable password and enter your email address then click ‘Update you details’.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Download the free App on your smartphone.</a:t>
            </a:r>
          </a:p>
        </p:txBody>
      </p:sp>
      <p:grpSp>
        <p:nvGrpSpPr>
          <p:cNvPr id="222" name="Shape 222"/>
          <p:cNvGrpSpPr/>
          <p:nvPr/>
        </p:nvGrpSpPr>
        <p:grpSpPr>
          <a:xfrm>
            <a:off x="1219200" y="3894001"/>
            <a:ext cx="916139" cy="762000"/>
            <a:chOff x="889000" y="4046401"/>
            <a:chExt cx="916139" cy="762000"/>
          </a:xfrm>
        </p:grpSpPr>
        <p:sp>
          <p:nvSpPr>
            <p:cNvPr id="223" name="Shape 223"/>
            <p:cNvSpPr/>
            <p:nvPr/>
          </p:nvSpPr>
          <p:spPr>
            <a:xfrm>
              <a:off x="990600" y="4046401"/>
              <a:ext cx="762000" cy="762000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b="0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889000" y="4148001"/>
              <a:ext cx="916139" cy="492442"/>
            </a:xfrm>
            <a:prstGeom prst="rect">
              <a:avLst/>
            </a:prstGeom>
            <a:noFill/>
            <a:ln>
              <a:noFill/>
            </a:ln>
          </p:spPr>
          <p:txBody>
            <a:bodyPr lIns="360000" tIns="0" rIns="36000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 i="0" u="none" strike="noStrike" cap="none" baseline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id="225" name="Shape 225"/>
          <p:cNvGrpSpPr/>
          <p:nvPr/>
        </p:nvGrpSpPr>
        <p:grpSpPr>
          <a:xfrm>
            <a:off x="1219200" y="5468801"/>
            <a:ext cx="916139" cy="762000"/>
            <a:chOff x="889000" y="4046401"/>
            <a:chExt cx="916139" cy="762000"/>
          </a:xfrm>
        </p:grpSpPr>
        <p:sp>
          <p:nvSpPr>
            <p:cNvPr id="226" name="Shape 226"/>
            <p:cNvSpPr/>
            <p:nvPr/>
          </p:nvSpPr>
          <p:spPr>
            <a:xfrm>
              <a:off x="990600" y="4046401"/>
              <a:ext cx="762000" cy="762000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b="0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889000" y="4148001"/>
              <a:ext cx="916139" cy="492442"/>
            </a:xfrm>
            <a:prstGeom prst="rect">
              <a:avLst/>
            </a:prstGeom>
            <a:noFill/>
            <a:ln>
              <a:noFill/>
            </a:ln>
          </p:spPr>
          <p:txBody>
            <a:bodyPr lIns="360000" tIns="0" rIns="36000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 i="0" u="none" strike="noStrike" cap="none" baseline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grpSp>
        <p:nvGrpSpPr>
          <p:cNvPr id="228" name="Shape 228"/>
          <p:cNvGrpSpPr/>
          <p:nvPr/>
        </p:nvGrpSpPr>
        <p:grpSpPr>
          <a:xfrm>
            <a:off x="1219200" y="7424601"/>
            <a:ext cx="916139" cy="762000"/>
            <a:chOff x="889000" y="4046401"/>
            <a:chExt cx="916139" cy="762000"/>
          </a:xfrm>
        </p:grpSpPr>
        <p:sp>
          <p:nvSpPr>
            <p:cNvPr id="229" name="Shape 229"/>
            <p:cNvSpPr/>
            <p:nvPr/>
          </p:nvSpPr>
          <p:spPr>
            <a:xfrm>
              <a:off x="990600" y="4046401"/>
              <a:ext cx="762000" cy="762000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b="0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889000" y="4148001"/>
              <a:ext cx="916139" cy="492442"/>
            </a:xfrm>
            <a:prstGeom prst="rect">
              <a:avLst/>
            </a:prstGeom>
            <a:noFill/>
            <a:ln>
              <a:noFill/>
            </a:ln>
          </p:spPr>
          <p:txBody>
            <a:bodyPr lIns="360000" tIns="0" rIns="36000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 i="0" u="none" strike="noStrike" cap="none" baseline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pic>
        <p:nvPicPr>
          <p:cNvPr id="231" name="Shape 2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 amt="43000"/>
          </a:blip>
          <a:srcRect l="17456" r="14575"/>
          <a:stretch/>
        </p:blipFill>
        <p:spPr>
          <a:xfrm>
            <a:off x="1244600" y="9339445"/>
            <a:ext cx="922740" cy="916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Shape 232"/>
          <p:cNvGrpSpPr/>
          <p:nvPr/>
        </p:nvGrpSpPr>
        <p:grpSpPr>
          <a:xfrm>
            <a:off x="2184400" y="10632486"/>
            <a:ext cx="4368800" cy="659442"/>
            <a:chOff x="1244600" y="11496085"/>
            <a:chExt cx="6730999" cy="1016000"/>
          </a:xfrm>
        </p:grpSpPr>
        <p:pic>
          <p:nvPicPr>
            <p:cNvPr id="233" name="Shape 2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44600" y="11496085"/>
              <a:ext cx="3301999" cy="10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Shape 2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73600" y="11496085"/>
              <a:ext cx="3301999" cy="101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316"/>
            <a:ext cx="24358147" cy="8215938"/>
          </a:xfrm>
          <a:prstGeom prst="rect">
            <a:avLst/>
          </a:prstGeom>
          <a:solidFill>
            <a:srgbClr val="0E79C9"/>
          </a:solidFill>
          <a:ln>
            <a:noFill/>
          </a:ln>
        </p:spPr>
      </p:pic>
      <p:sp>
        <p:nvSpPr>
          <p:cNvPr id="241" name="Shape 241"/>
          <p:cNvSpPr/>
          <p:nvPr/>
        </p:nvSpPr>
        <p:spPr>
          <a:xfrm flipH="1">
            <a:off x="5533998" y="11032072"/>
            <a:ext cx="1018410" cy="1018676"/>
          </a:xfrm>
          <a:prstGeom prst="ellipse">
            <a:avLst/>
          </a:prstGeom>
          <a:solidFill>
            <a:srgbClr val="ECECEC"/>
          </a:solidFill>
          <a:ln>
            <a:noFill/>
          </a:ln>
        </p:spPr>
        <p:txBody>
          <a:bodyPr lIns="182825" tIns="91400" rIns="182825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821597" y="11246896"/>
            <a:ext cx="4526880" cy="4834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help@showmyhomework.co.uk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2989697" y="11246896"/>
            <a:ext cx="2257027" cy="4834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0207 197 9550</a:t>
            </a:r>
          </a:p>
        </p:txBody>
      </p:sp>
      <p:sp>
        <p:nvSpPr>
          <p:cNvPr id="244" name="Shape 244"/>
          <p:cNvSpPr/>
          <p:nvPr/>
        </p:nvSpPr>
        <p:spPr>
          <a:xfrm flipH="1">
            <a:off x="11693756" y="11032072"/>
            <a:ext cx="1018410" cy="1018676"/>
          </a:xfrm>
          <a:prstGeom prst="ellipse">
            <a:avLst/>
          </a:prstGeom>
          <a:solidFill>
            <a:srgbClr val="ECECEC"/>
          </a:solidFill>
          <a:ln>
            <a:noFill/>
          </a:ln>
        </p:spPr>
        <p:txBody>
          <a:bodyPr lIns="182825" tIns="91400" rIns="182825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16908006" y="11246895"/>
            <a:ext cx="3123827" cy="4834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@showmyhomework</a:t>
            </a:r>
          </a:p>
        </p:txBody>
      </p:sp>
      <p:sp>
        <p:nvSpPr>
          <p:cNvPr id="246" name="Shape 246"/>
          <p:cNvSpPr/>
          <p:nvPr/>
        </p:nvSpPr>
        <p:spPr>
          <a:xfrm flipH="1">
            <a:off x="15622582" y="11060665"/>
            <a:ext cx="1018410" cy="1018676"/>
          </a:xfrm>
          <a:prstGeom prst="ellipse">
            <a:avLst/>
          </a:prstGeom>
          <a:solidFill>
            <a:srgbClr val="ECECEC"/>
          </a:solidFill>
          <a:ln>
            <a:noFill/>
          </a:ln>
        </p:spPr>
        <p:txBody>
          <a:bodyPr lIns="182825" tIns="91400" rIns="182825" bIns="91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1970850" y="11259517"/>
            <a:ext cx="467852" cy="492243"/>
          </a:xfrm>
          <a:custGeom>
            <a:avLst/>
            <a:gdLst/>
            <a:ahLst/>
            <a:cxnLst/>
            <a:rect l="0" t="0" r="0" b="0"/>
            <a:pathLst>
              <a:path w="108" h="114" extrusionOk="0">
                <a:moveTo>
                  <a:pt x="104" y="88"/>
                </a:moveTo>
                <a:cubicBezTo>
                  <a:pt x="103" y="87"/>
                  <a:pt x="103" y="87"/>
                  <a:pt x="103" y="87"/>
                </a:cubicBezTo>
                <a:cubicBezTo>
                  <a:pt x="101" y="83"/>
                  <a:pt x="80" y="76"/>
                  <a:pt x="78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4" y="77"/>
                  <a:pt x="70" y="80"/>
                  <a:pt x="64" y="86"/>
                </a:cubicBezTo>
                <a:cubicBezTo>
                  <a:pt x="56" y="82"/>
                  <a:pt x="46" y="73"/>
                  <a:pt x="41" y="67"/>
                </a:cubicBezTo>
                <a:cubicBezTo>
                  <a:pt x="35" y="61"/>
                  <a:pt x="29" y="51"/>
                  <a:pt x="26" y="44"/>
                </a:cubicBezTo>
                <a:cubicBezTo>
                  <a:pt x="34" y="37"/>
                  <a:pt x="37" y="34"/>
                  <a:pt x="37" y="30"/>
                </a:cubicBezTo>
                <a:cubicBezTo>
                  <a:pt x="38" y="29"/>
                  <a:pt x="34" y="7"/>
                  <a:pt x="30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6" y="2"/>
                  <a:pt x="23" y="0"/>
                  <a:pt x="18" y="0"/>
                </a:cubicBezTo>
                <a:cubicBezTo>
                  <a:pt x="17" y="1"/>
                  <a:pt x="16" y="1"/>
                  <a:pt x="16" y="2"/>
                </a:cubicBezTo>
                <a:cubicBezTo>
                  <a:pt x="13" y="3"/>
                  <a:pt x="6" y="8"/>
                  <a:pt x="3" y="14"/>
                </a:cubicBezTo>
                <a:cubicBezTo>
                  <a:pt x="1" y="18"/>
                  <a:pt x="0" y="53"/>
                  <a:pt x="26" y="83"/>
                </a:cubicBezTo>
                <a:cubicBezTo>
                  <a:pt x="52" y="112"/>
                  <a:pt x="84" y="114"/>
                  <a:pt x="89" y="113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2"/>
                  <a:pt x="90" y="112"/>
                  <a:pt x="90" y="112"/>
                </a:cubicBezTo>
                <a:cubicBezTo>
                  <a:pt x="96" y="110"/>
                  <a:pt x="102" y="104"/>
                  <a:pt x="104" y="101"/>
                </a:cubicBezTo>
                <a:cubicBezTo>
                  <a:pt x="108" y="97"/>
                  <a:pt x="105" y="91"/>
                  <a:pt x="104" y="88"/>
                </a:cubicBezTo>
                <a:close/>
              </a:path>
            </a:pathLst>
          </a:custGeom>
          <a:solidFill>
            <a:srgbClr val="0E79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5777355" y="11305079"/>
            <a:ext cx="542562" cy="420998"/>
          </a:xfrm>
          <a:custGeom>
            <a:avLst/>
            <a:gdLst/>
            <a:ahLst/>
            <a:cxnLst/>
            <a:rect l="0" t="0" r="0" b="0"/>
            <a:pathLst>
              <a:path w="72" h="56" extrusionOk="0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0E79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9850242" y="8430120"/>
            <a:ext cx="4677194" cy="1446532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none" strike="noStrike" cap="none" baseline="0">
                <a:solidFill>
                  <a:srgbClr val="0E79C9"/>
                </a:solidFill>
                <a:latin typeface="Open Sans"/>
                <a:ea typeface="Open Sans"/>
                <a:cs typeface="Open Sans"/>
                <a:sym typeface="Open Sans"/>
              </a:rPr>
              <a:t>Support</a:t>
            </a:r>
          </a:p>
        </p:txBody>
      </p:sp>
      <p:grpSp>
        <p:nvGrpSpPr>
          <p:cNvPr id="250" name="Shape 250"/>
          <p:cNvGrpSpPr/>
          <p:nvPr/>
        </p:nvGrpSpPr>
        <p:grpSpPr>
          <a:xfrm>
            <a:off x="8327486" y="1849223"/>
            <a:ext cx="7706801" cy="6380377"/>
            <a:chOff x="8327486" y="1849223"/>
            <a:chExt cx="7706801" cy="6380377"/>
          </a:xfrm>
        </p:grpSpPr>
        <p:sp>
          <p:nvSpPr>
            <p:cNvPr id="251" name="Shape 251"/>
            <p:cNvSpPr/>
            <p:nvPr/>
          </p:nvSpPr>
          <p:spPr>
            <a:xfrm>
              <a:off x="8327486" y="1849223"/>
              <a:ext cx="7706801" cy="6380377"/>
            </a:xfrm>
            <a:prstGeom prst="rect">
              <a:avLst/>
            </a:prstGeom>
            <a:solidFill>
              <a:srgbClr val="19252F">
                <a:alpha val="8196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8327486" y="1849223"/>
              <a:ext cx="7706801" cy="227949"/>
            </a:xfrm>
            <a:prstGeom prst="rect">
              <a:avLst/>
            </a:prstGeom>
            <a:solidFill>
              <a:srgbClr val="040709">
                <a:alpha val="4588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3" name="Shape 253"/>
          <p:cNvSpPr txBox="1"/>
          <p:nvPr/>
        </p:nvSpPr>
        <p:spPr>
          <a:xfrm>
            <a:off x="9729659" y="4576307"/>
            <a:ext cx="4947016" cy="738626"/>
          </a:xfrm>
          <a:prstGeom prst="rect">
            <a:avLst/>
          </a:prstGeom>
          <a:noFill/>
          <a:ln>
            <a:noFill/>
          </a:ln>
        </p:spPr>
        <p:txBody>
          <a:bodyPr lIns="182825" tIns="91400" rIns="182825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Show My Homework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9729659" y="5351244"/>
            <a:ext cx="4947016" cy="2403698"/>
          </a:xfrm>
          <a:prstGeom prst="rect">
            <a:avLst/>
          </a:prstGeom>
          <a:noFill/>
          <a:ln>
            <a:noFill/>
          </a:ln>
        </p:spPr>
        <p:txBody>
          <a:bodyPr lIns="182825" tIns="91400" rIns="182825" bIns="914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TeacherCentric Ltd,</a:t>
            </a: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4th Floor, 4 Cam Road, Stratford, London, E15 2SN, United Kingdom</a:t>
            </a:r>
          </a:p>
        </p:txBody>
      </p:sp>
      <p:sp>
        <p:nvSpPr>
          <p:cNvPr id="255" name="Shape 255"/>
          <p:cNvSpPr/>
          <p:nvPr/>
        </p:nvSpPr>
        <p:spPr>
          <a:xfrm>
            <a:off x="11553239" y="2312984"/>
            <a:ext cx="1290369" cy="1891279"/>
          </a:xfrm>
          <a:custGeom>
            <a:avLst/>
            <a:gdLst/>
            <a:ahLst/>
            <a:cxnLst/>
            <a:rect l="0" t="0" r="0" b="0"/>
            <a:pathLst>
              <a:path w="80" h="117" extrusionOk="0">
                <a:moveTo>
                  <a:pt x="40" y="0"/>
                </a:moveTo>
                <a:cubicBezTo>
                  <a:pt x="24" y="0"/>
                  <a:pt x="0" y="8"/>
                  <a:pt x="0" y="37"/>
                </a:cubicBezTo>
                <a:cubicBezTo>
                  <a:pt x="0" y="51"/>
                  <a:pt x="32" y="102"/>
                  <a:pt x="40" y="117"/>
                </a:cubicBezTo>
                <a:cubicBezTo>
                  <a:pt x="48" y="102"/>
                  <a:pt x="80" y="51"/>
                  <a:pt x="80" y="37"/>
                </a:cubicBezTo>
                <a:cubicBezTo>
                  <a:pt x="80" y="8"/>
                  <a:pt x="56" y="0"/>
                  <a:pt x="40" y="0"/>
                </a:cubicBezTo>
                <a:close/>
                <a:moveTo>
                  <a:pt x="40" y="49"/>
                </a:moveTo>
                <a:cubicBezTo>
                  <a:pt x="33" y="49"/>
                  <a:pt x="27" y="44"/>
                  <a:pt x="27" y="37"/>
                </a:cubicBezTo>
                <a:cubicBezTo>
                  <a:pt x="27" y="30"/>
                  <a:pt x="33" y="24"/>
                  <a:pt x="40" y="24"/>
                </a:cubicBezTo>
                <a:cubicBezTo>
                  <a:pt x="47" y="24"/>
                  <a:pt x="53" y="30"/>
                  <a:pt x="53" y="37"/>
                </a:cubicBezTo>
                <a:cubicBezTo>
                  <a:pt x="53" y="44"/>
                  <a:pt x="47" y="49"/>
                  <a:pt x="40" y="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2513063" y="9882745"/>
            <a:ext cx="19331811" cy="1276397"/>
          </a:xfrm>
          <a:prstGeom prst="rect">
            <a:avLst/>
          </a:prstGeom>
          <a:noFill/>
          <a:ln>
            <a:noFill/>
          </a:ln>
        </p:spPr>
        <p:txBody>
          <a:bodyPr lIns="217475" tIns="108725" rIns="217475" bIns="1087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Our support team is ready and waiting to help you out.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00657" y="11246895"/>
            <a:ext cx="901728" cy="609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9542211" y="483016"/>
            <a:ext cx="5293249" cy="1446532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none" strike="noStrike" cap="none" baseline="0">
                <a:solidFill>
                  <a:srgbClr val="0E79C9"/>
                </a:solidFill>
                <a:latin typeface="Open Sans"/>
                <a:ea typeface="Open Sans"/>
                <a:cs typeface="Open Sans"/>
                <a:sym typeface="Open Sans"/>
              </a:rPr>
              <a:t>Contents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3091505" y="3058225"/>
            <a:ext cx="16803749" cy="6869537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l" rtl="0">
              <a:lnSpc>
                <a:spcPct val="22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Challenges with homework</a:t>
            </a:r>
          </a:p>
          <a:p>
            <a:pPr marL="0" marR="0" lvl="0" indent="0" algn="l" rtl="0">
              <a:lnSpc>
                <a:spcPct val="22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Benefits of using Show My Homework</a:t>
            </a:r>
          </a:p>
          <a:p>
            <a:pPr marL="0" marR="0" lvl="0" indent="0" algn="l" rtl="0">
              <a:lnSpc>
                <a:spcPct val="22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What does the tool look like?</a:t>
            </a:r>
          </a:p>
          <a:p>
            <a:pPr marL="0" marR="0" lvl="0" indent="0" algn="l" rtl="0">
              <a:lnSpc>
                <a:spcPct val="22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Your school’s plan</a:t>
            </a:r>
          </a:p>
          <a:p>
            <a:pPr marL="0" marR="0" lvl="0" indent="0" algn="l" rtl="0">
              <a:lnSpc>
                <a:spcPct val="22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Getting started</a:t>
            </a:r>
          </a:p>
        </p:txBody>
      </p:sp>
      <p:cxnSp>
        <p:nvCxnSpPr>
          <p:cNvPr id="46" name="Shape 46"/>
          <p:cNvCxnSpPr/>
          <p:nvPr/>
        </p:nvCxnSpPr>
        <p:spPr>
          <a:xfrm>
            <a:off x="2387600" y="2489200"/>
            <a:ext cx="19761199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7" name="Shape 47"/>
          <p:cNvGrpSpPr/>
          <p:nvPr/>
        </p:nvGrpSpPr>
        <p:grpSpPr>
          <a:xfrm>
            <a:off x="2184400" y="3716201"/>
            <a:ext cx="916139" cy="6129201"/>
            <a:chOff x="1295400" y="3716201"/>
            <a:chExt cx="916139" cy="6129201"/>
          </a:xfrm>
        </p:grpSpPr>
        <p:grpSp>
          <p:nvGrpSpPr>
            <p:cNvPr id="48" name="Shape 48"/>
            <p:cNvGrpSpPr/>
            <p:nvPr/>
          </p:nvGrpSpPr>
          <p:grpSpPr>
            <a:xfrm>
              <a:off x="1295400" y="3716201"/>
              <a:ext cx="916139" cy="762000"/>
              <a:chOff x="889000" y="4046401"/>
              <a:chExt cx="916139" cy="762000"/>
            </a:xfrm>
          </p:grpSpPr>
          <p:sp>
            <p:nvSpPr>
              <p:cNvPr id="49" name="Shape 49"/>
              <p:cNvSpPr/>
              <p:nvPr/>
            </p:nvSpPr>
            <p:spPr>
              <a:xfrm>
                <a:off x="990600" y="4046401"/>
                <a:ext cx="762000" cy="76200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0" name="Shape 50"/>
              <p:cNvSpPr txBox="1"/>
              <p:nvPr/>
            </p:nvSpPr>
            <p:spPr>
              <a:xfrm>
                <a:off x="889000" y="4148001"/>
                <a:ext cx="91613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60000" tIns="0" rIns="36000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</a:t>
                </a:r>
              </a:p>
            </p:txBody>
          </p:sp>
        </p:grpSp>
        <p:grpSp>
          <p:nvGrpSpPr>
            <p:cNvPr id="51" name="Shape 51"/>
            <p:cNvGrpSpPr/>
            <p:nvPr/>
          </p:nvGrpSpPr>
          <p:grpSpPr>
            <a:xfrm>
              <a:off x="1295400" y="5070203"/>
              <a:ext cx="916139" cy="762000"/>
              <a:chOff x="889000" y="4046401"/>
              <a:chExt cx="916139" cy="762000"/>
            </a:xfrm>
          </p:grpSpPr>
          <p:sp>
            <p:nvSpPr>
              <p:cNvPr id="52" name="Shape 52"/>
              <p:cNvSpPr/>
              <p:nvPr/>
            </p:nvSpPr>
            <p:spPr>
              <a:xfrm>
                <a:off x="990600" y="4046401"/>
                <a:ext cx="762000" cy="76200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3" name="Shape 53"/>
              <p:cNvSpPr txBox="1"/>
              <p:nvPr/>
            </p:nvSpPr>
            <p:spPr>
              <a:xfrm>
                <a:off x="889000" y="4148001"/>
                <a:ext cx="91613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60000" tIns="0" rIns="36000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</a:t>
                </a:r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1295400" y="6416403"/>
              <a:ext cx="916139" cy="762000"/>
              <a:chOff x="889000" y="4046401"/>
              <a:chExt cx="916139" cy="762000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990600" y="4046401"/>
                <a:ext cx="762000" cy="76200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6" name="Shape 56"/>
              <p:cNvSpPr txBox="1"/>
              <p:nvPr/>
            </p:nvSpPr>
            <p:spPr>
              <a:xfrm>
                <a:off x="889000" y="4148001"/>
                <a:ext cx="91613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60000" tIns="0" rIns="36000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</a:t>
                </a:r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>
              <a:off x="1295400" y="7762603"/>
              <a:ext cx="916139" cy="762000"/>
              <a:chOff x="889000" y="4046401"/>
              <a:chExt cx="916139" cy="762000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990600" y="4046401"/>
                <a:ext cx="762000" cy="76200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59" name="Shape 59"/>
              <p:cNvSpPr txBox="1"/>
              <p:nvPr/>
            </p:nvSpPr>
            <p:spPr>
              <a:xfrm>
                <a:off x="889000" y="4148001"/>
                <a:ext cx="91613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60000" tIns="0" rIns="36000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</a:p>
            </p:txBody>
          </p:sp>
        </p:grpSp>
        <p:grpSp>
          <p:nvGrpSpPr>
            <p:cNvPr id="60" name="Shape 60"/>
            <p:cNvGrpSpPr/>
            <p:nvPr/>
          </p:nvGrpSpPr>
          <p:grpSpPr>
            <a:xfrm>
              <a:off x="1295400" y="9083403"/>
              <a:ext cx="916139" cy="762000"/>
              <a:chOff x="889000" y="4046401"/>
              <a:chExt cx="916139" cy="762000"/>
            </a:xfrm>
          </p:grpSpPr>
          <p:sp>
            <p:nvSpPr>
              <p:cNvPr id="61" name="Shape 61"/>
              <p:cNvSpPr/>
              <p:nvPr/>
            </p:nvSpPr>
            <p:spPr>
              <a:xfrm>
                <a:off x="990600" y="4046401"/>
                <a:ext cx="762000" cy="76200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62" name="Shape 62"/>
              <p:cNvSpPr txBox="1"/>
              <p:nvPr/>
            </p:nvSpPr>
            <p:spPr>
              <a:xfrm>
                <a:off x="889000" y="4148001"/>
                <a:ext cx="91613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360000" tIns="0" rIns="36000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200" b="1" i="0" u="none" strike="noStrike" cap="none" baseline="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</a:t>
                </a:r>
              </a:p>
            </p:txBody>
          </p:sp>
        </p:grpSp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/>
        <p:spPr>
          <a:xfrm>
            <a:off x="13919200" y="1933824"/>
            <a:ext cx="9229363" cy="92293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674141" y="483016"/>
            <a:ext cx="19029383" cy="1446532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none" strike="noStrike" cap="none" baseline="0">
                <a:solidFill>
                  <a:srgbClr val="0E79C9"/>
                </a:solidFill>
                <a:latin typeface="Open Sans"/>
                <a:ea typeface="Open Sans"/>
                <a:cs typeface="Open Sans"/>
                <a:sym typeface="Open Sans"/>
              </a:rPr>
              <a:t>Challenges with homework today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151705" y="2575625"/>
            <a:ext cx="16803749" cy="8736713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Forgetting homework is due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Misunderstanding the assignment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Catching up after absence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Hassle from parents about what is due!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Understanding why it’s useful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Getting feedback on your hard work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Proving that you’ve got too much homework!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9200" y="1908424"/>
            <a:ext cx="9229363" cy="922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44600" y="1933824"/>
            <a:ext cx="9229363" cy="92293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15341600" y="11163186"/>
            <a:ext cx="7391399" cy="25274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1828293" y="1103917"/>
            <a:ext cx="18453911" cy="8894723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2000" b="0" i="0" u="none" strike="noStrike" cap="none" baseline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These issues are all about how we </a:t>
            </a:r>
            <a:r>
              <a:rPr lang="en-US" sz="12000" b="1" i="0" u="none" strike="noStrike" cap="none" baseline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communicate</a:t>
            </a:r>
            <a:r>
              <a:rPr lang="en-US" sz="12000" b="0" i="0" u="none" strike="noStrike" cap="none" baseline="0">
                <a:solidFill>
                  <a:srgbClr val="0E79C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0" b="0" i="0" u="none" strike="noStrike" cap="none" baseline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12000" b="1" i="0" u="none" strike="noStrike" cap="none" baseline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</a:t>
            </a:r>
            <a:r>
              <a:rPr lang="en-US" sz="12000" b="0" i="0" u="none" strike="noStrike" cap="none" baseline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homework. Not homework itself.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7706142" y="3281060"/>
            <a:ext cx="10653063" cy="224675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2000" b="1" i="0" u="none" strike="noStrike" cap="none" baseline="0">
                <a:solidFill>
                  <a:srgbClr val="0E79C9"/>
                </a:solidFill>
                <a:latin typeface="Open Sans"/>
                <a:ea typeface="Open Sans"/>
                <a:cs typeface="Open Sans"/>
                <a:sym typeface="Open Sans"/>
              </a:rPr>
              <a:t>communicate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948635" y="5503907"/>
            <a:ext cx="6371666" cy="2246750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2000" b="1" i="0" u="none" strike="noStrike" cap="none" baseline="0">
                <a:solidFill>
                  <a:srgbClr val="0E79C9"/>
                </a:solidFill>
                <a:latin typeface="Open Sans"/>
                <a:ea typeface="Open Sans"/>
                <a:cs typeface="Open Sans"/>
                <a:sym typeface="Open Sans"/>
              </a:rPr>
              <a:t>manage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Shape 87"/>
          <p:cNvGrpSpPr/>
          <p:nvPr/>
        </p:nvGrpSpPr>
        <p:grpSpPr>
          <a:xfrm>
            <a:off x="3812299" y="483016"/>
            <a:ext cx="16753067" cy="2721283"/>
            <a:chOff x="3791712" y="483016"/>
            <a:chExt cx="16753067" cy="2721283"/>
          </a:xfrm>
        </p:grpSpPr>
        <p:sp>
          <p:nvSpPr>
            <p:cNvPr id="88" name="Shape 88"/>
            <p:cNvSpPr txBox="1"/>
            <p:nvPr/>
          </p:nvSpPr>
          <p:spPr>
            <a:xfrm>
              <a:off x="3791712" y="483016"/>
              <a:ext cx="16753067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800" b="1" i="0" u="none" strike="noStrike" cap="none" baseline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Homework?</a:t>
              </a: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5677371" y="1927903"/>
              <a:ext cx="12962021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960" b="0" i="0" u="none" strike="noStrike" cap="none" baseline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A simple online homework calendar showing homework information, deadlines and attachments for students.</a:t>
              </a:r>
            </a:p>
          </p:txBody>
        </p:sp>
      </p:grp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2903" y="3816625"/>
            <a:ext cx="14935928" cy="990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5025" y="5930021"/>
            <a:ext cx="5745371" cy="89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Shape 97"/>
          <p:cNvGrpSpPr/>
          <p:nvPr/>
        </p:nvGrpSpPr>
        <p:grpSpPr>
          <a:xfrm>
            <a:off x="3174999" y="8524044"/>
            <a:ext cx="17805399" cy="2493484"/>
            <a:chOff x="3174999" y="8524044"/>
            <a:chExt cx="17805399" cy="2493484"/>
          </a:xfrm>
        </p:grpSpPr>
        <p:grpSp>
          <p:nvGrpSpPr>
            <p:cNvPr id="98" name="Shape 98"/>
            <p:cNvGrpSpPr/>
            <p:nvPr/>
          </p:nvGrpSpPr>
          <p:grpSpPr>
            <a:xfrm>
              <a:off x="3174999" y="8524044"/>
              <a:ext cx="3826322" cy="2428709"/>
              <a:chOff x="3733800" y="3249126"/>
              <a:chExt cx="3826322" cy="2428709"/>
            </a:xfrm>
          </p:grpSpPr>
          <p:sp>
            <p:nvSpPr>
              <p:cNvPr id="99" name="Shape 99"/>
              <p:cNvSpPr/>
              <p:nvPr/>
            </p:nvSpPr>
            <p:spPr>
              <a:xfrm>
                <a:off x="4999094" y="3249126"/>
                <a:ext cx="1296082" cy="129642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0" name="Shape 100"/>
              <p:cNvSpPr txBox="1"/>
              <p:nvPr/>
            </p:nvSpPr>
            <p:spPr>
              <a:xfrm>
                <a:off x="3733800" y="4619121"/>
                <a:ext cx="3826322" cy="105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2400" b="0" i="0" u="none" strike="noStrike" cap="none" baseline="0">
                    <a:solidFill>
                      <a:schemeClr val="accen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See all your homework at the click of a button</a:t>
                </a:r>
              </a:p>
            </p:txBody>
          </p:sp>
          <p:pic>
            <p:nvPicPr>
              <p:cNvPr id="101" name="Shape 10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065505" y="3523666"/>
                <a:ext cx="1198978" cy="81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2" name="Shape 102"/>
            <p:cNvGrpSpPr/>
            <p:nvPr/>
          </p:nvGrpSpPr>
          <p:grpSpPr>
            <a:xfrm>
              <a:off x="7600875" y="8557204"/>
              <a:ext cx="4379672" cy="2443991"/>
              <a:chOff x="7702475" y="8912804"/>
              <a:chExt cx="4379672" cy="2443991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9243375" y="8912804"/>
                <a:ext cx="1296082" cy="1296422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4" name="Shape 104"/>
              <p:cNvSpPr txBox="1"/>
              <p:nvPr/>
            </p:nvSpPr>
            <p:spPr>
              <a:xfrm>
                <a:off x="7702475" y="10298081"/>
                <a:ext cx="4379672" cy="105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2400" b="0" i="0" u="none" strike="noStrike" cap="none" baseline="0">
                    <a:solidFill>
                      <a:srgbClr val="2F2F2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Free smartphone app – No more Homework diaries!</a:t>
                </a:r>
              </a:p>
            </p:txBody>
          </p:sp>
          <p:pic>
            <p:nvPicPr>
              <p:cNvPr id="105" name="Shape 10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297602" y="9192347"/>
                <a:ext cx="1198978" cy="81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6" name="Shape 106"/>
            <p:cNvGrpSpPr/>
            <p:nvPr/>
          </p:nvGrpSpPr>
          <p:grpSpPr>
            <a:xfrm>
              <a:off x="11929443" y="8561556"/>
              <a:ext cx="4783755" cy="2442206"/>
              <a:chOff x="11726243" y="8917156"/>
              <a:chExt cx="4783755" cy="2442206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13464135" y="8917156"/>
                <a:ext cx="1296082" cy="1296422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08" name="Shape 108"/>
              <p:cNvSpPr txBox="1"/>
              <p:nvPr/>
            </p:nvSpPr>
            <p:spPr>
              <a:xfrm>
                <a:off x="11726243" y="10300647"/>
                <a:ext cx="4783755" cy="105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2400" b="0" i="0" u="none" strike="noStrike" cap="none" baseline="0">
                    <a:solidFill>
                      <a:srgbClr val="2F2F2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Access to description and resources wherever they are</a:t>
                </a:r>
              </a:p>
            </p:txBody>
          </p:sp>
          <p:pic>
            <p:nvPicPr>
              <p:cNvPr id="109" name="Shape 10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3519331" y="9174346"/>
                <a:ext cx="1198978" cy="81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0" name="Shape 110"/>
            <p:cNvGrpSpPr/>
            <p:nvPr/>
          </p:nvGrpSpPr>
          <p:grpSpPr>
            <a:xfrm>
              <a:off x="16864551" y="8556042"/>
              <a:ext cx="4115847" cy="2461486"/>
              <a:chOff x="16407351" y="3204925"/>
              <a:chExt cx="4115847" cy="2461486"/>
            </a:xfrm>
          </p:grpSpPr>
          <p:sp>
            <p:nvSpPr>
              <p:cNvPr id="111" name="Shape 111"/>
              <p:cNvSpPr/>
              <p:nvPr/>
            </p:nvSpPr>
            <p:spPr>
              <a:xfrm>
                <a:off x="17796645" y="3204925"/>
                <a:ext cx="1296082" cy="129642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2" name="Shape 112"/>
              <p:cNvSpPr txBox="1"/>
              <p:nvPr/>
            </p:nvSpPr>
            <p:spPr>
              <a:xfrm>
                <a:off x="16407351" y="4607696"/>
                <a:ext cx="4115847" cy="105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2400" b="0" i="0" u="none" strike="noStrike" cap="none" baseline="0">
                    <a:solidFill>
                      <a:srgbClr val="2F2F2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 personalised experience to help stay organised</a:t>
                </a:r>
              </a:p>
            </p:txBody>
          </p:sp>
          <p:pic>
            <p:nvPicPr>
              <p:cNvPr id="113" name="Shape 1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7857564" y="3491908"/>
                <a:ext cx="1198978" cy="81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4" name="Shape 114"/>
          <p:cNvGrpSpPr/>
          <p:nvPr/>
        </p:nvGrpSpPr>
        <p:grpSpPr>
          <a:xfrm>
            <a:off x="5553521" y="5872957"/>
            <a:ext cx="13655419" cy="2446557"/>
            <a:chOff x="5553521" y="5872957"/>
            <a:chExt cx="13655419" cy="2446557"/>
          </a:xfrm>
        </p:grpSpPr>
        <p:grpSp>
          <p:nvGrpSpPr>
            <p:cNvPr id="115" name="Shape 115"/>
            <p:cNvGrpSpPr/>
            <p:nvPr/>
          </p:nvGrpSpPr>
          <p:grpSpPr>
            <a:xfrm>
              <a:off x="5553521" y="5890596"/>
              <a:ext cx="3895278" cy="2428709"/>
              <a:chOff x="5909121" y="6246196"/>
              <a:chExt cx="3895278" cy="2428709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7208893" y="6246196"/>
                <a:ext cx="1296082" cy="129642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7" name="Shape 117"/>
              <p:cNvSpPr txBox="1"/>
              <p:nvPr/>
            </p:nvSpPr>
            <p:spPr>
              <a:xfrm>
                <a:off x="5909121" y="7616190"/>
                <a:ext cx="3895278" cy="105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2400" b="0" i="0" u="none" strike="noStrike" cap="none" baseline="0">
                    <a:solidFill>
                      <a:schemeClr val="accen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Automatic notifications to remind you</a:t>
                </a:r>
              </a:p>
            </p:txBody>
          </p:sp>
          <p:pic>
            <p:nvPicPr>
              <p:cNvPr id="118" name="Shape 11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275304" y="6520735"/>
                <a:ext cx="1198978" cy="81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9" name="Shape 119"/>
            <p:cNvSpPr/>
            <p:nvPr/>
          </p:nvSpPr>
          <p:spPr>
            <a:xfrm>
              <a:off x="11453175" y="5872957"/>
              <a:ext cx="1296082" cy="1296420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600" b="0" i="0" u="none" strike="noStrike" cap="none" baseline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10414000" y="7258232"/>
              <a:ext cx="3376219" cy="1058715"/>
            </a:xfrm>
            <a:prstGeom prst="rect">
              <a:avLst/>
            </a:prstGeom>
            <a:noFill/>
            <a:ln>
              <a:noFill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400" b="0" i="0" u="none" strike="noStrike" cap="none" baseline="0">
                  <a:solidFill>
                    <a:srgbClr val="2F2F2F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time to ask questions in class</a:t>
              </a:r>
            </a:p>
          </p:txBody>
        </p:sp>
        <p:pic>
          <p:nvPicPr>
            <p:cNvPr id="121" name="Shape 1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07402" y="6152500"/>
              <a:ext cx="1198978" cy="81024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2" name="Shape 122"/>
            <p:cNvGrpSpPr/>
            <p:nvPr/>
          </p:nvGrpSpPr>
          <p:grpSpPr>
            <a:xfrm>
              <a:off x="14056501" y="5877308"/>
              <a:ext cx="5152439" cy="2442206"/>
              <a:chOff x="13751701" y="6232908"/>
              <a:chExt cx="5152439" cy="2442206"/>
            </a:xfrm>
          </p:grpSpPr>
          <p:sp>
            <p:nvSpPr>
              <p:cNvPr id="123" name="Shape 123"/>
              <p:cNvSpPr/>
              <p:nvPr/>
            </p:nvSpPr>
            <p:spPr>
              <a:xfrm>
                <a:off x="15673935" y="6232908"/>
                <a:ext cx="1296082" cy="1296420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600" b="0" i="0" u="none" strike="noStrike" cap="none" baseline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24" name="Shape 124"/>
              <p:cNvSpPr txBox="1"/>
              <p:nvPr/>
            </p:nvSpPr>
            <p:spPr>
              <a:xfrm>
                <a:off x="13751701" y="7616400"/>
                <a:ext cx="5152439" cy="10587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82825" tIns="91400" rIns="182825" bIns="91400" anchor="t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2400" b="0" i="0" u="none" strike="noStrike" cap="none" baseline="0">
                    <a:solidFill>
                      <a:srgbClr val="2F2F2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Marking and feedback returned faster and in private</a:t>
                </a:r>
              </a:p>
            </p:txBody>
          </p:sp>
          <p:pic>
            <p:nvPicPr>
              <p:cNvPr id="125" name="Shape 12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729131" y="6490098"/>
                <a:ext cx="1198978" cy="8102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6" name="Shape 126"/>
          <p:cNvGrpSpPr/>
          <p:nvPr/>
        </p:nvGrpSpPr>
        <p:grpSpPr>
          <a:xfrm>
            <a:off x="5697958" y="483016"/>
            <a:ext cx="12962021" cy="2721283"/>
            <a:chOff x="5677371" y="483016"/>
            <a:chExt cx="12962021" cy="2721283"/>
          </a:xfrm>
        </p:grpSpPr>
        <p:sp>
          <p:nvSpPr>
            <p:cNvPr id="127" name="Shape 127"/>
            <p:cNvSpPr txBox="1"/>
            <p:nvPr/>
          </p:nvSpPr>
          <p:spPr>
            <a:xfrm>
              <a:off x="6143242" y="483016"/>
              <a:ext cx="12050006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800" b="1" i="0" u="none" strike="noStrike" cap="none" baseline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Benefits for students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5677371" y="1927903"/>
              <a:ext cx="12962021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200" b="0" i="0" u="none" strike="noStrike" cap="none" baseline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See how Show My Homework can benefit you</a:t>
              </a:r>
            </a:p>
          </p:txBody>
        </p:sp>
      </p:grpSp>
      <p:pic>
        <p:nvPicPr>
          <p:cNvPr id="129" name="Shape 129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10640207" y="3229700"/>
            <a:ext cx="2925529" cy="197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2317670" y="483016"/>
            <a:ext cx="19722597" cy="2721283"/>
            <a:chOff x="2297083" y="483016"/>
            <a:chExt cx="19722597" cy="2721283"/>
          </a:xfrm>
        </p:grpSpPr>
        <p:sp>
          <p:nvSpPr>
            <p:cNvPr id="135" name="Shape 135"/>
            <p:cNvSpPr txBox="1"/>
            <p:nvPr/>
          </p:nvSpPr>
          <p:spPr>
            <a:xfrm>
              <a:off x="5638507" y="483016"/>
              <a:ext cx="13059498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800" b="1" i="0" u="none" strike="noStrike" cap="none" baseline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description</a:t>
              </a: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2297083" y="1927903"/>
              <a:ext cx="19722597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960" b="0" i="0" u="none" strike="noStrike" cap="none" baseline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In this view we can see a task’s title and description, set and due dates and how it should be submitted.</a:t>
              </a:r>
            </a:p>
          </p:txBody>
        </p:sp>
      </p:grpSp>
      <p:pic>
        <p:nvPicPr>
          <p:cNvPr id="137" name="Shape 1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43000"/>
          </a:blip>
          <a:srcRect l="17456" r="14575"/>
          <a:stretch/>
        </p:blipFill>
        <p:spPr>
          <a:xfrm>
            <a:off x="20552876" y="9153289"/>
            <a:ext cx="1341095" cy="133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6107" y="3165225"/>
            <a:ext cx="16429522" cy="108920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0281737" y="10714974"/>
            <a:ext cx="3302131" cy="2000547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Helpful resources – files &amp; websites – are displayed below the homework. 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5025" y="5930021"/>
            <a:ext cx="5745372" cy="8986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 rot="10800000">
            <a:off x="11567236" y="11625389"/>
            <a:ext cx="8755097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42" name="Shape 142"/>
          <p:cNvCxnSpPr/>
          <p:nvPr/>
        </p:nvCxnSpPr>
        <p:spPr>
          <a:xfrm rot="10800000">
            <a:off x="11567236" y="12524153"/>
            <a:ext cx="8755097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Shape 148"/>
          <p:cNvGrpSpPr/>
          <p:nvPr/>
        </p:nvGrpSpPr>
        <p:grpSpPr>
          <a:xfrm>
            <a:off x="3098137" y="483016"/>
            <a:ext cx="18161662" cy="2721283"/>
            <a:chOff x="3077550" y="483016"/>
            <a:chExt cx="18161662" cy="2721283"/>
          </a:xfrm>
        </p:grpSpPr>
        <p:sp>
          <p:nvSpPr>
            <p:cNvPr id="149" name="Shape 149"/>
            <p:cNvSpPr txBox="1"/>
            <p:nvPr/>
          </p:nvSpPr>
          <p:spPr>
            <a:xfrm>
              <a:off x="8972535" y="483016"/>
              <a:ext cx="6391457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800" b="1" i="0" u="none" strike="noStrike" cap="none" baseline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Gradebook</a:t>
              </a: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3077550" y="1927903"/>
              <a:ext cx="18161662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960" b="0" i="0" u="none" strike="noStrike" cap="none" baseline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Gradebook helps you keep track of the submission status of homework, and grades, if applicable. </a:t>
              </a:r>
            </a:p>
          </p:txBody>
        </p:sp>
      </p:grpSp>
      <p:sp>
        <p:nvSpPr>
          <p:cNvPr id="151" name="Shape 151"/>
          <p:cNvSpPr txBox="1"/>
          <p:nvPr/>
        </p:nvSpPr>
        <p:spPr>
          <a:xfrm>
            <a:off x="20477126" y="9269081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Submitted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0477126" y="9835704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Submitted late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0477126" y="10409364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Absent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0477126" y="10970528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Resubmission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0477126" y="11537142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Not submitted</a:t>
            </a:r>
          </a:p>
        </p:txBody>
      </p:sp>
      <p:sp>
        <p:nvSpPr>
          <p:cNvPr id="156" name="Shape 156"/>
          <p:cNvSpPr/>
          <p:nvPr/>
        </p:nvSpPr>
        <p:spPr>
          <a:xfrm>
            <a:off x="20431868" y="9369921"/>
            <a:ext cx="226567" cy="226567"/>
          </a:xfrm>
          <a:prstGeom prst="rect">
            <a:avLst/>
          </a:prstGeom>
          <a:solidFill>
            <a:srgbClr val="8CC15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20431868" y="9927082"/>
            <a:ext cx="226567" cy="226567"/>
          </a:xfrm>
          <a:prstGeom prst="rect">
            <a:avLst/>
          </a:prstGeom>
          <a:solidFill>
            <a:srgbClr val="3C660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0431868" y="10500631"/>
            <a:ext cx="226567" cy="226567"/>
          </a:xfrm>
          <a:prstGeom prst="rect">
            <a:avLst/>
          </a:prstGeom>
          <a:solidFill>
            <a:srgbClr val="0E79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0431868" y="11057792"/>
            <a:ext cx="226567" cy="226567"/>
          </a:xfrm>
          <a:prstGeom prst="rect">
            <a:avLst/>
          </a:prstGeom>
          <a:solidFill>
            <a:srgbClr val="F3A1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0431868" y="11623146"/>
            <a:ext cx="226567" cy="226567"/>
          </a:xfrm>
          <a:prstGeom prst="rect">
            <a:avLst/>
          </a:prstGeom>
          <a:solidFill>
            <a:srgbClr val="DA44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20086345" y="8546160"/>
            <a:ext cx="3967453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Submission types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6107" y="3165225"/>
            <a:ext cx="16429522" cy="1089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6107" y="3160161"/>
            <a:ext cx="16429521" cy="1089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Shape 169"/>
          <p:cNvGrpSpPr/>
          <p:nvPr/>
        </p:nvGrpSpPr>
        <p:grpSpPr>
          <a:xfrm>
            <a:off x="3098137" y="483016"/>
            <a:ext cx="18161662" cy="2721283"/>
            <a:chOff x="3077550" y="483016"/>
            <a:chExt cx="18161662" cy="2721283"/>
          </a:xfrm>
        </p:grpSpPr>
        <p:sp>
          <p:nvSpPr>
            <p:cNvPr id="170" name="Shape 170"/>
            <p:cNvSpPr txBox="1"/>
            <p:nvPr/>
          </p:nvSpPr>
          <p:spPr>
            <a:xfrm>
              <a:off x="6092833" y="483016"/>
              <a:ext cx="12150846" cy="1446532"/>
            </a:xfrm>
            <a:prstGeom prst="rect">
              <a:avLst/>
            </a:prstGeom>
            <a:noFill/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800" b="1" i="0" u="none" strike="noStrike" cap="none" baseline="0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The no-login back up!</a:t>
              </a: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3077550" y="1927903"/>
              <a:ext cx="18161662" cy="1276397"/>
            </a:xfrm>
            <a:prstGeom prst="rect">
              <a:avLst/>
            </a:prstGeom>
            <a:noFill/>
            <a:ln>
              <a:noFill/>
            </a:ln>
          </p:spPr>
          <p:txBody>
            <a:bodyPr lIns="217475" tIns="108725" rIns="217475" bIns="108725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200" b="0" i="0" u="none" strike="noStrike" cap="none" baseline="0">
                  <a:solidFill>
                    <a:srgbClr val="7D7D7D"/>
                  </a:solidFill>
                  <a:latin typeface="Open Sans"/>
                  <a:ea typeface="Open Sans"/>
                  <a:cs typeface="Open Sans"/>
                  <a:sym typeface="Open Sans"/>
                </a:rPr>
                <a:t>You can view the school homework calendar without even logging in</a:t>
              </a:r>
            </a:p>
          </p:txBody>
        </p:sp>
      </p:grpSp>
      <p:sp>
        <p:nvSpPr>
          <p:cNvPr id="172" name="Shape 172"/>
          <p:cNvSpPr txBox="1"/>
          <p:nvPr/>
        </p:nvSpPr>
        <p:spPr>
          <a:xfrm>
            <a:off x="20477126" y="9269081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Submitted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0477126" y="9835704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Submitted late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0477126" y="10409364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Absent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20477126" y="10970528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Resubmission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20477126" y="11537142"/>
            <a:ext cx="3302131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Not submitted</a:t>
            </a:r>
          </a:p>
        </p:txBody>
      </p:sp>
      <p:sp>
        <p:nvSpPr>
          <p:cNvPr id="177" name="Shape 177"/>
          <p:cNvSpPr/>
          <p:nvPr/>
        </p:nvSpPr>
        <p:spPr>
          <a:xfrm>
            <a:off x="20431868" y="9369921"/>
            <a:ext cx="226567" cy="226567"/>
          </a:xfrm>
          <a:prstGeom prst="rect">
            <a:avLst/>
          </a:prstGeom>
          <a:solidFill>
            <a:srgbClr val="8CC15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20431868" y="9927082"/>
            <a:ext cx="226567" cy="226567"/>
          </a:xfrm>
          <a:prstGeom prst="rect">
            <a:avLst/>
          </a:prstGeom>
          <a:solidFill>
            <a:srgbClr val="3C660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0431868" y="10500631"/>
            <a:ext cx="226567" cy="226567"/>
          </a:xfrm>
          <a:prstGeom prst="rect">
            <a:avLst/>
          </a:prstGeom>
          <a:solidFill>
            <a:srgbClr val="0E79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0431868" y="11057792"/>
            <a:ext cx="226567" cy="226567"/>
          </a:xfrm>
          <a:prstGeom prst="rect">
            <a:avLst/>
          </a:prstGeom>
          <a:solidFill>
            <a:srgbClr val="F3A1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0431868" y="11623146"/>
            <a:ext cx="226567" cy="226567"/>
          </a:xfrm>
          <a:prstGeom prst="rect">
            <a:avLst/>
          </a:prstGeom>
          <a:solidFill>
            <a:srgbClr val="DA44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20086345" y="8546160"/>
            <a:ext cx="3967453" cy="400109"/>
          </a:xfrm>
          <a:prstGeom prst="rect">
            <a:avLst/>
          </a:prstGeom>
          <a:noFill/>
          <a:ln>
            <a:noFill/>
          </a:ln>
        </p:spPr>
        <p:txBody>
          <a:bodyPr lIns="360000" tIns="0" rIns="3600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600" b="0" i="0" u="none" strike="noStrike" cap="none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Submission types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6107" y="3165225"/>
            <a:ext cx="16429521" cy="1089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Theme">
  <a:themeElements>
    <a:clrScheme name="Motagua - Blue - Light">
      <a:dk1>
        <a:srgbClr val="A1A1A1"/>
      </a:dk1>
      <a:lt1>
        <a:srgbClr val="FFFFFF"/>
      </a:lt1>
      <a:dk2>
        <a:srgbClr val="216AA9"/>
      </a:dk2>
      <a:lt2>
        <a:srgbClr val="FFFFFF"/>
      </a:lt2>
      <a:accent1>
        <a:srgbClr val="2F2F2F"/>
      </a:accent1>
      <a:accent2>
        <a:srgbClr val="216AA9"/>
      </a:accent2>
      <a:accent3>
        <a:srgbClr val="8B8B8B"/>
      </a:accent3>
      <a:accent4>
        <a:srgbClr val="555555"/>
      </a:accent4>
      <a:accent5>
        <a:srgbClr val="C6C6C6"/>
      </a:accent5>
      <a:accent6>
        <a:srgbClr val="A1A1A1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Custom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Arial</vt:lpstr>
      <vt:lpstr>Lato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Klinck M</dc:creator>
  <cp:lastModifiedBy>Klinck M</cp:lastModifiedBy>
  <cp:revision>1</cp:revision>
  <dcterms:modified xsi:type="dcterms:W3CDTF">2016-11-25T10:16:25Z</dcterms:modified>
</cp:coreProperties>
</file>